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78" r:id="rId4"/>
    <p:sldId id="257" r:id="rId5"/>
    <p:sldId id="258" r:id="rId6"/>
    <p:sldId id="287" r:id="rId7"/>
    <p:sldId id="286" r:id="rId8"/>
    <p:sldId id="288" r:id="rId9"/>
    <p:sldId id="279" r:id="rId10"/>
    <p:sldId id="259" r:id="rId11"/>
    <p:sldId id="260" r:id="rId12"/>
    <p:sldId id="261" r:id="rId13"/>
    <p:sldId id="289" r:id="rId14"/>
    <p:sldId id="290" r:id="rId15"/>
    <p:sldId id="280" r:id="rId16"/>
    <p:sldId id="262" r:id="rId17"/>
    <p:sldId id="263" r:id="rId18"/>
    <p:sldId id="264" r:id="rId19"/>
    <p:sldId id="281" r:id="rId20"/>
    <p:sldId id="265" r:id="rId21"/>
    <p:sldId id="282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7EA5-113F-41B0-95F3-336222BE942C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BB6D-ECBC-49C8-BDC1-A5C085F922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7EA5-113F-41B0-95F3-336222BE942C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BB6D-ECBC-49C8-BDC1-A5C085F922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7EA5-113F-41B0-95F3-336222BE942C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BB6D-ECBC-49C8-BDC1-A5C085F922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7EA5-113F-41B0-95F3-336222BE942C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BB6D-ECBC-49C8-BDC1-A5C085F922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7EA5-113F-41B0-95F3-336222BE942C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BB6D-ECBC-49C8-BDC1-A5C085F922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7EA5-113F-41B0-95F3-336222BE942C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BB6D-ECBC-49C8-BDC1-A5C085F922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7EA5-113F-41B0-95F3-336222BE942C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BB6D-ECBC-49C8-BDC1-A5C085F922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7EA5-113F-41B0-95F3-336222BE942C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BB6D-ECBC-49C8-BDC1-A5C085F922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7EA5-113F-41B0-95F3-336222BE942C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BB6D-ECBC-49C8-BDC1-A5C085F922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7EA5-113F-41B0-95F3-336222BE942C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BB6D-ECBC-49C8-BDC1-A5C085F922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7EA5-113F-41B0-95F3-336222BE942C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BB6D-ECBC-49C8-BDC1-A5C085F922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07EA5-113F-41B0-95F3-336222BE942C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6BB6D-ECBC-49C8-BDC1-A5C085F922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23488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Premiação da Pró-Reitoria de Extensão e Cultura 2017  </a:t>
            </a:r>
            <a:endParaRPr lang="pt-BR" sz="2800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11560" y="3501008"/>
            <a:ext cx="7992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Cambria" pitchFamily="18" charset="0"/>
              </a:rPr>
              <a:t>Os Melhores da 15ª Semana de Integração Acadêmica</a:t>
            </a:r>
            <a:r>
              <a:rPr lang="pt-BR" sz="4000" dirty="0" smtClean="0">
                <a:latin typeface="Agency FB" pitchFamily="34" charset="0"/>
              </a:rPr>
              <a:t> </a:t>
            </a:r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2071678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15ª Semana de Integração Acadêmica</a:t>
            </a:r>
            <a:r>
              <a:rPr lang="pt-BR" sz="2800" dirty="0" smtClean="0">
                <a:latin typeface="Agency FB" pitchFamily="34" charset="0"/>
              </a:rPr>
              <a:t> </a:t>
            </a:r>
            <a:endParaRPr lang="pt-BR" sz="2800" dirty="0">
              <a:latin typeface="Agency FB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306896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2º Lugar</a:t>
            </a:r>
          </a:p>
          <a:p>
            <a:pPr algn="ctr"/>
            <a:r>
              <a:rPr lang="pt-BR" sz="2000" b="1" dirty="0" smtClean="0">
                <a:latin typeface="Cambria" pitchFamily="18" charset="0"/>
              </a:rPr>
              <a:t>Modalidade Apresentação de Painel</a:t>
            </a:r>
            <a:endParaRPr lang="pt-BR" sz="2000" b="1" dirty="0">
              <a:latin typeface="Cambria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143240" y="2643182"/>
            <a:ext cx="30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mbria" pitchFamily="18" charset="0"/>
              </a:rPr>
              <a:t>23 a 27 de outubro de 2017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27584" y="429309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Entendendo e Ensinando sobre Síndrome de </a:t>
            </a:r>
            <a:r>
              <a:rPr lang="pt-BR" dirty="0" err="1" smtClean="0">
                <a:latin typeface="Cambria" pitchFamily="18" charset="0"/>
              </a:rPr>
              <a:t>Down</a:t>
            </a:r>
            <a:r>
              <a:rPr lang="pt-BR" dirty="0" smtClean="0">
                <a:latin typeface="Cambria" pitchFamily="18" charset="0"/>
              </a:rPr>
              <a:t> </a:t>
            </a:r>
            <a:br>
              <a:rPr lang="pt-BR" dirty="0" smtClean="0">
                <a:latin typeface="Cambria" pitchFamily="18" charset="0"/>
              </a:rPr>
            </a:br>
            <a:r>
              <a:rPr lang="pt-BR" dirty="0" smtClean="0">
                <a:latin typeface="Cambria" pitchFamily="18" charset="0"/>
              </a:rPr>
              <a:t>Coordenadora: Carmen Lucia Antão Paiva </a:t>
            </a:r>
            <a:br>
              <a:rPr lang="pt-BR" dirty="0" smtClean="0">
                <a:latin typeface="Cambria" pitchFamily="18" charset="0"/>
              </a:rPr>
            </a:br>
            <a:r>
              <a:rPr lang="pt-BR" dirty="0" smtClean="0">
                <a:latin typeface="Cambria" pitchFamily="18" charset="0"/>
              </a:rPr>
              <a:t>Mariana </a:t>
            </a:r>
            <a:r>
              <a:rPr lang="pt-BR" dirty="0" err="1" smtClean="0">
                <a:latin typeface="Cambria" pitchFamily="18" charset="0"/>
              </a:rPr>
              <a:t>Balardino</a:t>
            </a:r>
            <a:r>
              <a:rPr lang="pt-BR" dirty="0" smtClean="0">
                <a:latin typeface="Cambria" pitchFamily="18" charset="0"/>
              </a:rPr>
              <a:t>; Adriano </a:t>
            </a:r>
            <a:r>
              <a:rPr lang="pt-BR" dirty="0" err="1" smtClean="0">
                <a:latin typeface="Cambria" pitchFamily="18" charset="0"/>
              </a:rPr>
              <a:t>Nardes</a:t>
            </a:r>
            <a:r>
              <a:rPr lang="pt-BR" dirty="0" smtClean="0">
                <a:latin typeface="Cambria" pitchFamily="18" charset="0"/>
              </a:rPr>
              <a:t>; Suely Rodrigues dos Santos, </a:t>
            </a:r>
          </a:p>
          <a:p>
            <a:r>
              <a:rPr lang="pt-BR" dirty="0" smtClean="0">
                <a:latin typeface="Cambria" pitchFamily="18" charset="0"/>
              </a:rPr>
              <a:t>Sônia Regina </a:t>
            </a:r>
            <a:r>
              <a:rPr lang="pt-BR" dirty="0" err="1" smtClean="0">
                <a:latin typeface="Cambria" pitchFamily="18" charset="0"/>
              </a:rPr>
              <a:t>Middleton</a:t>
            </a:r>
            <a:r>
              <a:rPr lang="pt-BR" dirty="0" smtClean="0">
                <a:latin typeface="Cambria" pitchFamily="18" charset="0"/>
              </a:rPr>
              <a:t> </a:t>
            </a:r>
            <a:endParaRPr lang="pt-BR" dirty="0">
              <a:latin typeface="Cambria" pitchFamily="18" charset="0"/>
            </a:endParaRPr>
          </a:p>
        </p:txBody>
      </p:sp>
      <p:pic>
        <p:nvPicPr>
          <p:cNvPr id="10" name="Imagem 9" descr="ouro-prata-bronze-material-vetor-medalhas_15-4005.jpg"/>
          <p:cNvPicPr>
            <a:picLocks noChangeAspect="1"/>
          </p:cNvPicPr>
          <p:nvPr/>
        </p:nvPicPr>
        <p:blipFill>
          <a:blip r:embed="rId5" cstate="print"/>
          <a:srcRect l="4109" t="43539" r="71738" b="6385"/>
          <a:stretch>
            <a:fillRect/>
          </a:stretch>
        </p:blipFill>
        <p:spPr>
          <a:xfrm>
            <a:off x="7596336" y="4869160"/>
            <a:ext cx="1022048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2071678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15ª Semana de Integração Acadêmica</a:t>
            </a:r>
            <a:r>
              <a:rPr lang="pt-BR" sz="2800" dirty="0" smtClean="0">
                <a:latin typeface="Agency FB" pitchFamily="34" charset="0"/>
              </a:rPr>
              <a:t> </a:t>
            </a:r>
            <a:endParaRPr lang="pt-BR" sz="2800" dirty="0">
              <a:latin typeface="Agency FB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321297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1º Lugar</a:t>
            </a:r>
          </a:p>
          <a:p>
            <a:pPr algn="ctr"/>
            <a:r>
              <a:rPr lang="pt-BR" sz="2000" b="1" dirty="0" smtClean="0">
                <a:latin typeface="Cambria" pitchFamily="18" charset="0"/>
              </a:rPr>
              <a:t>Modalidade Apresentação de Painel</a:t>
            </a:r>
            <a:endParaRPr lang="pt-BR" sz="2000" b="1" dirty="0">
              <a:latin typeface="Cambria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143240" y="2643182"/>
            <a:ext cx="30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mbria" pitchFamily="18" charset="0"/>
              </a:rPr>
              <a:t>23 a 27 de outubro de 2017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11560" y="465313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“Saúde Mental e Atenção Básica: desenvolvendo oficinas terapêuticas no Centro Municipal de Saúde Madre Tereza de Calcutá” </a:t>
            </a:r>
            <a:br>
              <a:rPr lang="pt-BR" dirty="0" smtClean="0">
                <a:latin typeface="Cambria" pitchFamily="18" charset="0"/>
              </a:rPr>
            </a:br>
            <a:r>
              <a:rPr lang="pt-BR" dirty="0" smtClean="0">
                <a:latin typeface="Cambria" pitchFamily="18" charset="0"/>
              </a:rPr>
              <a:t>Coordenadora: </a:t>
            </a:r>
            <a:r>
              <a:rPr lang="pt-BR" dirty="0" err="1" smtClean="0">
                <a:latin typeface="Cambria" pitchFamily="18" charset="0"/>
              </a:rPr>
              <a:t>Rosâne</a:t>
            </a:r>
            <a:r>
              <a:rPr lang="pt-BR" dirty="0" smtClean="0">
                <a:latin typeface="Cambria" pitchFamily="18" charset="0"/>
              </a:rPr>
              <a:t> Mello</a:t>
            </a:r>
          </a:p>
          <a:p>
            <a:r>
              <a:rPr lang="pt-BR" dirty="0" smtClean="0">
                <a:latin typeface="Cambria" pitchFamily="18" charset="0"/>
              </a:rPr>
              <a:t> </a:t>
            </a:r>
            <a:endParaRPr lang="pt-BR" dirty="0">
              <a:latin typeface="Cambria" pitchFamily="18" charset="0"/>
            </a:endParaRPr>
          </a:p>
        </p:txBody>
      </p:sp>
      <p:pic>
        <p:nvPicPr>
          <p:cNvPr id="13" name="Imagem 12" descr="ouro-prata-bronze-material-vetor-medalhas_15-4005.jpg"/>
          <p:cNvPicPr>
            <a:picLocks noChangeAspect="1"/>
          </p:cNvPicPr>
          <p:nvPr/>
        </p:nvPicPr>
        <p:blipFill>
          <a:blip r:embed="rId5" cstate="print"/>
          <a:srcRect l="30678" t="6385" r="29470" b="12847"/>
          <a:stretch>
            <a:fillRect/>
          </a:stretch>
        </p:blipFill>
        <p:spPr>
          <a:xfrm>
            <a:off x="7596336" y="4941168"/>
            <a:ext cx="1045555" cy="15841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2071678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15ª Semana de Integração Acadêmica</a:t>
            </a:r>
            <a:r>
              <a:rPr lang="pt-BR" sz="2800" dirty="0" smtClean="0">
                <a:latin typeface="Agency FB" pitchFamily="34" charset="0"/>
              </a:rPr>
              <a:t> </a:t>
            </a:r>
            <a:endParaRPr lang="pt-BR" sz="2800" dirty="0">
              <a:latin typeface="Agency FB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321297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Modalidade Apresentação Oral</a:t>
            </a:r>
            <a:br>
              <a:rPr lang="pt-BR" sz="2800" b="1" dirty="0" smtClean="0">
                <a:latin typeface="Cambria" pitchFamily="18" charset="0"/>
              </a:rPr>
            </a:br>
            <a:r>
              <a:rPr lang="pt-BR" sz="2800" b="1" dirty="0" smtClean="0">
                <a:latin typeface="Cambria" pitchFamily="18" charset="0"/>
              </a:rPr>
              <a:t>Indicados</a:t>
            </a:r>
            <a:endParaRPr lang="pt-BR" sz="2800" b="1" dirty="0">
              <a:latin typeface="Cambria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143240" y="2643182"/>
            <a:ext cx="30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mbria" pitchFamily="18" charset="0"/>
              </a:rPr>
              <a:t>23 a 27 de outubro de 2017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1520" y="4221088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-”Agricultura Sustentável” Coordenador: César Luis Siqueira Junior</a:t>
            </a:r>
          </a:p>
          <a:p>
            <a:r>
              <a:rPr lang="pt-BR" dirty="0" smtClean="0">
                <a:latin typeface="Cambria" pitchFamily="18" charset="0"/>
              </a:rPr>
              <a:t>-”Maré de Espetáculos” Coordenadora: Marina Henriques Coutinho</a:t>
            </a:r>
          </a:p>
          <a:p>
            <a:r>
              <a:rPr lang="pt-BR" dirty="0" smtClean="0">
                <a:latin typeface="Cambria" pitchFamily="18" charset="0"/>
              </a:rPr>
              <a:t>-” UNIDADE DE EDUCAÇÃO CONTINUADA E TRANSDISCIPLINAR EM PATOLOGIA APLICADA PARA A POPULAÇÃO DO ESTADO DO RIO DE JANEIRO - UNIPA.” Coordenadora: Ana Patrícia Cabral de Lima </a:t>
            </a:r>
            <a:r>
              <a:rPr lang="pt-BR" dirty="0" err="1" smtClean="0">
                <a:latin typeface="Cambria" pitchFamily="18" charset="0"/>
              </a:rPr>
              <a:t>Garchet</a:t>
            </a:r>
            <a:r>
              <a:rPr lang="pt-BR" dirty="0" smtClean="0">
                <a:latin typeface="Cambria" pitchFamily="18" charset="0"/>
              </a:rPr>
              <a:t> </a:t>
            </a:r>
          </a:p>
          <a:p>
            <a:r>
              <a:rPr lang="pt-BR" dirty="0" smtClean="0">
                <a:latin typeface="Cambria" pitchFamily="18" charset="0"/>
              </a:rPr>
              <a:t>- “Programa ECOS” Coordenadora: Maria do Carmo Ferreira</a:t>
            </a:r>
          </a:p>
          <a:p>
            <a:endParaRPr lang="pt-BR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2071678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15ª Semana de Integração Acadêmica</a:t>
            </a:r>
            <a:r>
              <a:rPr lang="pt-BR" sz="2800" dirty="0" smtClean="0">
                <a:latin typeface="Agency FB" pitchFamily="34" charset="0"/>
              </a:rPr>
              <a:t> </a:t>
            </a:r>
            <a:endParaRPr lang="pt-BR" sz="2800" dirty="0">
              <a:latin typeface="Agency FB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321297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Modalidade Apresentação Oral</a:t>
            </a:r>
            <a:br>
              <a:rPr lang="pt-BR" sz="2800" b="1" dirty="0" smtClean="0">
                <a:latin typeface="Cambria" pitchFamily="18" charset="0"/>
              </a:rPr>
            </a:br>
            <a:r>
              <a:rPr lang="pt-BR" sz="2800" b="1" dirty="0" smtClean="0">
                <a:latin typeface="Cambria" pitchFamily="18" charset="0"/>
              </a:rPr>
              <a:t>Indicados</a:t>
            </a:r>
            <a:endParaRPr lang="pt-BR" sz="2800" b="1" dirty="0">
              <a:latin typeface="Cambria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143240" y="2643182"/>
            <a:ext cx="30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mbria" pitchFamily="18" charset="0"/>
              </a:rPr>
              <a:t>23 a 27 de outubro de 2017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1520" y="4221088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- “Oficina de Teatro Circulando: Ateliê de teatro para jovens com transtornos mentais” Coordenadora: Adriana Ferreira </a:t>
            </a:r>
            <a:r>
              <a:rPr lang="pt-BR" dirty="0" err="1" smtClean="0">
                <a:latin typeface="Cambria" pitchFamily="18" charset="0"/>
              </a:rPr>
              <a:t>Bonfatti</a:t>
            </a:r>
            <a:endParaRPr lang="pt-BR" dirty="0" smtClean="0">
              <a:latin typeface="Cambria" pitchFamily="18" charset="0"/>
            </a:endParaRPr>
          </a:p>
          <a:p>
            <a:r>
              <a:rPr lang="pt-BR" dirty="0" smtClean="0">
                <a:latin typeface="Cambria" pitchFamily="18" charset="0"/>
              </a:rPr>
              <a:t>- “Educação Popular e Saúde: construção compartilhada para um cuidado criativo e inclusivo” Coordenadora: Carla Pontes de Albuquerque</a:t>
            </a:r>
          </a:p>
          <a:p>
            <a:r>
              <a:rPr lang="pt-BR" dirty="0" smtClean="0">
                <a:latin typeface="Cambria" pitchFamily="18" charset="0"/>
              </a:rPr>
              <a:t>-”O ensino de ciências e botânica para pessoas com deficiência visual no Jardim Didático e Evolutivo da </a:t>
            </a:r>
            <a:r>
              <a:rPr lang="pt-BR" dirty="0" err="1" smtClean="0">
                <a:latin typeface="Cambria" pitchFamily="18" charset="0"/>
              </a:rPr>
              <a:t>Unirio</a:t>
            </a:r>
            <a:r>
              <a:rPr lang="pt-BR" dirty="0" smtClean="0">
                <a:latin typeface="Cambria" pitchFamily="18" charset="0"/>
              </a:rPr>
              <a:t>” Coordenadora: Camila </a:t>
            </a:r>
            <a:r>
              <a:rPr lang="pt-BR" dirty="0" err="1" smtClean="0">
                <a:latin typeface="Cambria" pitchFamily="18" charset="0"/>
              </a:rPr>
              <a:t>Maistro</a:t>
            </a:r>
            <a:r>
              <a:rPr lang="pt-BR" dirty="0" smtClean="0">
                <a:latin typeface="Cambria" pitchFamily="18" charset="0"/>
              </a:rPr>
              <a:t> </a:t>
            </a:r>
            <a:r>
              <a:rPr lang="pt-BR" dirty="0" err="1" smtClean="0">
                <a:latin typeface="Cambria" pitchFamily="18" charset="0"/>
              </a:rPr>
              <a:t>Patreze</a:t>
            </a:r>
            <a:endParaRPr lang="pt-BR" dirty="0" smtClean="0">
              <a:latin typeface="Cambria" pitchFamily="18" charset="0"/>
            </a:endParaRPr>
          </a:p>
          <a:p>
            <a:r>
              <a:rPr lang="pt-BR" dirty="0" smtClean="0">
                <a:latin typeface="Cambria" pitchFamily="18" charset="0"/>
              </a:rPr>
              <a:t>- “Inclusão social de jovens e adultos com deficiência: transformando atitudes” Coordenadora: Maria Alice de Moura Ramos</a:t>
            </a:r>
          </a:p>
          <a:p>
            <a:endParaRPr lang="pt-BR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2071678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15ª Semana de Integração Acadêmica</a:t>
            </a:r>
            <a:r>
              <a:rPr lang="pt-BR" sz="2800" dirty="0" smtClean="0">
                <a:latin typeface="Agency FB" pitchFamily="34" charset="0"/>
              </a:rPr>
              <a:t> </a:t>
            </a:r>
            <a:endParaRPr lang="pt-BR" sz="2800" dirty="0">
              <a:latin typeface="Agency FB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321297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Modalidade Apresentação Oral</a:t>
            </a:r>
            <a:br>
              <a:rPr lang="pt-BR" sz="2800" b="1" dirty="0" smtClean="0">
                <a:latin typeface="Cambria" pitchFamily="18" charset="0"/>
              </a:rPr>
            </a:br>
            <a:r>
              <a:rPr lang="pt-BR" sz="2800" b="1" dirty="0" smtClean="0">
                <a:latin typeface="Cambria" pitchFamily="18" charset="0"/>
              </a:rPr>
              <a:t>Indicados</a:t>
            </a:r>
            <a:endParaRPr lang="pt-BR" sz="2800" b="1" dirty="0">
              <a:latin typeface="Cambria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143240" y="2643182"/>
            <a:ext cx="30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mbria" pitchFamily="18" charset="0"/>
              </a:rPr>
              <a:t>23 a 27 de outubro de 2017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1520" y="450912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-”Programa Teatro em Comunidades” Coordenadora: Marina Henriques </a:t>
            </a:r>
            <a:r>
              <a:rPr lang="pt-BR" dirty="0" err="1" smtClean="0">
                <a:latin typeface="Cambria" pitchFamily="18" charset="0"/>
              </a:rPr>
              <a:t>Couitnho</a:t>
            </a:r>
            <a:endParaRPr lang="pt-BR" dirty="0" smtClean="0">
              <a:latin typeface="Cambria" pitchFamily="18" charset="0"/>
            </a:endParaRPr>
          </a:p>
          <a:p>
            <a:r>
              <a:rPr lang="pt-BR" dirty="0" smtClean="0">
                <a:latin typeface="Cambria" pitchFamily="18" charset="0"/>
              </a:rPr>
              <a:t>-”Formas de Nutrir” Coordenadora: Zelinda Andrade dos Santos</a:t>
            </a:r>
          </a:p>
          <a:p>
            <a:endParaRPr lang="pt-BR" dirty="0" smtClean="0">
              <a:latin typeface="Cambria" pitchFamily="18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2071678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15ª Semana de Integração Acadêmica</a:t>
            </a:r>
            <a:r>
              <a:rPr lang="pt-BR" sz="2800" dirty="0" smtClean="0">
                <a:latin typeface="Agency FB" pitchFamily="34" charset="0"/>
              </a:rPr>
              <a:t> </a:t>
            </a:r>
            <a:endParaRPr lang="pt-BR" sz="2800" dirty="0">
              <a:latin typeface="Agency FB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314096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ambria" pitchFamily="18" charset="0"/>
              </a:rPr>
              <a:t>3º Lugar</a:t>
            </a:r>
          </a:p>
          <a:p>
            <a:pPr algn="ctr"/>
            <a:r>
              <a:rPr lang="pt-BR" sz="2000" b="1" dirty="0" smtClean="0">
                <a:latin typeface="Cambria" pitchFamily="18" charset="0"/>
              </a:rPr>
              <a:t>Modalidade Apresentação Oral</a:t>
            </a:r>
            <a:endParaRPr lang="pt-BR" sz="2000" b="1" dirty="0">
              <a:latin typeface="Cambria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143240" y="2643182"/>
            <a:ext cx="30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mbria" pitchFamily="18" charset="0"/>
              </a:rPr>
              <a:t>23 a 27 de outubro de 2017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99592" y="4581128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Agricultura Sustentável </a:t>
            </a:r>
            <a:br>
              <a:rPr lang="pt-BR" dirty="0" smtClean="0">
                <a:latin typeface="Cambria" pitchFamily="18" charset="0"/>
              </a:rPr>
            </a:br>
            <a:r>
              <a:rPr lang="pt-BR" dirty="0" smtClean="0">
                <a:latin typeface="Cambria" pitchFamily="18" charset="0"/>
              </a:rPr>
              <a:t>Coordenador: César Luis Siqueira Junior </a:t>
            </a:r>
            <a:br>
              <a:rPr lang="pt-BR" dirty="0" smtClean="0">
                <a:latin typeface="Cambria" pitchFamily="18" charset="0"/>
              </a:rPr>
            </a:br>
            <a:r>
              <a:rPr lang="pt-BR" dirty="0" smtClean="0">
                <a:latin typeface="Cambria" pitchFamily="18" charset="0"/>
              </a:rPr>
              <a:t>Marcio Sampaio, Lucas O. </a:t>
            </a:r>
            <a:r>
              <a:rPr lang="pt-BR" dirty="0" err="1" smtClean="0">
                <a:latin typeface="Cambria" pitchFamily="18" charset="0"/>
              </a:rPr>
              <a:t>Tartaglia</a:t>
            </a:r>
            <a:endParaRPr lang="pt-BR" dirty="0">
              <a:latin typeface="Cambria" pitchFamily="18" charset="0"/>
            </a:endParaRPr>
          </a:p>
        </p:txBody>
      </p:sp>
      <p:pic>
        <p:nvPicPr>
          <p:cNvPr id="10" name="Imagem 9" descr="ouro-prata-bronze-material-vetor-medalhas_15-4005.jpg"/>
          <p:cNvPicPr>
            <a:picLocks noChangeAspect="1"/>
          </p:cNvPicPr>
          <p:nvPr/>
        </p:nvPicPr>
        <p:blipFill>
          <a:blip r:embed="rId5" cstate="print"/>
          <a:srcRect l="71738" t="41923" r="2902" b="4770"/>
          <a:stretch>
            <a:fillRect/>
          </a:stretch>
        </p:blipFill>
        <p:spPr>
          <a:xfrm>
            <a:off x="7668344" y="4683996"/>
            <a:ext cx="1080120" cy="16973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2071678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15ª Semana de Integração Acadêmica</a:t>
            </a:r>
            <a:r>
              <a:rPr lang="pt-BR" sz="2800" dirty="0" smtClean="0">
                <a:latin typeface="Agency FB" pitchFamily="34" charset="0"/>
              </a:rPr>
              <a:t> </a:t>
            </a:r>
            <a:endParaRPr lang="pt-BR" sz="2800" dirty="0">
              <a:latin typeface="Agency FB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314096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ambria" pitchFamily="18" charset="0"/>
              </a:rPr>
              <a:t>2º Lugar</a:t>
            </a:r>
          </a:p>
          <a:p>
            <a:pPr algn="ctr"/>
            <a:r>
              <a:rPr lang="pt-BR" sz="2000" b="1" dirty="0" smtClean="0">
                <a:latin typeface="Cambria" pitchFamily="18" charset="0"/>
              </a:rPr>
              <a:t>Modalidade Apresentação Oral</a:t>
            </a:r>
            <a:endParaRPr lang="pt-BR" sz="2000" b="1" dirty="0">
              <a:latin typeface="Cambria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143240" y="2643182"/>
            <a:ext cx="30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mbria" pitchFamily="18" charset="0"/>
              </a:rPr>
              <a:t>23 a 27 de outubro de 2017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71600" y="443711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“Oficina de Teatro Circulando: Ateliê de teatro para jovens com transtornos mentais” </a:t>
            </a:r>
            <a:br>
              <a:rPr lang="pt-BR" dirty="0" smtClean="0">
                <a:latin typeface="Cambria" pitchFamily="18" charset="0"/>
              </a:rPr>
            </a:br>
            <a:r>
              <a:rPr lang="pt-BR" dirty="0" smtClean="0">
                <a:latin typeface="Cambria" pitchFamily="18" charset="0"/>
              </a:rPr>
              <a:t>Coordenadora: Adriana Ferreira </a:t>
            </a:r>
            <a:r>
              <a:rPr lang="pt-BR" dirty="0" err="1" smtClean="0">
                <a:latin typeface="Cambria" pitchFamily="18" charset="0"/>
              </a:rPr>
              <a:t>Bonfatti</a:t>
            </a:r>
            <a:r>
              <a:rPr lang="pt-BR" dirty="0" smtClean="0">
                <a:latin typeface="Cambria" pitchFamily="18" charset="0"/>
              </a:rPr>
              <a:t> </a:t>
            </a:r>
            <a:br>
              <a:rPr lang="pt-BR" dirty="0" smtClean="0">
                <a:latin typeface="Cambria" pitchFamily="18" charset="0"/>
              </a:rPr>
            </a:br>
            <a:endParaRPr lang="pt-BR" dirty="0">
              <a:latin typeface="Cambria" pitchFamily="18" charset="0"/>
            </a:endParaRPr>
          </a:p>
        </p:txBody>
      </p:sp>
      <p:pic>
        <p:nvPicPr>
          <p:cNvPr id="10" name="Imagem 9" descr="ouro-prata-bronze-material-vetor-medalhas_15-4005.jpg"/>
          <p:cNvPicPr>
            <a:picLocks noChangeAspect="1"/>
          </p:cNvPicPr>
          <p:nvPr/>
        </p:nvPicPr>
        <p:blipFill>
          <a:blip r:embed="rId5" cstate="print"/>
          <a:srcRect l="4109" t="43539" r="71738" b="6385"/>
          <a:stretch>
            <a:fillRect/>
          </a:stretch>
        </p:blipFill>
        <p:spPr>
          <a:xfrm>
            <a:off x="7596336" y="4869160"/>
            <a:ext cx="1022048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2071678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15ª Semana de Integração Acadêmica</a:t>
            </a:r>
            <a:r>
              <a:rPr lang="pt-BR" sz="2800" dirty="0" smtClean="0">
                <a:latin typeface="Agency FB" pitchFamily="34" charset="0"/>
              </a:rPr>
              <a:t> </a:t>
            </a:r>
            <a:endParaRPr lang="pt-BR" sz="2800" dirty="0">
              <a:latin typeface="Agency FB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314096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ambria" pitchFamily="18" charset="0"/>
              </a:rPr>
              <a:t>1º Lugar</a:t>
            </a:r>
          </a:p>
          <a:p>
            <a:pPr algn="ctr"/>
            <a:r>
              <a:rPr lang="pt-BR" sz="2000" b="1" dirty="0" smtClean="0">
                <a:latin typeface="Cambria" pitchFamily="18" charset="0"/>
              </a:rPr>
              <a:t>Modalidade Apresentação Oral</a:t>
            </a:r>
            <a:endParaRPr lang="pt-BR" sz="2000" b="1" dirty="0">
              <a:latin typeface="Cambria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143240" y="2643182"/>
            <a:ext cx="30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mbria" pitchFamily="18" charset="0"/>
              </a:rPr>
              <a:t>23 a 27 de outubro de 2017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99592" y="4437112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Programa Teatro em Comunidades</a:t>
            </a:r>
          </a:p>
          <a:p>
            <a:r>
              <a:rPr lang="pt-BR" dirty="0" smtClean="0">
                <a:latin typeface="Cambria" pitchFamily="18" charset="0"/>
              </a:rPr>
              <a:t>Coordenadora: Marina Henriques Coutinho </a:t>
            </a:r>
            <a:br>
              <a:rPr lang="pt-BR" dirty="0" smtClean="0">
                <a:latin typeface="Cambria" pitchFamily="18" charset="0"/>
              </a:rPr>
            </a:br>
            <a:endParaRPr lang="pt-BR" dirty="0">
              <a:latin typeface="Cambria" pitchFamily="18" charset="0"/>
            </a:endParaRPr>
          </a:p>
        </p:txBody>
      </p:sp>
      <p:pic>
        <p:nvPicPr>
          <p:cNvPr id="10" name="Imagem 9" descr="ouro-prata-bronze-material-vetor-medalhas_15-4005.jpg"/>
          <p:cNvPicPr>
            <a:picLocks noChangeAspect="1"/>
          </p:cNvPicPr>
          <p:nvPr/>
        </p:nvPicPr>
        <p:blipFill>
          <a:blip r:embed="rId5" cstate="print"/>
          <a:srcRect l="30678" t="6385" r="29470" b="12847"/>
          <a:stretch>
            <a:fillRect/>
          </a:stretch>
        </p:blipFill>
        <p:spPr>
          <a:xfrm>
            <a:off x="7596336" y="4941168"/>
            <a:ext cx="1045555" cy="15841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2071678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15ª Semana de Integração Acadêmica</a:t>
            </a:r>
            <a:r>
              <a:rPr lang="pt-BR" sz="2800" dirty="0" smtClean="0">
                <a:latin typeface="Agency FB" pitchFamily="34" charset="0"/>
              </a:rPr>
              <a:t> </a:t>
            </a:r>
            <a:endParaRPr lang="pt-BR" sz="2800" dirty="0">
              <a:latin typeface="Agency FB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321297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Melhor Apresentação na Modalidade Mesa Redonda</a:t>
            </a:r>
            <a:br>
              <a:rPr lang="pt-BR" sz="2800" b="1" dirty="0" smtClean="0">
                <a:latin typeface="Cambria" pitchFamily="18" charset="0"/>
              </a:rPr>
            </a:br>
            <a:r>
              <a:rPr lang="pt-BR" sz="2800" b="1" dirty="0" smtClean="0">
                <a:latin typeface="Cambria" pitchFamily="18" charset="0"/>
              </a:rPr>
              <a:t>Indicados</a:t>
            </a:r>
            <a:endParaRPr lang="pt-BR" sz="2800" b="1" dirty="0">
              <a:latin typeface="Cambria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143240" y="2643182"/>
            <a:ext cx="30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mbria" pitchFamily="18" charset="0"/>
              </a:rPr>
              <a:t>23 a 27 de outubro de 2017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4" y="4653136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-”Antologia </a:t>
            </a:r>
            <a:r>
              <a:rPr lang="pt-BR" dirty="0" err="1" smtClean="0">
                <a:latin typeface="Cambria" pitchFamily="18" charset="0"/>
              </a:rPr>
              <a:t>Geopoética</a:t>
            </a:r>
            <a:r>
              <a:rPr lang="pt-BR" dirty="0" smtClean="0">
                <a:latin typeface="Cambria" pitchFamily="18" charset="0"/>
              </a:rPr>
              <a:t>” Coordenador: Luiza </a:t>
            </a:r>
            <a:r>
              <a:rPr lang="pt-BR" dirty="0" err="1" smtClean="0">
                <a:latin typeface="Cambria" pitchFamily="18" charset="0"/>
              </a:rPr>
              <a:t>Corral</a:t>
            </a:r>
            <a:r>
              <a:rPr lang="pt-BR" dirty="0" smtClean="0">
                <a:latin typeface="Cambria" pitchFamily="18" charset="0"/>
              </a:rPr>
              <a:t> Martins de Oliveira </a:t>
            </a:r>
            <a:r>
              <a:rPr lang="pt-BR" dirty="0" err="1" smtClean="0">
                <a:latin typeface="Cambria" pitchFamily="18" charset="0"/>
              </a:rPr>
              <a:t>Ponciano</a:t>
            </a:r>
            <a:endParaRPr lang="pt-BR" dirty="0" smtClean="0">
              <a:latin typeface="Cambria" pitchFamily="18" charset="0"/>
            </a:endParaRPr>
          </a:p>
          <a:p>
            <a:r>
              <a:rPr lang="pt-BR" dirty="0" smtClean="0">
                <a:latin typeface="Cambria" pitchFamily="18" charset="0"/>
              </a:rPr>
              <a:t>- “NÚCLEO DE ASSESSORIA JURÍDICA POPULAR AMARILDO DE SOUZA” Coordenador: </a:t>
            </a:r>
            <a:r>
              <a:rPr lang="pt-BR" dirty="0" err="1" smtClean="0">
                <a:latin typeface="Cambria" pitchFamily="18" charset="0"/>
              </a:rPr>
              <a:t>Jadir</a:t>
            </a:r>
            <a:r>
              <a:rPr lang="pt-BR" dirty="0" smtClean="0">
                <a:latin typeface="Cambria" pitchFamily="18" charset="0"/>
              </a:rPr>
              <a:t> Anunciação de Brito</a:t>
            </a:r>
          </a:p>
          <a:p>
            <a:r>
              <a:rPr lang="pt-BR" dirty="0" smtClean="0">
                <a:latin typeface="Cambria" pitchFamily="18" charset="0"/>
              </a:rPr>
              <a:t>-”Educação Popular em Direitos Humanos e Formação Política”Coordenador: RODOLFO LIBERATO DE </a:t>
            </a:r>
            <a:r>
              <a:rPr lang="pt-BR" dirty="0" smtClean="0">
                <a:latin typeface="Cambria" pitchFamily="18" charset="0"/>
              </a:rPr>
              <a:t>NORONHA</a:t>
            </a:r>
          </a:p>
          <a:p>
            <a:r>
              <a:rPr lang="pt-BR" dirty="0" smtClean="0">
                <a:latin typeface="Cambria" pitchFamily="18" charset="0"/>
              </a:rPr>
              <a:t>-”Meio Ambiente Sustentabilidade e Promoção da Saúde: entre o Urbano e o Rural” Coordenador: Luiz Henrique </a:t>
            </a:r>
            <a:r>
              <a:rPr lang="pt-BR" dirty="0" err="1" smtClean="0">
                <a:latin typeface="Cambria" pitchFamily="18" charset="0"/>
              </a:rPr>
              <a:t>Chad</a:t>
            </a:r>
            <a:r>
              <a:rPr lang="pt-BR" dirty="0" smtClean="0">
                <a:latin typeface="Cambria" pitchFamily="18" charset="0"/>
              </a:rPr>
              <a:t> </a:t>
            </a:r>
            <a:r>
              <a:rPr lang="pt-BR" dirty="0" err="1" smtClean="0">
                <a:latin typeface="Cambria" pitchFamily="18" charset="0"/>
              </a:rPr>
              <a:t>Pellon</a:t>
            </a:r>
            <a:r>
              <a:rPr lang="pt-BR" dirty="0" smtClean="0">
                <a:latin typeface="Cambria" pitchFamily="18" charset="0"/>
              </a:rPr>
              <a:t>.</a:t>
            </a:r>
            <a:endParaRPr lang="pt-BR" dirty="0" smtClean="0">
              <a:latin typeface="Cambria" pitchFamily="18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2071678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15ª Semana de Integração Acadêmica</a:t>
            </a:r>
            <a:r>
              <a:rPr lang="pt-BR" sz="2800" dirty="0" smtClean="0">
                <a:latin typeface="Agency FB" pitchFamily="34" charset="0"/>
              </a:rPr>
              <a:t> </a:t>
            </a:r>
            <a:endParaRPr lang="pt-BR" sz="2800" dirty="0">
              <a:latin typeface="Agency FB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335699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ambria" pitchFamily="18" charset="0"/>
              </a:rPr>
              <a:t>Melhor Apresentação na Modalidade Mesa Redonda</a:t>
            </a:r>
            <a:endParaRPr lang="pt-BR" sz="2000" b="1" dirty="0">
              <a:latin typeface="Cambria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143240" y="2643182"/>
            <a:ext cx="30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mbria" pitchFamily="18" charset="0"/>
              </a:rPr>
              <a:t>23 a 27 de outubro de 2017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99592" y="4437112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NÚCLEO DE ASSESSORIA JURÍDICA POPULAR AMARILDO DE SOUZA </a:t>
            </a:r>
            <a:br>
              <a:rPr lang="pt-BR" dirty="0" smtClean="0">
                <a:latin typeface="Cambria" pitchFamily="18" charset="0"/>
              </a:rPr>
            </a:br>
            <a:r>
              <a:rPr lang="pt-BR" dirty="0" smtClean="0">
                <a:latin typeface="Cambria" pitchFamily="18" charset="0"/>
              </a:rPr>
              <a:t>Coordenador: </a:t>
            </a:r>
            <a:r>
              <a:rPr lang="pt-BR" dirty="0" err="1" smtClean="0">
                <a:latin typeface="Cambria" pitchFamily="18" charset="0"/>
              </a:rPr>
              <a:t>Jadir</a:t>
            </a:r>
            <a:r>
              <a:rPr lang="pt-BR" dirty="0" smtClean="0">
                <a:latin typeface="Cambria" pitchFamily="18" charset="0"/>
              </a:rPr>
              <a:t> Anunciação de Brito </a:t>
            </a:r>
            <a:br>
              <a:rPr lang="pt-BR" dirty="0" smtClean="0">
                <a:latin typeface="Cambria" pitchFamily="18" charset="0"/>
              </a:rPr>
            </a:br>
            <a:endParaRPr lang="pt-BR" dirty="0">
              <a:latin typeface="Cambria" pitchFamily="18" charset="0"/>
            </a:endParaRPr>
          </a:p>
        </p:txBody>
      </p:sp>
      <p:pic>
        <p:nvPicPr>
          <p:cNvPr id="10" name="Imagem 9" descr="ouro-prata-bronze-material-vetor-medalhas_15-4005.jpg"/>
          <p:cNvPicPr>
            <a:picLocks noChangeAspect="1"/>
          </p:cNvPicPr>
          <p:nvPr/>
        </p:nvPicPr>
        <p:blipFill>
          <a:blip r:embed="rId5" cstate="print"/>
          <a:srcRect l="30678" t="6385" r="29470" b="12847"/>
          <a:stretch>
            <a:fillRect/>
          </a:stretch>
        </p:blipFill>
        <p:spPr>
          <a:xfrm>
            <a:off x="7596336" y="4941168"/>
            <a:ext cx="1045555" cy="15841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2071678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15ª Semana de Integração Acadêmica</a:t>
            </a:r>
            <a:r>
              <a:rPr lang="pt-BR" sz="2800" dirty="0" smtClean="0">
                <a:latin typeface="Agency FB" pitchFamily="34" charset="0"/>
              </a:rPr>
              <a:t> </a:t>
            </a:r>
            <a:endParaRPr lang="pt-BR" sz="2800" dirty="0">
              <a:latin typeface="Agency FB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321297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Modalidade Apresentação Artística</a:t>
            </a:r>
            <a:br>
              <a:rPr lang="pt-BR" sz="2800" b="1" dirty="0" smtClean="0">
                <a:latin typeface="Cambria" pitchFamily="18" charset="0"/>
              </a:rPr>
            </a:br>
            <a:r>
              <a:rPr lang="pt-BR" sz="2800" b="1" dirty="0" smtClean="0">
                <a:latin typeface="Cambria" pitchFamily="18" charset="0"/>
              </a:rPr>
              <a:t>Indicados </a:t>
            </a:r>
            <a:endParaRPr lang="pt-BR" sz="2800" b="1" dirty="0">
              <a:latin typeface="Cambria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143240" y="2643182"/>
            <a:ext cx="30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mbria" pitchFamily="18" charset="0"/>
              </a:rPr>
              <a:t>23 a 27 de outubro de 2017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9552" y="4293096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</a:p>
          <a:p>
            <a:r>
              <a:rPr lang="pt-BR" dirty="0" smtClean="0">
                <a:latin typeface="Cambria" pitchFamily="18" charset="0"/>
              </a:rPr>
              <a:t>-”Big </a:t>
            </a:r>
            <a:r>
              <a:rPr lang="pt-BR" dirty="0" err="1" smtClean="0">
                <a:latin typeface="Cambria" pitchFamily="18" charset="0"/>
              </a:rPr>
              <a:t>Band</a:t>
            </a:r>
            <a:r>
              <a:rPr lang="pt-BR" dirty="0" smtClean="0">
                <a:latin typeface="Cambria" pitchFamily="18" charset="0"/>
              </a:rPr>
              <a:t> na UNIRIO: interfaces com as diversas” Coordenador:Thiago Trajano</a:t>
            </a:r>
          </a:p>
          <a:p>
            <a:r>
              <a:rPr lang="pt-BR" dirty="0" smtClean="0">
                <a:latin typeface="Cambria" pitchFamily="18" charset="0"/>
              </a:rPr>
              <a:t>- “CORO JUVENIL UNIRIO” Coordenador: Julio Cesar </a:t>
            </a:r>
            <a:r>
              <a:rPr lang="pt-BR" dirty="0" err="1" smtClean="0">
                <a:latin typeface="Cambria" pitchFamily="18" charset="0"/>
              </a:rPr>
              <a:t>Moretzsohn</a:t>
            </a:r>
            <a:r>
              <a:rPr lang="pt-BR" dirty="0" smtClean="0">
                <a:latin typeface="Cambria" pitchFamily="18" charset="0"/>
              </a:rPr>
              <a:t> Rocha</a:t>
            </a:r>
          </a:p>
          <a:p>
            <a:r>
              <a:rPr lang="pt-BR" dirty="0" smtClean="0">
                <a:latin typeface="Cambria" pitchFamily="18" charset="0"/>
              </a:rPr>
              <a:t>- “Prática de Orquestra de Música Popular” Coordenador: </a:t>
            </a:r>
            <a:r>
              <a:rPr lang="pt-BR" dirty="0" err="1" smtClean="0">
                <a:latin typeface="Cambria" pitchFamily="18" charset="0"/>
              </a:rPr>
              <a:t>Josimar</a:t>
            </a:r>
            <a:r>
              <a:rPr lang="pt-BR" dirty="0" smtClean="0">
                <a:latin typeface="Cambria" pitchFamily="18" charset="0"/>
              </a:rPr>
              <a:t> Machado Gomes Carneiro</a:t>
            </a:r>
          </a:p>
          <a:p>
            <a:r>
              <a:rPr lang="pt-BR" dirty="0" smtClean="0">
                <a:latin typeface="Cambria" pitchFamily="18" charset="0"/>
              </a:rPr>
              <a:t>- ”Quem canta seus males espanta” Coordenadora: Silvia Sobreira</a:t>
            </a:r>
            <a:endParaRPr lang="pt-BR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2071678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15ª Semana de Integração Acadêmica</a:t>
            </a:r>
            <a:r>
              <a:rPr lang="pt-BR" sz="2800" dirty="0" smtClean="0">
                <a:latin typeface="Agency FB" pitchFamily="34" charset="0"/>
              </a:rPr>
              <a:t> </a:t>
            </a:r>
            <a:endParaRPr lang="pt-BR" sz="2800" dirty="0">
              <a:latin typeface="Agency FB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3429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Melhor Apresentação na Modalidade Roda de Conversa</a:t>
            </a:r>
            <a:br>
              <a:rPr lang="pt-BR" sz="2800" b="1" dirty="0" smtClean="0">
                <a:latin typeface="Cambria" pitchFamily="18" charset="0"/>
              </a:rPr>
            </a:br>
            <a:r>
              <a:rPr lang="pt-BR" sz="2800" b="1" dirty="0" smtClean="0">
                <a:latin typeface="Cambria" pitchFamily="18" charset="0"/>
              </a:rPr>
              <a:t>Indicados</a:t>
            </a:r>
            <a:endParaRPr lang="pt-BR" sz="2800" b="1" dirty="0">
              <a:latin typeface="Cambria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143240" y="2643182"/>
            <a:ext cx="30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mbria" pitchFamily="18" charset="0"/>
              </a:rPr>
              <a:t>23 a 27 de outubro de 2017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6" y="465313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- “Luz, Câmera, Ação: A presença das relações de gênero e do racismo no cinema” Coordenara: Vanessa Bezerra de Souza</a:t>
            </a:r>
          </a:p>
          <a:p>
            <a:r>
              <a:rPr lang="pt-BR" dirty="0" smtClean="0">
                <a:latin typeface="Cambria" pitchFamily="18" charset="0"/>
              </a:rPr>
              <a:t>- “Educação em Saúde: perspectiva no âmbito da Saúde da </a:t>
            </a:r>
            <a:r>
              <a:rPr lang="pt-BR" dirty="0" err="1" smtClean="0">
                <a:latin typeface="Cambria" pitchFamily="18" charset="0"/>
              </a:rPr>
              <a:t>Mulherxx</a:t>
            </a:r>
            <a:r>
              <a:rPr lang="pt-BR" dirty="0" smtClean="0">
                <a:latin typeface="Cambria" pitchFamily="18" charset="0"/>
              </a:rPr>
              <a:t>” Coordenadora: Selma </a:t>
            </a:r>
            <a:r>
              <a:rPr lang="pt-BR" dirty="0" err="1" smtClean="0">
                <a:latin typeface="Cambria" pitchFamily="18" charset="0"/>
              </a:rPr>
              <a:t>Villas</a:t>
            </a:r>
            <a:r>
              <a:rPr lang="pt-BR" dirty="0" smtClean="0">
                <a:latin typeface="Cambria" pitchFamily="18" charset="0"/>
              </a:rPr>
              <a:t> Boas Teixeira </a:t>
            </a:r>
          </a:p>
          <a:p>
            <a:r>
              <a:rPr lang="pt-BR" dirty="0" smtClean="0">
                <a:latin typeface="Cambria" pitchFamily="18" charset="0"/>
              </a:rPr>
              <a:t>- “PROGRAMA VOLUNTARIADOS DE INOVAÇÃO SOCIAL – INOVE” Coordenadora: </a:t>
            </a:r>
            <a:r>
              <a:rPr lang="pt-BR" dirty="0" err="1" smtClean="0">
                <a:latin typeface="Cambria" pitchFamily="18" charset="0"/>
              </a:rPr>
              <a:t>Cládice</a:t>
            </a:r>
            <a:r>
              <a:rPr lang="pt-BR" dirty="0" smtClean="0">
                <a:latin typeface="Cambria" pitchFamily="18" charset="0"/>
              </a:rPr>
              <a:t> </a:t>
            </a:r>
            <a:r>
              <a:rPr lang="pt-BR" dirty="0" err="1" smtClean="0">
                <a:latin typeface="Cambria" pitchFamily="18" charset="0"/>
              </a:rPr>
              <a:t>Nóbile</a:t>
            </a:r>
            <a:r>
              <a:rPr lang="pt-BR" dirty="0" smtClean="0">
                <a:latin typeface="Cambria" pitchFamily="18" charset="0"/>
              </a:rPr>
              <a:t> Diniz</a:t>
            </a:r>
            <a:endParaRPr lang="pt-BR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2071678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15ª Semana de Integração Acadêmica</a:t>
            </a:r>
            <a:r>
              <a:rPr lang="pt-BR" sz="2800" dirty="0" smtClean="0">
                <a:latin typeface="Agency FB" pitchFamily="34" charset="0"/>
              </a:rPr>
              <a:t> </a:t>
            </a:r>
            <a:endParaRPr lang="pt-BR" sz="2800" dirty="0">
              <a:latin typeface="Agency FB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3429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ambria" pitchFamily="18" charset="0"/>
              </a:rPr>
              <a:t>Melhor Apresentação na Modalidade Roda de Conversa</a:t>
            </a:r>
          </a:p>
          <a:p>
            <a:pPr algn="ctr"/>
            <a:endParaRPr lang="pt-BR" sz="2800" b="1" dirty="0">
              <a:latin typeface="Cambria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143240" y="2643182"/>
            <a:ext cx="30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mbria" pitchFamily="18" charset="0"/>
              </a:rPr>
              <a:t>23 a 27 de outubro de 2017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3568" y="450912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Educação em Saúde: perspectiva no âmbito da Saúde da </a:t>
            </a:r>
            <a:r>
              <a:rPr lang="pt-BR" dirty="0" err="1" smtClean="0">
                <a:latin typeface="Cambria" pitchFamily="18" charset="0"/>
              </a:rPr>
              <a:t>Mulherxx</a:t>
            </a:r>
            <a:r>
              <a:rPr lang="pt-BR" dirty="0" smtClean="0">
                <a:latin typeface="Cambria" pitchFamily="18" charset="0"/>
              </a:rPr>
              <a:t> </a:t>
            </a:r>
            <a:br>
              <a:rPr lang="pt-BR" dirty="0" smtClean="0">
                <a:latin typeface="Cambria" pitchFamily="18" charset="0"/>
              </a:rPr>
            </a:br>
            <a:r>
              <a:rPr lang="pt-BR" dirty="0" smtClean="0">
                <a:latin typeface="Cambria" pitchFamily="18" charset="0"/>
              </a:rPr>
              <a:t>Coordenador: Selma </a:t>
            </a:r>
            <a:r>
              <a:rPr lang="pt-BR" dirty="0" err="1" smtClean="0">
                <a:latin typeface="Cambria" pitchFamily="18" charset="0"/>
              </a:rPr>
              <a:t>Villas</a:t>
            </a:r>
            <a:r>
              <a:rPr lang="pt-BR" dirty="0" smtClean="0">
                <a:latin typeface="Cambria" pitchFamily="18" charset="0"/>
              </a:rPr>
              <a:t> Boas Teixeira</a:t>
            </a:r>
            <a:br>
              <a:rPr lang="pt-BR" dirty="0" smtClean="0">
                <a:latin typeface="Cambria" pitchFamily="18" charset="0"/>
              </a:rPr>
            </a:br>
            <a:r>
              <a:rPr lang="pt-BR" dirty="0" smtClean="0">
                <a:latin typeface="Cambria" pitchFamily="18" charset="0"/>
              </a:rPr>
              <a:t>Leila Rangel da Silva, Beatriz Lima Pereira Leite, Maria Beatriz Veiga de Assis. </a:t>
            </a:r>
            <a:endParaRPr lang="pt-BR" dirty="0">
              <a:latin typeface="Cambria" pitchFamily="18" charset="0"/>
            </a:endParaRPr>
          </a:p>
        </p:txBody>
      </p:sp>
      <p:pic>
        <p:nvPicPr>
          <p:cNvPr id="10" name="Imagem 9" descr="ouro-prata-bronze-material-vetor-medalhas_15-4005.jpg"/>
          <p:cNvPicPr>
            <a:picLocks noChangeAspect="1"/>
          </p:cNvPicPr>
          <p:nvPr/>
        </p:nvPicPr>
        <p:blipFill>
          <a:blip r:embed="rId5" cstate="print"/>
          <a:srcRect l="30678" t="6385" r="29470" b="12847"/>
          <a:stretch>
            <a:fillRect/>
          </a:stretch>
        </p:blipFill>
        <p:spPr>
          <a:xfrm>
            <a:off x="7812360" y="4941168"/>
            <a:ext cx="1045555" cy="1584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2071678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15ª Semana de Integração Acadêmica</a:t>
            </a:r>
            <a:r>
              <a:rPr lang="pt-BR" sz="2800" dirty="0" smtClean="0">
                <a:latin typeface="Agency FB" pitchFamily="34" charset="0"/>
              </a:rPr>
              <a:t> </a:t>
            </a:r>
            <a:endParaRPr lang="pt-BR" sz="2800" dirty="0">
              <a:latin typeface="Agency FB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314096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2º Lugar</a:t>
            </a:r>
          </a:p>
          <a:p>
            <a:pPr algn="ctr"/>
            <a:r>
              <a:rPr lang="pt-BR" sz="2000" b="1" dirty="0" smtClean="0">
                <a:latin typeface="Cambria" pitchFamily="18" charset="0"/>
              </a:rPr>
              <a:t>Modalidade Apresentação Artística</a:t>
            </a:r>
            <a:endParaRPr lang="pt-BR" sz="2000" b="1" dirty="0">
              <a:latin typeface="Cambria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143240" y="2643182"/>
            <a:ext cx="30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mbria" pitchFamily="18" charset="0"/>
              </a:rPr>
              <a:t>23 a 27 de outubro de 2017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6" y="4437112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CORO JUVENIL UNIRIO </a:t>
            </a:r>
            <a:br>
              <a:rPr lang="pt-BR" dirty="0" smtClean="0">
                <a:latin typeface="Cambria" pitchFamily="18" charset="0"/>
              </a:rPr>
            </a:br>
            <a:r>
              <a:rPr lang="pt-BR" dirty="0" smtClean="0">
                <a:latin typeface="Cambria" pitchFamily="18" charset="0"/>
              </a:rPr>
              <a:t>Coordenador: </a:t>
            </a:r>
            <a:r>
              <a:rPr lang="pt-BR" dirty="0" smtClean="0"/>
              <a:t>Prof. Julio </a:t>
            </a:r>
            <a:r>
              <a:rPr lang="pt-BR" dirty="0" err="1" smtClean="0"/>
              <a:t>Moretzsohn</a:t>
            </a:r>
            <a:r>
              <a:rPr lang="pt-BR" dirty="0" smtClean="0"/>
              <a:t> </a:t>
            </a:r>
            <a:r>
              <a:rPr lang="pt-BR" dirty="0" smtClean="0">
                <a:latin typeface="Cambria" pitchFamily="18" charset="0"/>
              </a:rPr>
              <a:t/>
            </a:r>
            <a:br>
              <a:rPr lang="pt-BR" dirty="0" smtClean="0">
                <a:latin typeface="Cambria" pitchFamily="18" charset="0"/>
              </a:rPr>
            </a:br>
            <a:r>
              <a:rPr lang="pt-BR" dirty="0" smtClean="0">
                <a:latin typeface="Cambria" pitchFamily="18" charset="0"/>
              </a:rPr>
              <a:t>Jorge </a:t>
            </a:r>
            <a:r>
              <a:rPr lang="pt-BR" dirty="0" err="1" smtClean="0">
                <a:latin typeface="Cambria" pitchFamily="18" charset="0"/>
              </a:rPr>
              <a:t>Potyguara</a:t>
            </a:r>
            <a:r>
              <a:rPr lang="pt-BR" dirty="0" smtClean="0">
                <a:latin typeface="Cambria" pitchFamily="18" charset="0"/>
              </a:rPr>
              <a:t> , Caroline da Silva Moraes, </a:t>
            </a:r>
            <a:r>
              <a:rPr lang="pt-BR" dirty="0" err="1" smtClean="0">
                <a:latin typeface="Cambria" pitchFamily="18" charset="0"/>
              </a:rPr>
              <a:t>Giselle</a:t>
            </a:r>
            <a:r>
              <a:rPr lang="pt-BR" dirty="0" smtClean="0">
                <a:latin typeface="Cambria" pitchFamily="18" charset="0"/>
              </a:rPr>
              <a:t> Gomes Sales , Daniel Rangel e Rafael Souza. </a:t>
            </a:r>
            <a:br>
              <a:rPr lang="pt-BR" dirty="0" smtClean="0">
                <a:latin typeface="Cambria" pitchFamily="18" charset="0"/>
              </a:rPr>
            </a:br>
            <a:endParaRPr lang="pt-BR" dirty="0">
              <a:latin typeface="Cambria" pitchFamily="18" charset="0"/>
            </a:endParaRPr>
          </a:p>
        </p:txBody>
      </p:sp>
      <p:pic>
        <p:nvPicPr>
          <p:cNvPr id="12" name="Imagem 11" descr="ouro-prata-bronze-material-vetor-medalhas_15-4005.jpg"/>
          <p:cNvPicPr>
            <a:picLocks noChangeAspect="1"/>
          </p:cNvPicPr>
          <p:nvPr/>
        </p:nvPicPr>
        <p:blipFill>
          <a:blip r:embed="rId5" cstate="print"/>
          <a:srcRect l="4109" t="43539" r="71738" b="6385"/>
          <a:stretch>
            <a:fillRect/>
          </a:stretch>
        </p:blipFill>
        <p:spPr>
          <a:xfrm>
            <a:off x="7596336" y="4869160"/>
            <a:ext cx="1022048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2071678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15ª Semana de Integração Acadêmica</a:t>
            </a:r>
            <a:r>
              <a:rPr lang="pt-BR" sz="2800" dirty="0" smtClean="0">
                <a:latin typeface="Agency FB" pitchFamily="34" charset="0"/>
              </a:rPr>
              <a:t> </a:t>
            </a:r>
            <a:endParaRPr lang="pt-BR" sz="2800" dirty="0">
              <a:latin typeface="Agency FB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306896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1º Lugar</a:t>
            </a:r>
          </a:p>
          <a:p>
            <a:pPr algn="ctr"/>
            <a:r>
              <a:rPr lang="pt-BR" sz="2000" b="1" dirty="0" smtClean="0">
                <a:latin typeface="Cambria" pitchFamily="18" charset="0"/>
              </a:rPr>
              <a:t>Modalidade Apresentação Artística</a:t>
            </a:r>
            <a:endParaRPr lang="pt-BR" sz="2000" b="1" dirty="0">
              <a:latin typeface="Cambria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143240" y="2643182"/>
            <a:ext cx="30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mbria" pitchFamily="18" charset="0"/>
              </a:rPr>
              <a:t>23 a 27 de outubro de 2017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11560" y="4581128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Big </a:t>
            </a:r>
            <a:r>
              <a:rPr lang="pt-BR" dirty="0" err="1" smtClean="0">
                <a:latin typeface="Cambria" pitchFamily="18" charset="0"/>
              </a:rPr>
              <a:t>Band</a:t>
            </a:r>
            <a:r>
              <a:rPr lang="pt-BR" dirty="0" smtClean="0">
                <a:latin typeface="Cambria" pitchFamily="18" charset="0"/>
              </a:rPr>
              <a:t> na UNIRIO: interfaces com as diversas </a:t>
            </a:r>
            <a:br>
              <a:rPr lang="pt-BR" dirty="0" smtClean="0">
                <a:latin typeface="Cambria" pitchFamily="18" charset="0"/>
              </a:rPr>
            </a:br>
            <a:r>
              <a:rPr lang="pt-BR" dirty="0" smtClean="0">
                <a:latin typeface="Cambria" pitchFamily="18" charset="0"/>
              </a:rPr>
              <a:t>Coordenador: Thiago Trajano </a:t>
            </a:r>
            <a:br>
              <a:rPr lang="pt-BR" dirty="0" smtClean="0">
                <a:latin typeface="Cambria" pitchFamily="18" charset="0"/>
              </a:rPr>
            </a:br>
            <a:endParaRPr lang="pt-BR" dirty="0">
              <a:latin typeface="Cambria" pitchFamily="18" charset="0"/>
            </a:endParaRPr>
          </a:p>
        </p:txBody>
      </p:sp>
      <p:pic>
        <p:nvPicPr>
          <p:cNvPr id="10" name="Imagem 9" descr="ouro-prata-bronze-material-vetor-medalhas_15-4005.jpg"/>
          <p:cNvPicPr>
            <a:picLocks noChangeAspect="1"/>
          </p:cNvPicPr>
          <p:nvPr/>
        </p:nvPicPr>
        <p:blipFill>
          <a:blip r:embed="rId5" cstate="print"/>
          <a:srcRect l="30678" t="6385" r="29470" b="12847"/>
          <a:stretch>
            <a:fillRect/>
          </a:stretch>
        </p:blipFill>
        <p:spPr>
          <a:xfrm>
            <a:off x="7596336" y="4941168"/>
            <a:ext cx="1045555" cy="15841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2071678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15ª Semana de Integração Acadêmica</a:t>
            </a:r>
            <a:r>
              <a:rPr lang="pt-BR" sz="2800" dirty="0" smtClean="0">
                <a:latin typeface="Agency FB" pitchFamily="34" charset="0"/>
              </a:rPr>
              <a:t> </a:t>
            </a:r>
            <a:endParaRPr lang="pt-BR" sz="2800" dirty="0">
              <a:latin typeface="Agency FB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321297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Modalidade Apresentação Painel</a:t>
            </a:r>
            <a:br>
              <a:rPr lang="pt-BR" sz="2800" b="1" dirty="0" smtClean="0">
                <a:latin typeface="Cambria" pitchFamily="18" charset="0"/>
              </a:rPr>
            </a:br>
            <a:r>
              <a:rPr lang="pt-BR" sz="2800" b="1" dirty="0" smtClean="0">
                <a:latin typeface="Cambria" pitchFamily="18" charset="0"/>
              </a:rPr>
              <a:t>Indicados 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143240" y="2643182"/>
            <a:ext cx="30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mbria" pitchFamily="18" charset="0"/>
              </a:rPr>
              <a:t>23 a 27 de outubro de 2017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3528" y="4149080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- “Aspectos </a:t>
            </a:r>
            <a:r>
              <a:rPr lang="pt-BR" dirty="0" err="1" smtClean="0">
                <a:latin typeface="Cambria" pitchFamily="18" charset="0"/>
              </a:rPr>
              <a:t>pisco-sociais</a:t>
            </a:r>
            <a:r>
              <a:rPr lang="pt-BR" dirty="0" smtClean="0">
                <a:latin typeface="Cambria" pitchFamily="18" charset="0"/>
              </a:rPr>
              <a:t> das cicatrizes de acne e a importância de seu tratamento” </a:t>
            </a:r>
            <a:br>
              <a:rPr lang="pt-BR" dirty="0" smtClean="0">
                <a:latin typeface="Cambria" pitchFamily="18" charset="0"/>
              </a:rPr>
            </a:br>
            <a:r>
              <a:rPr lang="pt-BR" dirty="0" smtClean="0">
                <a:latin typeface="Cambria" pitchFamily="18" charset="0"/>
              </a:rPr>
              <a:t>Coordenador: Jorge </a:t>
            </a:r>
            <a:r>
              <a:rPr lang="pt-BR" dirty="0" err="1" smtClean="0">
                <a:latin typeface="Cambria" pitchFamily="18" charset="0"/>
              </a:rPr>
              <a:t>francisco</a:t>
            </a:r>
            <a:r>
              <a:rPr lang="pt-BR" dirty="0" smtClean="0">
                <a:latin typeface="Cambria" pitchFamily="18" charset="0"/>
              </a:rPr>
              <a:t> da cunha pinto</a:t>
            </a:r>
          </a:p>
          <a:p>
            <a:r>
              <a:rPr lang="pt-BR" dirty="0" smtClean="0">
                <a:latin typeface="Cambria" pitchFamily="18" charset="0"/>
              </a:rPr>
              <a:t>- “CORREÇÃO DE CICATRIZES INESTÉTICAS COM TÉCNICAS MINIMAMENTE INVASIVAS EM POPULAÇÃO ATENDIDA NO HOSPITAL UNIVERSITÁRIO GAFFRÉE E GUINLE” Coordenadora: Simone Tavares Veloso</a:t>
            </a:r>
          </a:p>
          <a:p>
            <a:r>
              <a:rPr lang="pt-BR" dirty="0" smtClean="0">
                <a:latin typeface="Cambria" pitchFamily="18" charset="0"/>
              </a:rPr>
              <a:t>-” COLEÇÃO TEMÁTICA DA FLORA DO  MONUMENTO NATURAL DOS MORROS DO PÃO DE AÇÚCAR E URCA” Coordenadora: Laura Jane Moreira Santiago</a:t>
            </a:r>
          </a:p>
          <a:p>
            <a:r>
              <a:rPr lang="pt-BR" dirty="0" smtClean="0">
                <a:latin typeface="Cambria" pitchFamily="18" charset="0"/>
              </a:rPr>
              <a:t>- “O ensino de Matemática para uma educação inclusiva” Coordenador: Raquel Tavares </a:t>
            </a:r>
            <a:r>
              <a:rPr lang="pt-BR" dirty="0" err="1" smtClean="0">
                <a:latin typeface="Cambria" pitchFamily="18" charset="0"/>
              </a:rPr>
              <a:t>Scarpelli</a:t>
            </a:r>
            <a:r>
              <a:rPr lang="pt-BR" dirty="0" smtClean="0">
                <a:latin typeface="Cambria" pitchFamily="18" charset="0"/>
              </a:rPr>
              <a:t> de Araujo Moreira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2071678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15ª Semana de Integração Acadêmica</a:t>
            </a:r>
            <a:r>
              <a:rPr lang="pt-BR" sz="2800" dirty="0" smtClean="0">
                <a:latin typeface="Agency FB" pitchFamily="34" charset="0"/>
              </a:rPr>
              <a:t> </a:t>
            </a:r>
            <a:endParaRPr lang="pt-BR" sz="2800" dirty="0">
              <a:latin typeface="Agency FB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321297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Modalidade Apresentação Painel</a:t>
            </a:r>
            <a:br>
              <a:rPr lang="pt-BR" sz="2800" b="1" dirty="0" smtClean="0">
                <a:latin typeface="Cambria" pitchFamily="18" charset="0"/>
              </a:rPr>
            </a:br>
            <a:r>
              <a:rPr lang="pt-BR" sz="2800" b="1" dirty="0" smtClean="0">
                <a:latin typeface="Cambria" pitchFamily="18" charset="0"/>
              </a:rPr>
              <a:t>Indicados 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143240" y="2643182"/>
            <a:ext cx="30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mbria" pitchFamily="18" charset="0"/>
              </a:rPr>
              <a:t>23 a 27 de outubro de 2017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3528" y="414908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- “BIBLIOTERAPIA EM ESTUDO” Coordenadora: MARILIA AMARAL MENDES ALVES</a:t>
            </a:r>
          </a:p>
          <a:p>
            <a:r>
              <a:rPr lang="pt-BR" dirty="0" smtClean="0">
                <a:latin typeface="Cambria" pitchFamily="18" charset="0"/>
              </a:rPr>
              <a:t>- “Entendendo e Ensinando sobre Síndrome de </a:t>
            </a:r>
            <a:r>
              <a:rPr lang="pt-BR" dirty="0" err="1" smtClean="0">
                <a:latin typeface="Cambria" pitchFamily="18" charset="0"/>
              </a:rPr>
              <a:t>Down</a:t>
            </a:r>
            <a:r>
              <a:rPr lang="pt-BR" dirty="0" smtClean="0">
                <a:latin typeface="Cambria" pitchFamily="18" charset="0"/>
              </a:rPr>
              <a:t>” Coordenadora: Carmen Lucia Antão Paiva</a:t>
            </a:r>
          </a:p>
          <a:p>
            <a:r>
              <a:rPr lang="pt-BR" dirty="0" smtClean="0">
                <a:latin typeface="Cambria" pitchFamily="18" charset="0"/>
              </a:rPr>
              <a:t>- “Turismo Cultural no Campo de Santana e entorno” Coordenadora: </a:t>
            </a:r>
            <a:r>
              <a:rPr lang="pt-BR" dirty="0" err="1" smtClean="0">
                <a:latin typeface="Cambria" pitchFamily="18" charset="0"/>
              </a:rPr>
              <a:t>Eloise</a:t>
            </a:r>
            <a:r>
              <a:rPr lang="pt-BR" dirty="0" smtClean="0">
                <a:latin typeface="Cambria" pitchFamily="18" charset="0"/>
              </a:rPr>
              <a:t> Silveira Botelho</a:t>
            </a:r>
          </a:p>
          <a:p>
            <a:r>
              <a:rPr lang="pt-BR" dirty="0" smtClean="0">
                <a:latin typeface="Cambria" pitchFamily="18" charset="0"/>
              </a:rPr>
              <a:t>-”QUÍMICA SENSORIAL” Coordenadora: SAMIRA DA GUIA MELLO PORTUGAL</a:t>
            </a:r>
            <a:br>
              <a:rPr lang="pt-BR" dirty="0" smtClean="0">
                <a:latin typeface="Cambria" pitchFamily="18" charset="0"/>
              </a:rPr>
            </a:br>
            <a:r>
              <a:rPr lang="pt-BR" dirty="0" smtClean="0">
                <a:latin typeface="Cambria" pitchFamily="18" charset="0"/>
              </a:rPr>
              <a:t>- “Grupo de Apoio Estatístico de Assessoria para Pesquisa - GAE Assessoria” Coordenador: Alexandre Sousa da Silva </a:t>
            </a:r>
            <a:endParaRPr lang="pt-BR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2071678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15ª Semana de Integração Acadêmica</a:t>
            </a:r>
            <a:r>
              <a:rPr lang="pt-BR" sz="2800" dirty="0" smtClean="0">
                <a:latin typeface="Agency FB" pitchFamily="34" charset="0"/>
              </a:rPr>
              <a:t> </a:t>
            </a:r>
            <a:endParaRPr lang="pt-BR" sz="2800" dirty="0">
              <a:latin typeface="Agency FB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321297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Modalidade Apresentação Painel</a:t>
            </a:r>
            <a:br>
              <a:rPr lang="pt-BR" sz="2800" b="1" dirty="0" smtClean="0">
                <a:latin typeface="Cambria" pitchFamily="18" charset="0"/>
              </a:rPr>
            </a:br>
            <a:r>
              <a:rPr lang="pt-BR" sz="2800" b="1" dirty="0" smtClean="0">
                <a:latin typeface="Cambria" pitchFamily="18" charset="0"/>
              </a:rPr>
              <a:t>Indicados 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143240" y="2643182"/>
            <a:ext cx="30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mbria" pitchFamily="18" charset="0"/>
              </a:rPr>
              <a:t>23 a 27 de outubro de 2017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6" y="3995678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- “CORREÇÃO DE CICATRIZES INESTÉTICAS COM TÉCNICAS MINIMAMENTE INVASIVAS EM POPULAÇÃO ATENDIDA NO HOSPITAL UNIVERSITÁRIO GAFFRÉE E GUINLE” Coordenadora: Simone Tavares Veloso</a:t>
            </a:r>
          </a:p>
          <a:p>
            <a:r>
              <a:rPr lang="pt-BR" dirty="0" smtClean="0">
                <a:latin typeface="Cambria" pitchFamily="18" charset="0"/>
              </a:rPr>
              <a:t>- “Produção </a:t>
            </a:r>
            <a:r>
              <a:rPr lang="pt-BR" dirty="0" err="1" smtClean="0">
                <a:latin typeface="Cambria" pitchFamily="18" charset="0"/>
              </a:rPr>
              <a:t>e</a:t>
            </a:r>
            <a:r>
              <a:rPr lang="pt-BR" dirty="0" smtClean="0">
                <a:latin typeface="Cambria" pitchFamily="18" charset="0"/>
              </a:rPr>
              <a:t> difusão editorial de Extensão </a:t>
            </a:r>
            <a:r>
              <a:rPr lang="pt-BR" dirty="0" err="1" smtClean="0">
                <a:latin typeface="Cambria" pitchFamily="18" charset="0"/>
              </a:rPr>
              <a:t>e</a:t>
            </a:r>
            <a:r>
              <a:rPr lang="pt-BR" dirty="0" smtClean="0">
                <a:latin typeface="Cambria" pitchFamily="18" charset="0"/>
              </a:rPr>
              <a:t> Cultura da UNIRIO” Coordenadora: Naira </a:t>
            </a:r>
            <a:r>
              <a:rPr lang="pt-BR" dirty="0" err="1" smtClean="0">
                <a:latin typeface="Cambria" pitchFamily="18" charset="0"/>
              </a:rPr>
              <a:t>Christofoletti</a:t>
            </a:r>
            <a:r>
              <a:rPr lang="pt-BR" dirty="0" smtClean="0">
                <a:latin typeface="Cambria" pitchFamily="18" charset="0"/>
              </a:rPr>
              <a:t> Silveira</a:t>
            </a:r>
          </a:p>
          <a:p>
            <a:r>
              <a:rPr lang="pt-BR" dirty="0" smtClean="0">
                <a:latin typeface="Cambria" pitchFamily="18" charset="0"/>
              </a:rPr>
              <a:t>- “Saúde Mental e Atenção Básica: desenvolvendo oficinas terapêuticas no Centro Municipal de Saúde Madre Tereza de Calcutá” Coordenadora: </a:t>
            </a:r>
            <a:r>
              <a:rPr lang="pt-BR" dirty="0" err="1" smtClean="0">
                <a:latin typeface="Cambria" pitchFamily="18" charset="0"/>
              </a:rPr>
              <a:t>Rosâne</a:t>
            </a:r>
            <a:r>
              <a:rPr lang="pt-BR" dirty="0" smtClean="0">
                <a:latin typeface="Cambria" pitchFamily="18" charset="0"/>
              </a:rPr>
              <a:t> Mello</a:t>
            </a:r>
          </a:p>
          <a:p>
            <a:r>
              <a:rPr lang="pt-BR" dirty="0" smtClean="0">
                <a:latin typeface="Cambria" pitchFamily="18" charset="0"/>
              </a:rPr>
              <a:t>-”</a:t>
            </a:r>
            <a:r>
              <a:rPr lang="pt-BR" dirty="0" err="1" smtClean="0">
                <a:latin typeface="Cambria" pitchFamily="18" charset="0"/>
              </a:rPr>
              <a:t>Sahaja</a:t>
            </a:r>
            <a:r>
              <a:rPr lang="pt-BR" dirty="0" smtClean="0">
                <a:latin typeface="Cambria" pitchFamily="18" charset="0"/>
              </a:rPr>
              <a:t> </a:t>
            </a:r>
            <a:r>
              <a:rPr lang="pt-BR" dirty="0" err="1" smtClean="0">
                <a:latin typeface="Cambria" pitchFamily="18" charset="0"/>
              </a:rPr>
              <a:t>Yoga</a:t>
            </a:r>
            <a:r>
              <a:rPr lang="pt-BR" dirty="0" smtClean="0">
                <a:latin typeface="Cambria" pitchFamily="18" charset="0"/>
              </a:rPr>
              <a:t>: Equilíbrio, Paz interior e Qualidade de vida” Coordenadora: </a:t>
            </a:r>
            <a:r>
              <a:rPr lang="pt-BR" dirty="0" err="1" smtClean="0">
                <a:latin typeface="Cambria" pitchFamily="18" charset="0"/>
              </a:rPr>
              <a:t>Jurandy</a:t>
            </a:r>
            <a:r>
              <a:rPr lang="pt-BR" dirty="0" smtClean="0">
                <a:latin typeface="Cambria" pitchFamily="18" charset="0"/>
              </a:rPr>
              <a:t> Susana </a:t>
            </a:r>
            <a:r>
              <a:rPr lang="pt-BR" dirty="0" err="1" smtClean="0">
                <a:latin typeface="Cambria" pitchFamily="18" charset="0"/>
              </a:rPr>
              <a:t>Patricia</a:t>
            </a:r>
            <a:r>
              <a:rPr lang="pt-BR" dirty="0" smtClean="0">
                <a:latin typeface="Cambria" pitchFamily="18" charset="0"/>
              </a:rPr>
              <a:t> </a:t>
            </a:r>
            <a:r>
              <a:rPr lang="pt-BR" dirty="0" err="1" smtClean="0">
                <a:latin typeface="Cambria" pitchFamily="18" charset="0"/>
              </a:rPr>
              <a:t>Ocampo</a:t>
            </a:r>
            <a:endParaRPr lang="pt-BR" dirty="0" smtClean="0">
              <a:latin typeface="Cambria" pitchFamily="18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2071678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15ª Semana de Integração Acadêmica</a:t>
            </a:r>
            <a:r>
              <a:rPr lang="pt-BR" sz="2800" dirty="0" smtClean="0">
                <a:latin typeface="Agency FB" pitchFamily="34" charset="0"/>
              </a:rPr>
              <a:t> </a:t>
            </a:r>
            <a:endParaRPr lang="pt-BR" sz="2800" dirty="0">
              <a:latin typeface="Agency FB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321297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Modalidade Apresentação Painel</a:t>
            </a:r>
            <a:br>
              <a:rPr lang="pt-BR" sz="2800" b="1" dirty="0" smtClean="0">
                <a:latin typeface="Cambria" pitchFamily="18" charset="0"/>
              </a:rPr>
            </a:br>
            <a:r>
              <a:rPr lang="pt-BR" sz="2800" b="1" dirty="0" smtClean="0">
                <a:latin typeface="Cambria" pitchFamily="18" charset="0"/>
              </a:rPr>
              <a:t>Indicados 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143240" y="2643182"/>
            <a:ext cx="30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mbria" pitchFamily="18" charset="0"/>
              </a:rPr>
              <a:t>23 a 27 de outubro de 2017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3528" y="4149080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“Modelos tridimensionais para o ensino de ciências” Coordenadora: Camila </a:t>
            </a:r>
            <a:r>
              <a:rPr lang="pt-BR" dirty="0" err="1" smtClean="0"/>
              <a:t>Maistro</a:t>
            </a:r>
            <a:r>
              <a:rPr lang="pt-BR" dirty="0" smtClean="0"/>
              <a:t> </a:t>
            </a:r>
            <a:r>
              <a:rPr lang="pt-BR" dirty="0" err="1" smtClean="0"/>
              <a:t>Patreze</a:t>
            </a:r>
            <a:endParaRPr lang="pt-BR" dirty="0" smtClean="0"/>
          </a:p>
          <a:p>
            <a:r>
              <a:rPr lang="pt-BR" dirty="0" smtClean="0"/>
              <a:t>- “Construção de vocabulário de referência em Língua instrumental” Coordenadora: Marcello de Oliveira Pinto</a:t>
            </a:r>
          </a:p>
          <a:p>
            <a:pPr>
              <a:buFontTx/>
              <a:buChar char="-"/>
            </a:pPr>
            <a:r>
              <a:rPr lang="pt-BR" dirty="0" smtClean="0"/>
              <a:t>“Núcleo de Produção Editorial </a:t>
            </a:r>
            <a:r>
              <a:rPr lang="pt-BR" dirty="0" err="1" smtClean="0"/>
              <a:t>Multidiciplinar</a:t>
            </a:r>
            <a:r>
              <a:rPr lang="pt-BR" dirty="0" smtClean="0"/>
              <a:t>” Coordenador: Marcello de Oliveira Pinto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1857388" cy="1857388"/>
          </a:xfrm>
          <a:prstGeom prst="rect">
            <a:avLst/>
          </a:prstGeom>
        </p:spPr>
      </p:pic>
      <p:pic>
        <p:nvPicPr>
          <p:cNvPr id="5" name="Imagem 4" descr="Logo-final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0042"/>
            <a:ext cx="1445803" cy="1285884"/>
          </a:xfrm>
          <a:prstGeom prst="rect">
            <a:avLst/>
          </a:prstGeom>
        </p:spPr>
      </p:pic>
      <p:pic>
        <p:nvPicPr>
          <p:cNvPr id="6" name="Imagem 5" descr="semana de integraç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52"/>
            <a:ext cx="3259688" cy="2000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2071678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15ª Semana de Integração Acadêmica</a:t>
            </a:r>
            <a:r>
              <a:rPr lang="pt-BR" sz="2800" dirty="0" smtClean="0">
                <a:latin typeface="Agency FB" pitchFamily="34" charset="0"/>
              </a:rPr>
              <a:t> </a:t>
            </a:r>
            <a:endParaRPr lang="pt-BR" sz="2800" dirty="0">
              <a:latin typeface="Agency FB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071538" y="2000240"/>
            <a:ext cx="71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314096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ambria" pitchFamily="18" charset="0"/>
              </a:rPr>
              <a:t>3º Lugar</a:t>
            </a:r>
          </a:p>
          <a:p>
            <a:pPr algn="ctr"/>
            <a:r>
              <a:rPr lang="pt-BR" sz="2000" b="1" dirty="0" smtClean="0">
                <a:latin typeface="Cambria" pitchFamily="18" charset="0"/>
              </a:rPr>
              <a:t>Modalidade Apresentação Painel</a:t>
            </a:r>
            <a:endParaRPr lang="pt-BR" sz="2000" b="1" dirty="0">
              <a:latin typeface="Cambria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143240" y="2643182"/>
            <a:ext cx="308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mbria" pitchFamily="18" charset="0"/>
              </a:rPr>
              <a:t>23 a 27 de outubro de 2017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4" y="4077072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COLEÇÃO TEMÁTICA DA FLORA DO  MONUMENTO NATURAL DOS MORROS DO PÃO DE AÇÚCAR E URCA </a:t>
            </a:r>
            <a:br>
              <a:rPr lang="pt-BR" dirty="0" smtClean="0">
                <a:latin typeface="Cambria" pitchFamily="18" charset="0"/>
              </a:rPr>
            </a:br>
            <a:r>
              <a:rPr lang="pt-BR" dirty="0" smtClean="0">
                <a:latin typeface="Cambria" pitchFamily="18" charset="0"/>
              </a:rPr>
              <a:t>Coordenadora: Laura Jane Moreira Santiago </a:t>
            </a:r>
            <a:br>
              <a:rPr lang="pt-BR" dirty="0" smtClean="0">
                <a:latin typeface="Cambria" pitchFamily="18" charset="0"/>
              </a:rPr>
            </a:br>
            <a:r>
              <a:rPr lang="pt-BR" dirty="0" smtClean="0">
                <a:latin typeface="Cambria" pitchFamily="18" charset="0"/>
              </a:rPr>
              <a:t>Danilo Alves de Carvalho, Letícia Sampaio Estevam, </a:t>
            </a:r>
            <a:r>
              <a:rPr lang="pt-BR" dirty="0" err="1" smtClean="0">
                <a:latin typeface="Cambria" pitchFamily="18" charset="0"/>
              </a:rPr>
              <a:t>Ilnah</a:t>
            </a:r>
            <a:r>
              <a:rPr lang="pt-BR" dirty="0" smtClean="0">
                <a:latin typeface="Cambria" pitchFamily="18" charset="0"/>
              </a:rPr>
              <a:t> Saldanha Marini, João Paulo Gringo Pereira, Juliana </a:t>
            </a:r>
            <a:r>
              <a:rPr lang="pt-BR" dirty="0" err="1" smtClean="0">
                <a:latin typeface="Cambria" pitchFamily="18" charset="0"/>
              </a:rPr>
              <a:t>Bulchi</a:t>
            </a:r>
            <a:r>
              <a:rPr lang="pt-BR" dirty="0" smtClean="0">
                <a:latin typeface="Cambria" pitchFamily="18" charset="0"/>
              </a:rPr>
              <a:t> da Costa, </a:t>
            </a:r>
            <a:r>
              <a:rPr lang="pt-BR" dirty="0" err="1" smtClean="0">
                <a:latin typeface="Cambria" pitchFamily="18" charset="0"/>
              </a:rPr>
              <a:t>Izabella</a:t>
            </a:r>
            <a:r>
              <a:rPr lang="pt-BR" dirty="0" smtClean="0">
                <a:latin typeface="Cambria" pitchFamily="18" charset="0"/>
              </a:rPr>
              <a:t> Fontenelle de Andrade, Luiz Fernando </a:t>
            </a:r>
            <a:r>
              <a:rPr lang="pt-BR" dirty="0" err="1" smtClean="0">
                <a:latin typeface="Cambria" pitchFamily="18" charset="0"/>
              </a:rPr>
              <a:t>Bondi</a:t>
            </a:r>
            <a:r>
              <a:rPr lang="pt-BR" dirty="0" smtClean="0">
                <a:latin typeface="Cambria" pitchFamily="18" charset="0"/>
              </a:rPr>
              <a:t> de Macedo, Ricardo P. Louro</a:t>
            </a:r>
            <a:endParaRPr lang="pt-BR" dirty="0">
              <a:latin typeface="Cambria" pitchFamily="18" charset="0"/>
            </a:endParaRPr>
          </a:p>
        </p:txBody>
      </p:sp>
      <p:pic>
        <p:nvPicPr>
          <p:cNvPr id="12" name="Imagem 11" descr="ouro-prata-bronze-material-vetor-medalhas_15-4005.jpg"/>
          <p:cNvPicPr>
            <a:picLocks noChangeAspect="1"/>
          </p:cNvPicPr>
          <p:nvPr/>
        </p:nvPicPr>
        <p:blipFill>
          <a:blip r:embed="rId5" cstate="print"/>
          <a:srcRect l="71738" t="41923" r="2902" b="4770"/>
          <a:stretch>
            <a:fillRect/>
          </a:stretch>
        </p:blipFill>
        <p:spPr>
          <a:xfrm>
            <a:off x="7740352" y="4725144"/>
            <a:ext cx="1080120" cy="16973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1003</Words>
  <Application>Microsoft Office PowerPoint</Application>
  <PresentationFormat>Apresentação na tela (4:3)</PresentationFormat>
  <Paragraphs>120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camila.silvestre</dc:creator>
  <cp:lastModifiedBy>14770120796</cp:lastModifiedBy>
  <cp:revision>56</cp:revision>
  <dcterms:created xsi:type="dcterms:W3CDTF">2017-10-09T16:31:09Z</dcterms:created>
  <dcterms:modified xsi:type="dcterms:W3CDTF">2017-10-27T18:20:38Z</dcterms:modified>
</cp:coreProperties>
</file>