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10287000" cx="18288000"/>
  <p:notesSz cx="6858000" cy="9144000"/>
  <p:embeddedFontLst>
    <p:embeddedFont>
      <p:font typeface="Montserrat SemiBold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Open Sans ExtraBold"/>
      <p:bold r:id="rId50"/>
      <p:boldItalic r:id="rId51"/>
    </p:embeddedFont>
    <p:embeddedFont>
      <p:font typeface="Open Sans Light"/>
      <p:regular r:id="rId52"/>
      <p:bold r:id="rId53"/>
      <p:italic r:id="rId54"/>
      <p:boldItalic r:id="rId55"/>
    </p:embeddedFont>
    <p:embeddedFont>
      <p:font typeface="Open Sans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0" roundtripDataSignature="AMtx7miZ7KdFXEpwbV8zagO30F00tQYn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MontserratSemiBold-regular.fntdata"/><Relationship Id="rId41" Type="http://schemas.openxmlformats.org/officeDocument/2006/relationships/slide" Target="slides/slide36.xml"/><Relationship Id="rId44" Type="http://schemas.openxmlformats.org/officeDocument/2006/relationships/font" Target="fonts/MontserratSemiBold-italic.fntdata"/><Relationship Id="rId43" Type="http://schemas.openxmlformats.org/officeDocument/2006/relationships/font" Target="fonts/MontserratSemiBold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ExtraBold-boldItalic.fntdata"/><Relationship Id="rId50" Type="http://schemas.openxmlformats.org/officeDocument/2006/relationships/font" Target="fonts/OpenSansExtraBold-bold.fntdata"/><Relationship Id="rId53" Type="http://schemas.openxmlformats.org/officeDocument/2006/relationships/font" Target="fonts/OpenSansLight-bold.fntdata"/><Relationship Id="rId52" Type="http://schemas.openxmlformats.org/officeDocument/2006/relationships/font" Target="fonts/OpenSansLight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Light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Light-italic.fntdata"/><Relationship Id="rId13" Type="http://schemas.openxmlformats.org/officeDocument/2006/relationships/slide" Target="slides/slide8.xml"/><Relationship Id="rId57" Type="http://schemas.openxmlformats.org/officeDocument/2006/relationships/font" Target="fonts/OpenSans-bold.fntdata"/><Relationship Id="rId12" Type="http://schemas.openxmlformats.org/officeDocument/2006/relationships/slide" Target="slides/slide7.xml"/><Relationship Id="rId56" Type="http://schemas.openxmlformats.org/officeDocument/2006/relationships/font" Target="fonts/OpenSans-regular.fntdata"/><Relationship Id="rId15" Type="http://schemas.openxmlformats.org/officeDocument/2006/relationships/slide" Target="slides/slide10.xml"/><Relationship Id="rId59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58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1f97cd6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a1f97cd683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a956fd6a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3a956fd6a8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956fd6a8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3a956fd6a83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956fd6a8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3a956fd6a83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0ff6072d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3a0ff6072d3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a0ff6072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3a0ff6072d3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a0ff6072d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a0ff6072d3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a0ff6072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3a0ff6072d3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a0ff6072d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3a0ff6072d3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a20916838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a20916838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2b6b77d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3a2b6b77d7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c8c7ecfd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36c8c7ecfd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c8c7ecfd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8" name="Google Shape;338;g36c8c7ecfd8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6c8c7ecfd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36c8c7ecfd8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c8c7ecf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36c8c7ecfd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6e81a8165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5" name="Google Shape;365;g36e81a81651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c8c7ecfd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4" name="Google Shape;374;g36c8c7ecfd8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c8c7ecfd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1" name="Google Shape;381;g36c8c7ecfd8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a055ed89b7_1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a055ed89b7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a055ed89b7_1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e5add85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8" name="Google Shape;398;g36e5add851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6" name="Google Shape;4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c62950b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36c62950b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c62950b9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6c62950b93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3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3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hyperlink" Target="mailto:progepe.saapt@unirio.br" TargetMode="External"/><Relationship Id="rId5" Type="http://schemas.openxmlformats.org/officeDocument/2006/relationships/hyperlink" Target="https://www.unirio.br/progepe/avaliacao-de-desempenho-1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144401" y="7313763"/>
            <a:ext cx="4258141" cy="1811587"/>
            <a:chOff x="21229" y="1297964"/>
            <a:chExt cx="5677521" cy="2415449"/>
          </a:xfrm>
        </p:grpSpPr>
        <p:sp>
          <p:nvSpPr>
            <p:cNvPr id="78" name="Google Shape;78;p1"/>
            <p:cNvSpPr/>
            <p:nvPr/>
          </p:nvSpPr>
          <p:spPr>
            <a:xfrm>
              <a:off x="21229" y="1297964"/>
              <a:ext cx="1615990" cy="223313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21229" y="1874961"/>
              <a:ext cx="5677521" cy="1838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SAAPT/PROGEPE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en-US" sz="3200" u="none" cap="none" strike="noStrik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UNIRIO</a:t>
              </a:r>
              <a:endParaRPr/>
            </a:p>
          </p:txBody>
        </p:sp>
      </p:grpSp>
      <p:sp>
        <p:nvSpPr>
          <p:cNvPr id="80" name="Google Shape;80;p1"/>
          <p:cNvSpPr txBox="1"/>
          <p:nvPr/>
        </p:nvSpPr>
        <p:spPr>
          <a:xfrm>
            <a:off x="4556323" y="114300"/>
            <a:ext cx="11953200" cy="4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 de Desempenho</a:t>
            </a:r>
            <a:r>
              <a:rPr b="1" lang="en-US" sz="9225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9225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lang="en-US" sz="9225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b="1" sz="9225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>
            <a:off x="7281672" y="2729531"/>
            <a:ext cx="11788881" cy="783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3"/>
          <p:cNvGrpSpPr/>
          <p:nvPr/>
        </p:nvGrpSpPr>
        <p:grpSpPr>
          <a:xfrm>
            <a:off x="0" y="1829150"/>
            <a:ext cx="4259475" cy="833591"/>
            <a:chOff x="0" y="0"/>
            <a:chExt cx="5679300" cy="1111454"/>
          </a:xfrm>
        </p:grpSpPr>
        <p:sp>
          <p:nvSpPr>
            <p:cNvPr id="175" name="Google Shape;175;p13"/>
            <p:cNvSpPr/>
            <p:nvPr/>
          </p:nvSpPr>
          <p:spPr>
            <a:xfrm>
              <a:off x="0" y="0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0" y="472475"/>
              <a:ext cx="5679300" cy="638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3"/>
          <p:cNvSpPr/>
          <p:nvPr/>
        </p:nvSpPr>
        <p:spPr>
          <a:xfrm>
            <a:off x="426850" y="2540725"/>
            <a:ext cx="11059845" cy="6548750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1242" y="6491903"/>
            <a:ext cx="3502813" cy="335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/>
        </p:nvSpPr>
        <p:spPr>
          <a:xfrm>
            <a:off x="1087675" y="2794450"/>
            <a:ext cx="9727800" cy="7107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 primeira etapa deve ser preenchida pela chefia, após a realização de uma reunião com sua equipe a respeito das características do trabalho do setor durante o ano, ponderando dificuldades e desafios para o seu desenvolvimento e o que foi possível avançar. Com base nas informações levantadas, a chefia preencherá as perguntas da </a:t>
            </a:r>
            <a:r>
              <a:rPr b="1" i="0" lang="en-US" sz="32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Pré-Avaliação</a:t>
            </a:r>
            <a:r>
              <a:rPr b="0" i="0" lang="en-US" sz="32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indicando quais servidores/as participaram da reunião.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t/>
            </a:r>
            <a:endParaRPr b="0" i="0" sz="32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426857" y="250265"/>
            <a:ext cx="797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6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PRÉ-AVALIAÇÃO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11637818" y="445004"/>
            <a:ext cx="6223332" cy="59554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QUESTÕES DA PRÉ-AVALIAÇÃO: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arabicPeriod"/>
            </a:pPr>
            <a:r>
              <a:rPr b="1" i="0" lang="en-US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Foi possível estabelecer um planejamento coletivo mínimo das atividades do setor?</a:t>
            </a:r>
            <a:endParaRPr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arabicPeriod"/>
            </a:pPr>
            <a:r>
              <a:rPr b="1" i="0" lang="en-US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Quais foram os avanços alcançados pelo setor?</a:t>
            </a:r>
            <a:endParaRPr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AutoNum type="arabicPeriod"/>
            </a:pPr>
            <a:r>
              <a:rPr b="1" i="0" lang="en-US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Quais fora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 as maiores dificuldades encontradas para realizar o pretendido durante o ano? (considere todos os aspectos, inclusive condições e organização de trabalho).</a:t>
            </a:r>
            <a:endParaRPr/>
          </a:p>
          <a:p>
            <a:pPr indent="-304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que é possível fazer para melhorar?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g3a1f97cd683_0_8"/>
          <p:cNvGrpSpPr/>
          <p:nvPr/>
        </p:nvGrpSpPr>
        <p:grpSpPr>
          <a:xfrm>
            <a:off x="0" y="1829150"/>
            <a:ext cx="4259475" cy="631331"/>
            <a:chOff x="0" y="0"/>
            <a:chExt cx="5679300" cy="841775"/>
          </a:xfrm>
        </p:grpSpPr>
        <p:sp>
          <p:nvSpPr>
            <p:cNvPr id="187" name="Google Shape;187;g3a1f97cd683_0_8"/>
            <p:cNvSpPr/>
            <p:nvPr/>
          </p:nvSpPr>
          <p:spPr>
            <a:xfrm>
              <a:off x="0" y="0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a1f97cd683_0_8"/>
            <p:cNvSpPr txBox="1"/>
            <p:nvPr/>
          </p:nvSpPr>
          <p:spPr>
            <a:xfrm>
              <a:off x="0" y="472475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g3a1f97cd683_0_8"/>
          <p:cNvSpPr txBox="1"/>
          <p:nvPr/>
        </p:nvSpPr>
        <p:spPr>
          <a:xfrm>
            <a:off x="583357" y="328940"/>
            <a:ext cx="797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6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PRÉ-AVALIAÇÃO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3a1f97cd68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00" y="2025875"/>
            <a:ext cx="16714849" cy="76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a1f97cd683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47425" y="89620"/>
            <a:ext cx="1793325" cy="17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5"/>
          <p:cNvGrpSpPr/>
          <p:nvPr/>
        </p:nvGrpSpPr>
        <p:grpSpPr>
          <a:xfrm>
            <a:off x="0" y="2415050"/>
            <a:ext cx="4259475" cy="817376"/>
            <a:chOff x="0" y="-248061"/>
            <a:chExt cx="5679300" cy="1089835"/>
          </a:xfrm>
        </p:grpSpPr>
        <p:sp>
          <p:nvSpPr>
            <p:cNvPr id="197" name="Google Shape;197;p15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5"/>
          <p:cNvSpPr txBox="1"/>
          <p:nvPr/>
        </p:nvSpPr>
        <p:spPr>
          <a:xfrm>
            <a:off x="888725" y="92225"/>
            <a:ext cx="1330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r>
              <a:rPr b="1" lang="en-US" sz="6000"/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DA GESTÃO</a:t>
            </a: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COLETIVA DO TRABALHO</a:t>
            </a:r>
            <a:r>
              <a:rPr b="1" lang="en-US" sz="6000"/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(AGCT)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6075" y="384595"/>
            <a:ext cx="1793325" cy="173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/>
          <p:nvPr/>
        </p:nvSpPr>
        <p:spPr>
          <a:xfrm>
            <a:off x="3614075" y="2678375"/>
            <a:ext cx="11059845" cy="6016949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 etapa da avaliação é um instrumento que nos permite avaliar as condições objetivas de trabalho a que chefia e </a:t>
            </a: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servidor/a estão submetidos. São 7 fatores avaliativos que visam identificar a disposição adequada de ferramentas para realização do trabalho.</a:t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g3a956fd6a83_0_0"/>
          <p:cNvGrpSpPr/>
          <p:nvPr/>
        </p:nvGrpSpPr>
        <p:grpSpPr>
          <a:xfrm>
            <a:off x="0" y="2415050"/>
            <a:ext cx="4259475" cy="817376"/>
            <a:chOff x="0" y="-248061"/>
            <a:chExt cx="5679300" cy="1089835"/>
          </a:xfrm>
        </p:grpSpPr>
        <p:sp>
          <p:nvSpPr>
            <p:cNvPr id="207" name="Google Shape;207;g3a956fd6a83_0_0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3a956fd6a83_0_0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g3a956fd6a83_0_0"/>
          <p:cNvSpPr txBox="1"/>
          <p:nvPr/>
        </p:nvSpPr>
        <p:spPr>
          <a:xfrm>
            <a:off x="888725" y="92225"/>
            <a:ext cx="13309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r>
              <a:rPr b="1" lang="en-US" sz="6000"/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DA GESTÃO</a:t>
            </a: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COLETIVA DO TRABALHO</a:t>
            </a:r>
            <a:r>
              <a:rPr b="1" lang="en-US" sz="6000"/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(AGCT)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3a956fd6a8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725" y="2718575"/>
            <a:ext cx="16730674" cy="70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a956fd6a8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26075" y="384595"/>
            <a:ext cx="1793325" cy="17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845575" y="596013"/>
            <a:ext cx="1278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AUTOAVALIAÇÃO</a:t>
            </a:r>
            <a:r>
              <a:rPr lang="en-US" sz="6000"/>
              <a:t> </a:t>
            </a: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DO GESTOR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4"/>
          <p:cNvGrpSpPr/>
          <p:nvPr/>
        </p:nvGrpSpPr>
        <p:grpSpPr>
          <a:xfrm>
            <a:off x="0" y="1790700"/>
            <a:ext cx="4259475" cy="880242"/>
            <a:chOff x="0" y="-224888"/>
            <a:chExt cx="5679300" cy="1173656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-224888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 txBox="1"/>
            <p:nvPr/>
          </p:nvSpPr>
          <p:spPr>
            <a:xfrm>
              <a:off x="0" y="472474"/>
              <a:ext cx="5679300" cy="476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3725" y="187945"/>
            <a:ext cx="1793325" cy="173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3448900" y="2670950"/>
            <a:ext cx="11390204" cy="5355996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Nesta etapa as chefias imediatas deverão realizar uma autoavaliação de seu desempenho na função de gestor ao longo do ano, considerando aspectos importantes a serem desenvolvidos nesta atividade. São 9 critérios de desempenho a serem avaliados.</a:t>
            </a:r>
            <a:endParaRPr i="0" sz="3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956fd6a83_0_9"/>
          <p:cNvSpPr txBox="1"/>
          <p:nvPr/>
        </p:nvSpPr>
        <p:spPr>
          <a:xfrm>
            <a:off x="845575" y="596013"/>
            <a:ext cx="1278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AUTOAVALIAÇÃO</a:t>
            </a:r>
            <a:r>
              <a:rPr lang="en-US" sz="6000"/>
              <a:t> </a:t>
            </a: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DO GESTOR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g3a956fd6a83_0_9"/>
          <p:cNvGrpSpPr/>
          <p:nvPr/>
        </p:nvGrpSpPr>
        <p:grpSpPr>
          <a:xfrm>
            <a:off x="0" y="1790700"/>
            <a:ext cx="4259475" cy="799996"/>
            <a:chOff x="0" y="-224888"/>
            <a:chExt cx="5679300" cy="1066662"/>
          </a:xfrm>
        </p:grpSpPr>
        <p:sp>
          <p:nvSpPr>
            <p:cNvPr id="228" name="Google Shape;228;g3a956fd6a83_0_9"/>
            <p:cNvSpPr/>
            <p:nvPr/>
          </p:nvSpPr>
          <p:spPr>
            <a:xfrm>
              <a:off x="0" y="-224888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3a956fd6a83_0_9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g3a956fd6a8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575" y="2120800"/>
            <a:ext cx="16911474" cy="76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a956fd6a83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63725" y="187945"/>
            <a:ext cx="1793325" cy="17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8"/>
          <p:cNvGrpSpPr/>
          <p:nvPr/>
        </p:nvGrpSpPr>
        <p:grpSpPr>
          <a:xfrm>
            <a:off x="0" y="1510475"/>
            <a:ext cx="4259475" cy="817376"/>
            <a:chOff x="0" y="-248061"/>
            <a:chExt cx="5679300" cy="1089835"/>
          </a:xfrm>
        </p:grpSpPr>
        <p:sp>
          <p:nvSpPr>
            <p:cNvPr id="237" name="Google Shape;237;p8"/>
            <p:cNvSpPr/>
            <p:nvPr/>
          </p:nvSpPr>
          <p:spPr>
            <a:xfrm>
              <a:off x="0" y="-248061"/>
              <a:ext cx="918592" cy="12694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8"/>
          <p:cNvSpPr txBox="1"/>
          <p:nvPr/>
        </p:nvSpPr>
        <p:spPr>
          <a:xfrm>
            <a:off x="963550" y="235950"/>
            <a:ext cx="959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r>
              <a:rPr b="1" lang="en-US" sz="6000"/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DA</a:t>
            </a: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CHEFIA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8425" y="98295"/>
            <a:ext cx="1793325" cy="173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/>
          <p:nvPr/>
        </p:nvSpPr>
        <p:spPr>
          <a:xfrm>
            <a:off x="3369900" y="2327850"/>
            <a:ext cx="11548202" cy="6138503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Tanto chefia quanto servidor/a deverão realizar a avaliação do desempenho da sua chefia imediata na função de gestor ao longo do ano, também considerando aspectos importantes a serem desenvolvidos nesta atividade. São os mesmos 9 critérios de desempenho avaliados na etapa de Autoavaliação do Gestor.</a:t>
            </a:r>
            <a:endParaRPr i="0" sz="3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g3a956fd6a83_0_20"/>
          <p:cNvGrpSpPr/>
          <p:nvPr/>
        </p:nvGrpSpPr>
        <p:grpSpPr>
          <a:xfrm>
            <a:off x="0" y="1510475"/>
            <a:ext cx="4259475" cy="817376"/>
            <a:chOff x="0" y="-248061"/>
            <a:chExt cx="5679300" cy="1089835"/>
          </a:xfrm>
        </p:grpSpPr>
        <p:sp>
          <p:nvSpPr>
            <p:cNvPr id="247" name="Google Shape;247;g3a956fd6a83_0_20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g3a956fd6a83_0_20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g3a956fd6a83_0_20"/>
          <p:cNvSpPr txBox="1"/>
          <p:nvPr/>
        </p:nvSpPr>
        <p:spPr>
          <a:xfrm>
            <a:off x="963550" y="235950"/>
            <a:ext cx="959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r>
              <a:rPr b="1" lang="en-US" sz="6000"/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DA</a:t>
            </a: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60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CHEFIA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3a956fd6a83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50" y="2000450"/>
            <a:ext cx="16518200" cy="759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a956fd6a83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88425" y="98295"/>
            <a:ext cx="1793325" cy="17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0" y="0"/>
            <a:ext cx="7184055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7"/>
          <p:cNvGrpSpPr/>
          <p:nvPr/>
        </p:nvGrpSpPr>
        <p:grpSpPr>
          <a:xfrm>
            <a:off x="0" y="2781300"/>
            <a:ext cx="5328356" cy="1014647"/>
            <a:chOff x="0" y="-206139"/>
            <a:chExt cx="7104475" cy="1352863"/>
          </a:xfrm>
        </p:grpSpPr>
        <p:sp>
          <p:nvSpPr>
            <p:cNvPr id="258" name="Google Shape;258;p17"/>
            <p:cNvSpPr/>
            <p:nvPr/>
          </p:nvSpPr>
          <p:spPr>
            <a:xfrm>
              <a:off x="0" y="-206139"/>
              <a:ext cx="1044803" cy="144381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0" y="627047"/>
              <a:ext cx="7104475" cy="519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860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43500"/>
            <a:ext cx="6808502" cy="497020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 txBox="1"/>
          <p:nvPr/>
        </p:nvSpPr>
        <p:spPr>
          <a:xfrm>
            <a:off x="556175" y="195301"/>
            <a:ext cx="6808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AVALIAÇÃO </a:t>
            </a:r>
            <a:endParaRPr b="0" i="0" sz="7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INDIVIDUAL</a:t>
            </a:r>
            <a:endParaRPr b="0" i="0" sz="7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04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7364678" y="458934"/>
            <a:ext cx="10691700" cy="9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3056" lvl="1" marL="626112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Os/as servidores/as serão avaliados/as em termos de frequências (Sempre, Muitas Vezes, Poucas Vezes e Nunca) e de acordo com os seguintes fatores: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Open Sans"/>
              <a:buAutoNum type="arabicPeriod"/>
            </a:pP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Responsabilidade e Compromisso; 2. Produtividade; 3. Conhecimento; 4.</a:t>
            </a:r>
            <a:r>
              <a:rPr b="1" lang="en-US" sz="2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Iniciativa</a:t>
            </a:r>
            <a:r>
              <a:rPr b="1" lang="en-US" sz="2900">
                <a:latin typeface="Open Sans"/>
                <a:ea typeface="Open Sans"/>
                <a:cs typeface="Open Sans"/>
                <a:sym typeface="Open Sans"/>
              </a:rPr>
              <a:t> e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5.</a:t>
            </a:r>
            <a:r>
              <a:rPr b="1" lang="en-US" sz="2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Cooperação e Relação de Trabalho.</a:t>
            </a:r>
            <a:endParaRPr b="0" i="0" sz="29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13056" lvl="1" marL="626112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 </a:t>
            </a:r>
            <a:r>
              <a:rPr b="0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indicações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Poucas Vezes e Nunca precisam ser justificadas;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3056" lvl="1" marL="626112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cálculo final</a:t>
            </a: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 avaliação de desempenho individual é feito automaticamente pelo sistema, após o preenchimento de chefia e servidor/a. Para obter a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Progressão por Mérito</a:t>
            </a: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o/a servidor/a deverá obter uma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média</a:t>
            </a: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igual ou superior a 7,0</a:t>
            </a: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</a:t>
            </a:r>
            <a:r>
              <a:rPr b="1" i="0" lang="en-US" sz="2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sete</a:t>
            </a:r>
            <a:r>
              <a:rPr b="0" i="0" lang="en-US" sz="29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), de acordo com a  Lei Nº 11.091/2005.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44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3a0ff6072d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00" y="2131200"/>
            <a:ext cx="16916400" cy="746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a0ff6072d3_0_13"/>
          <p:cNvSpPr txBox="1"/>
          <p:nvPr/>
        </p:nvSpPr>
        <p:spPr>
          <a:xfrm>
            <a:off x="703000" y="261300"/>
            <a:ext cx="120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chemeClr val="dk2"/>
                </a:solidFill>
              </a:rPr>
              <a:t>AVALIAR SERVIDOR DA EQUIPE</a:t>
            </a:r>
            <a:endParaRPr b="1" i="0" sz="6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g3a0ff6072d3_0_13"/>
          <p:cNvGrpSpPr/>
          <p:nvPr/>
        </p:nvGrpSpPr>
        <p:grpSpPr>
          <a:xfrm>
            <a:off x="0" y="1313825"/>
            <a:ext cx="4259475" cy="817376"/>
            <a:chOff x="0" y="-248061"/>
            <a:chExt cx="5679300" cy="1089835"/>
          </a:xfrm>
        </p:grpSpPr>
        <p:sp>
          <p:nvSpPr>
            <p:cNvPr id="271" name="Google Shape;271;g3a0ff6072d3_0_13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g3a0ff6072d3_0_13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E2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87" name="Google Shape;87;p2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88;p2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9" name="Google Shape;89;p2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1432485" y="2876948"/>
            <a:ext cx="7559115" cy="7323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 Carla Casado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em Administração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Bruno Rossotti</a:t>
            </a:r>
            <a:endParaRPr b="1" i="0" sz="33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Psicólogo</a:t>
            </a:r>
            <a:endParaRPr b="1" i="0" sz="33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Luana Assumpção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em Administração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Luciana Souza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9851082" y="2876948"/>
            <a:ext cx="6836700" cy="5126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Luisiane Fernandes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Psicóloga (em afastamento)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Mariana Flores </a:t>
            </a: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Rodrigo Ferreira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Técnico em Assuntos Educacionais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0" i="0" sz="3399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2286000" y="537450"/>
            <a:ext cx="5480596" cy="133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1" i="0" lang="en-US" sz="62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Equipe SAAPT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a0ff6072d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650" y="2131200"/>
            <a:ext cx="16778775" cy="76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a0ff6072d3_0_19"/>
          <p:cNvSpPr txBox="1"/>
          <p:nvPr/>
        </p:nvSpPr>
        <p:spPr>
          <a:xfrm>
            <a:off x="781650" y="261300"/>
            <a:ext cx="12666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chemeClr val="dk2"/>
                </a:solidFill>
              </a:rPr>
              <a:t>AVALIAR SERVIDOR DA EQUIPE</a:t>
            </a:r>
            <a:endParaRPr b="1"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sz="6000">
              <a:solidFill>
                <a:schemeClr val="dk2"/>
              </a:solidFill>
            </a:endParaRPr>
          </a:p>
        </p:txBody>
      </p:sp>
      <p:grpSp>
        <p:nvGrpSpPr>
          <p:cNvPr id="279" name="Google Shape;279;g3a0ff6072d3_0_19"/>
          <p:cNvGrpSpPr/>
          <p:nvPr/>
        </p:nvGrpSpPr>
        <p:grpSpPr>
          <a:xfrm>
            <a:off x="0" y="1313825"/>
            <a:ext cx="4259475" cy="817376"/>
            <a:chOff x="0" y="-248061"/>
            <a:chExt cx="5679300" cy="1089835"/>
          </a:xfrm>
        </p:grpSpPr>
        <p:sp>
          <p:nvSpPr>
            <p:cNvPr id="280" name="Google Shape;280;g3a0ff6072d3_0_19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g3a0ff6072d3_0_19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3a0ff6072d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75" y="1788975"/>
            <a:ext cx="16896751" cy="78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a0ff6072d3_0_31"/>
          <p:cNvSpPr txBox="1"/>
          <p:nvPr/>
        </p:nvSpPr>
        <p:spPr>
          <a:xfrm>
            <a:off x="761975" y="370750"/>
            <a:ext cx="12150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chemeClr val="dk2"/>
                </a:solidFill>
              </a:rPr>
              <a:t>AVALIAR SERVIDOR DA EQUIPE</a:t>
            </a:r>
            <a:endParaRPr b="1"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sz="6000">
              <a:solidFill>
                <a:schemeClr val="dk2"/>
              </a:solidFill>
            </a:endParaRPr>
          </a:p>
        </p:txBody>
      </p:sp>
      <p:grpSp>
        <p:nvGrpSpPr>
          <p:cNvPr id="288" name="Google Shape;288;g3a0ff6072d3_0_31"/>
          <p:cNvGrpSpPr/>
          <p:nvPr/>
        </p:nvGrpSpPr>
        <p:grpSpPr>
          <a:xfrm>
            <a:off x="0" y="1294150"/>
            <a:ext cx="4259475" cy="817376"/>
            <a:chOff x="0" y="-248061"/>
            <a:chExt cx="5679300" cy="1089835"/>
          </a:xfrm>
        </p:grpSpPr>
        <p:sp>
          <p:nvSpPr>
            <p:cNvPr id="289" name="Google Shape;289;g3a0ff6072d3_0_31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g3a0ff6072d3_0_31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3a0ff6072d3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325" y="2131200"/>
            <a:ext cx="16798425" cy="77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a0ff6072d3_0_37"/>
          <p:cNvSpPr txBox="1"/>
          <p:nvPr/>
        </p:nvSpPr>
        <p:spPr>
          <a:xfrm>
            <a:off x="742325" y="221975"/>
            <a:ext cx="1246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chemeClr val="dk2"/>
                </a:solidFill>
              </a:rPr>
              <a:t>AVALIAR SERVIDOR DA EQUIPE</a:t>
            </a:r>
            <a:endParaRPr b="1"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sz="6000">
              <a:solidFill>
                <a:schemeClr val="dk2"/>
              </a:solidFill>
            </a:endParaRPr>
          </a:p>
        </p:txBody>
      </p:sp>
      <p:grpSp>
        <p:nvGrpSpPr>
          <p:cNvPr id="297" name="Google Shape;297;g3a0ff6072d3_0_37"/>
          <p:cNvGrpSpPr/>
          <p:nvPr/>
        </p:nvGrpSpPr>
        <p:grpSpPr>
          <a:xfrm>
            <a:off x="0" y="1313825"/>
            <a:ext cx="4259475" cy="817376"/>
            <a:chOff x="0" y="-248061"/>
            <a:chExt cx="5679300" cy="1089835"/>
          </a:xfrm>
        </p:grpSpPr>
        <p:sp>
          <p:nvSpPr>
            <p:cNvPr id="298" name="Google Shape;298;g3a0ff6072d3_0_37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g3a0ff6072d3_0_37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3a0ff6072d3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75" y="2131200"/>
            <a:ext cx="16857400" cy="75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a0ff6072d3_1_1"/>
          <p:cNvSpPr txBox="1"/>
          <p:nvPr/>
        </p:nvSpPr>
        <p:spPr>
          <a:xfrm>
            <a:off x="722675" y="241650"/>
            <a:ext cx="13475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chemeClr val="dk2"/>
                </a:solidFill>
              </a:rPr>
              <a:t>AVALIAR SERVIDOR DA EQUIPE</a:t>
            </a:r>
            <a:endParaRPr b="1"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1" sz="6000">
              <a:solidFill>
                <a:schemeClr val="dk2"/>
              </a:solidFill>
            </a:endParaRPr>
          </a:p>
        </p:txBody>
      </p:sp>
      <p:grpSp>
        <p:nvGrpSpPr>
          <p:cNvPr id="306" name="Google Shape;306;g3a0ff6072d3_1_1"/>
          <p:cNvGrpSpPr/>
          <p:nvPr/>
        </p:nvGrpSpPr>
        <p:grpSpPr>
          <a:xfrm>
            <a:off x="0" y="1313825"/>
            <a:ext cx="4259475" cy="817376"/>
            <a:chOff x="0" y="-248061"/>
            <a:chExt cx="5679300" cy="1089835"/>
          </a:xfrm>
        </p:grpSpPr>
        <p:sp>
          <p:nvSpPr>
            <p:cNvPr id="307" name="Google Shape;307;g3a0ff6072d3_1_1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g3a0ff6072d3_1_1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g3a20916838a_0_8"/>
          <p:cNvGrpSpPr/>
          <p:nvPr/>
        </p:nvGrpSpPr>
        <p:grpSpPr>
          <a:xfrm>
            <a:off x="0" y="1510475"/>
            <a:ext cx="4259475" cy="817376"/>
            <a:chOff x="0" y="-248061"/>
            <a:chExt cx="5679300" cy="1089835"/>
          </a:xfrm>
        </p:grpSpPr>
        <p:sp>
          <p:nvSpPr>
            <p:cNvPr id="314" name="Google Shape;314;g3a20916838a_0_8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g3a20916838a_0_8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g3a20916838a_0_8"/>
          <p:cNvSpPr txBox="1"/>
          <p:nvPr/>
        </p:nvSpPr>
        <p:spPr>
          <a:xfrm>
            <a:off x="963550" y="343100"/>
            <a:ext cx="959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RECONSIDERAÇÃO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a20916838a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8425" y="98295"/>
            <a:ext cx="1793325" cy="17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a20916838a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50" y="2327850"/>
            <a:ext cx="16518199" cy="73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g3a2b6b77d77_0_1"/>
          <p:cNvGrpSpPr/>
          <p:nvPr/>
        </p:nvGrpSpPr>
        <p:grpSpPr>
          <a:xfrm>
            <a:off x="0" y="1510475"/>
            <a:ext cx="4259475" cy="817376"/>
            <a:chOff x="0" y="-248061"/>
            <a:chExt cx="5679300" cy="1089835"/>
          </a:xfrm>
        </p:grpSpPr>
        <p:sp>
          <p:nvSpPr>
            <p:cNvPr id="324" name="Google Shape;324;g3a2b6b77d77_0_1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g3a2b6b77d77_0_1"/>
            <p:cNvSpPr txBox="1"/>
            <p:nvPr/>
          </p:nvSpPr>
          <p:spPr>
            <a:xfrm>
              <a:off x="0" y="472474"/>
              <a:ext cx="567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g3a2b6b77d77_0_1"/>
          <p:cNvSpPr txBox="1"/>
          <p:nvPr/>
        </p:nvSpPr>
        <p:spPr>
          <a:xfrm>
            <a:off x="963550" y="316325"/>
            <a:ext cx="959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6000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RECONSIDERAÇÃO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3a2b6b77d7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8425" y="98295"/>
            <a:ext cx="1793325" cy="173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a2b6b77d77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550" y="2327850"/>
            <a:ext cx="16518199" cy="71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6c8c7ecfd8_0_2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36c8c7ecfd8_0_2"/>
          <p:cNvSpPr txBox="1"/>
          <p:nvPr/>
        </p:nvSpPr>
        <p:spPr>
          <a:xfrm>
            <a:off x="597776" y="875850"/>
            <a:ext cx="16509600" cy="6132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Como a Pré-Avaliação pode se transformar </a:t>
            </a:r>
            <a:endParaRPr/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em uma ferramenta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gestão?</a:t>
            </a:r>
            <a:endParaRPr/>
          </a:p>
        </p:txBody>
      </p:sp>
      <p:pic>
        <p:nvPicPr>
          <p:cNvPr id="335" name="Google Shape;335;g36c8c7ecfd8_0_2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c8c7ecfd8_0_67"/>
          <p:cNvSpPr/>
          <p:nvPr/>
        </p:nvSpPr>
        <p:spPr>
          <a:xfrm>
            <a:off x="-18979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36c8c7ecfd8_0_67"/>
          <p:cNvSpPr txBox="1"/>
          <p:nvPr/>
        </p:nvSpPr>
        <p:spPr>
          <a:xfrm>
            <a:off x="551550" y="4468800"/>
            <a:ext cx="100026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momento da Pré-avaliação é um estímulo à implementação dos pilares de uma gestão que, promovido em diálogo com a sua equipe, se materializa de forma participativa/democrática. É o momento em que o gestor é indicado a: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o trabalho coletivo com sua equipe, tendo como base o planejamento e as metas construídas no ano anterior;</a:t>
            </a:r>
            <a:endParaRPr/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socializar o monitoramento realizado durante o ano; e</a:t>
            </a:r>
            <a:endParaRPr/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planejar as atividades e metas do ano seguinte.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2" name="Google Shape;342;g36c8c7ecfd8_0_67"/>
          <p:cNvSpPr txBox="1"/>
          <p:nvPr/>
        </p:nvSpPr>
        <p:spPr>
          <a:xfrm>
            <a:off x="551550" y="402700"/>
            <a:ext cx="17418600" cy="2068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56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PRÉ-AVALIAÇÃO  NUMA FERRAMENTA DE GESTÃO?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6c8c7ecfd8_0_67"/>
          <p:cNvSpPr txBox="1"/>
          <p:nvPr/>
        </p:nvSpPr>
        <p:spPr>
          <a:xfrm>
            <a:off x="-305850" y="3239196"/>
            <a:ext cx="11717400" cy="151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41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PLANEJAMENTO, MONITORAMENTO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41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 AVALIAÇÃO</a:t>
            </a:r>
            <a:endParaRPr b="0" i="0" sz="100" u="none" cap="none" strike="noStrike">
              <a:solidFill>
                <a:srgbClr val="0C45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36c8c7ecfd8_0_67"/>
          <p:cNvPicPr preferRelativeResize="0"/>
          <p:nvPr/>
        </p:nvPicPr>
        <p:blipFill rotWithShape="1">
          <a:blip r:embed="rId3">
            <a:alphaModFix amt="69000"/>
          </a:blip>
          <a:srcRect b="0" l="0" r="0" t="0"/>
          <a:stretch/>
        </p:blipFill>
        <p:spPr>
          <a:xfrm>
            <a:off x="11204800" y="3969675"/>
            <a:ext cx="7083199" cy="40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c8c7ecfd8_0_61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36c8c7ecfd8_0_61"/>
          <p:cNvSpPr txBox="1"/>
          <p:nvPr/>
        </p:nvSpPr>
        <p:spPr>
          <a:xfrm>
            <a:off x="597776" y="875850"/>
            <a:ext cx="16509600" cy="6132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Como a AGCT pode se transformar em uma ferramenta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gestão?</a:t>
            </a:r>
            <a:endParaRPr/>
          </a:p>
        </p:txBody>
      </p:sp>
      <p:pic>
        <p:nvPicPr>
          <p:cNvPr id="351" name="Google Shape;351;g36c8c7ecfd8_0_61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CF60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g36c8c7ecfd8_0_8"/>
          <p:cNvGrpSpPr/>
          <p:nvPr/>
        </p:nvGrpSpPr>
        <p:grpSpPr>
          <a:xfrm>
            <a:off x="0" y="3162300"/>
            <a:ext cx="4259475" cy="1019635"/>
            <a:chOff x="0" y="-248061"/>
            <a:chExt cx="5679300" cy="1359514"/>
          </a:xfrm>
        </p:grpSpPr>
        <p:sp>
          <p:nvSpPr>
            <p:cNvPr id="357" name="Google Shape;357;g36c8c7ecfd8_0_8"/>
            <p:cNvSpPr/>
            <p:nvPr/>
          </p:nvSpPr>
          <p:spPr>
            <a:xfrm>
              <a:off x="0" y="-248061"/>
              <a:ext cx="918600" cy="126900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g36c8c7ecfd8_0_8"/>
            <p:cNvSpPr txBox="1"/>
            <p:nvPr/>
          </p:nvSpPr>
          <p:spPr>
            <a:xfrm>
              <a:off x="0" y="472474"/>
              <a:ext cx="5679300" cy="638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7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9" name="Google Shape;359;g36c8c7ecfd8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676" y="5667484"/>
            <a:ext cx="3021474" cy="29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36c8c7ecfd8_0_8"/>
          <p:cNvSpPr txBox="1"/>
          <p:nvPr/>
        </p:nvSpPr>
        <p:spPr>
          <a:xfrm>
            <a:off x="253388" y="277322"/>
            <a:ext cx="34479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Exemplos AGCT por Unidade (2024)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61" name="Google Shape;361;g36c8c7ecfd8_0_8"/>
          <p:cNvPicPr preferRelativeResize="0"/>
          <p:nvPr/>
        </p:nvPicPr>
        <p:blipFill rotWithShape="1">
          <a:blip r:embed="rId4">
            <a:alphaModFix/>
          </a:blip>
          <a:srcRect b="0" l="1579" r="-1578" t="0"/>
          <a:stretch/>
        </p:blipFill>
        <p:spPr>
          <a:xfrm>
            <a:off x="4679175" y="1438950"/>
            <a:ext cx="12983499" cy="651076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6c8c7ecfd8_0_8"/>
          <p:cNvSpPr/>
          <p:nvPr/>
        </p:nvSpPr>
        <p:spPr>
          <a:xfrm>
            <a:off x="6695837" y="8295915"/>
            <a:ext cx="9144000" cy="868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Gráficos elaborados por Felipe Rafael Ribeiro Melo (Departamento de Métodos Quantitativos/CCET/Unirio)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E2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3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100" name="Google Shape;100;p3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" name="Google Shape;101;p3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2" name="Google Shape;102;p3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3"/>
          <p:cNvSpPr txBox="1"/>
          <p:nvPr/>
        </p:nvSpPr>
        <p:spPr>
          <a:xfrm>
            <a:off x="1287409" y="2297429"/>
            <a:ext cx="15705300" cy="6849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Desenvolve ações voltadas para o conhecimento e melhorias dos processos de trabalho em que os(as) servidores(as) estão inseridos, potencializando o olhar coletivo sobre o trabalho e considerando especialmente:</a:t>
            </a:r>
            <a:endParaRPr/>
          </a:p>
          <a:p>
            <a:pPr indent="0" lvl="0" marL="0" marR="0" rtl="0" algn="just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3388" lvl="1" marL="906775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forma que o trabalho está organizado;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88" lvl="1" marL="906775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condições de trabalho disponibilizadas;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88" lvl="1" marL="906775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relações de trabalho existentes.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057400" y="527925"/>
            <a:ext cx="8050963" cy="1357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US" sz="63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que faz o SAAPT?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e81a81651_0_23"/>
          <p:cNvSpPr/>
          <p:nvPr/>
        </p:nvSpPr>
        <p:spPr>
          <a:xfrm>
            <a:off x="-18979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6e81a81651_0_23"/>
          <p:cNvSpPr txBox="1"/>
          <p:nvPr/>
        </p:nvSpPr>
        <p:spPr>
          <a:xfrm>
            <a:off x="182550" y="542925"/>
            <a:ext cx="179229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59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SE APROPRIAR DOS DADOS DA AGCT?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6e81a81651_0_23"/>
          <p:cNvSpPr txBox="1"/>
          <p:nvPr/>
        </p:nvSpPr>
        <p:spPr>
          <a:xfrm>
            <a:off x="182550" y="1109550"/>
            <a:ext cx="8921100" cy="1565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45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Fator: </a:t>
            </a:r>
            <a:r>
              <a:rPr b="1" i="0" lang="en-US" sz="4500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Participação</a:t>
            </a:r>
            <a:endParaRPr/>
          </a:p>
        </p:txBody>
      </p:sp>
      <p:pic>
        <p:nvPicPr>
          <p:cNvPr id="370" name="Google Shape;370;g36e81a81651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9175" y="2726100"/>
            <a:ext cx="9578824" cy="74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6e81a81651_0_23"/>
          <p:cNvSpPr txBox="1"/>
          <p:nvPr/>
        </p:nvSpPr>
        <p:spPr>
          <a:xfrm>
            <a:off x="0" y="2990988"/>
            <a:ext cx="8814300" cy="7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POSSIBILIDADES: </a:t>
            </a:r>
            <a:endParaRPr/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rotina de reuniões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- agendadas, com pauta socializada previamente, metodologia que garanta a participação igualitária de todos e registro compartilhado (ata); </a:t>
            </a:r>
            <a:endParaRPr/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instrumento de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socialização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para equipe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das decisões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superiores/encaminhamentos realizados pelo gestor; </a:t>
            </a:r>
            <a:endParaRPr/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disponibilidade para diálogo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para receber propostas de melhorias/inovação ao trabalho;</a:t>
            </a:r>
            <a:endParaRPr/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melhoria da representatividade da chefia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 chefias com conhecimento técnico diretamente relacionado às atribuições do setor e/ou indicadas pela própria equipe;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b="1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capacitação dos gestores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sobre técnicas de gestão democrática.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c8c7ecfd8_0_74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36c8c7ecfd8_0_74"/>
          <p:cNvSpPr txBox="1"/>
          <p:nvPr/>
        </p:nvSpPr>
        <p:spPr>
          <a:xfrm>
            <a:off x="597776" y="875850"/>
            <a:ext cx="16509600" cy="7665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Como as Avaliações Individuais podem se transformar em uma ferramenta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gestão?</a:t>
            </a:r>
            <a:endParaRPr/>
          </a:p>
        </p:txBody>
      </p:sp>
      <p:pic>
        <p:nvPicPr>
          <p:cNvPr id="378" name="Google Shape;378;g36c8c7ecfd8_0_74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6c8c7ecfd8_0_19"/>
          <p:cNvSpPr/>
          <p:nvPr/>
        </p:nvSpPr>
        <p:spPr>
          <a:xfrm>
            <a:off x="438221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6c8c7ecfd8_0_19"/>
          <p:cNvSpPr txBox="1"/>
          <p:nvPr/>
        </p:nvSpPr>
        <p:spPr>
          <a:xfrm>
            <a:off x="284500" y="2997850"/>
            <a:ext cx="10642800" cy="9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AUTO-AVALIAÇÃO D</a:t>
            </a:r>
            <a:r>
              <a:rPr b="1" lang="en-US" sz="280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O GESTOR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Reconhecer que a atuação como gestor carece de capacitações para além da sua formação profissional;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Autocrítica;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Estabelecer os mesmos critérios que utiliza para avaliar os servidores;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Dialogar com a equipe no momento da pré-avaliação (com empatia e escuta ativa, solicitando sugestões);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Refletir se os problemas vivenciados no desenvolvimento do trabalho pela equipe não sinalizam uma condução ineficiente sua;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Buscar ferramentas que possam auxiliar na melhoria de sua gestão.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5" name="Google Shape;385;g36c8c7ecfd8_0_19"/>
          <p:cNvSpPr txBox="1"/>
          <p:nvPr/>
        </p:nvSpPr>
        <p:spPr>
          <a:xfrm>
            <a:off x="551550" y="402700"/>
            <a:ext cx="17418600" cy="2068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56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AVALIAÇÃO INDIVIDUAL NUMA FERRAMENTA DE GESTÃO?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36c8c7ecfd8_0_19"/>
          <p:cNvPicPr preferRelativeResize="0"/>
          <p:nvPr/>
        </p:nvPicPr>
        <p:blipFill rotWithShape="1">
          <a:blip r:embed="rId3">
            <a:alphaModFix amt="69000"/>
          </a:blip>
          <a:srcRect b="0" l="0" r="0" t="0"/>
          <a:stretch/>
        </p:blipFill>
        <p:spPr>
          <a:xfrm>
            <a:off x="11204800" y="3969675"/>
            <a:ext cx="7083199" cy="40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a055ed89b7_1_14"/>
          <p:cNvSpPr txBox="1"/>
          <p:nvPr/>
        </p:nvSpPr>
        <p:spPr>
          <a:xfrm>
            <a:off x="275300" y="0"/>
            <a:ext cx="174816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AVALIAÇÃO DA CHEFIA NUMA FERRAMENTA DE GESTÃO?</a:t>
            </a:r>
            <a:endParaRPr/>
          </a:p>
        </p:txBody>
      </p:sp>
      <p:sp>
        <p:nvSpPr>
          <p:cNvPr id="393" name="Google Shape;393;g3a055ed89b7_1_14"/>
          <p:cNvSpPr txBox="1"/>
          <p:nvPr/>
        </p:nvSpPr>
        <p:spPr>
          <a:xfrm>
            <a:off x="1093250" y="2224525"/>
            <a:ext cx="11287500" cy="7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AVALIAÇÃO DA CHEFIA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a gestão de acordo com critérios claros, previamente conhecidos pela equipe e aplicados a todas as chefias de modo equânime;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de acordo com o desempenho da chefia em todo o período avaliativo, considerando pontos positivos e negativos;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Utilizar a apresentação de um ponto negativo como uma oportunidade de melhoria;</a:t>
            </a:r>
            <a:endParaRPr sz="2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Permitir o r</a:t>
            </a: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econhecimento de que a atuação como gestor carece de capacitações para além da sua formação profissional;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Permitir a r</a:t>
            </a: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eflexão se os problemas vivenciados no desenvolvimento do trabalho pela equipe não sinalizam uma condução ineficiente da gestão;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Subsidiar a b</a:t>
            </a: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usca por ferramentas que possam auxiliar na melhoria da gestão.</a:t>
            </a:r>
            <a:endParaRPr/>
          </a:p>
        </p:txBody>
      </p:sp>
      <p:pic>
        <p:nvPicPr>
          <p:cNvPr id="394" name="Google Shape;394;g3a055ed89b7_1_14"/>
          <p:cNvPicPr preferRelativeResize="0"/>
          <p:nvPr/>
        </p:nvPicPr>
        <p:blipFill rotWithShape="1">
          <a:blip r:embed="rId3">
            <a:alphaModFix amt="69000"/>
          </a:blip>
          <a:srcRect b="0" l="0" r="0" t="0"/>
          <a:stretch/>
        </p:blipFill>
        <p:spPr>
          <a:xfrm>
            <a:off x="12773975" y="3906750"/>
            <a:ext cx="5389925" cy="40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3a055ed89b7_1_14"/>
          <p:cNvSpPr/>
          <p:nvPr/>
        </p:nvSpPr>
        <p:spPr>
          <a:xfrm>
            <a:off x="1208971" y="2098667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6e5add8518_0_1"/>
          <p:cNvSpPr/>
          <p:nvPr/>
        </p:nvSpPr>
        <p:spPr>
          <a:xfrm>
            <a:off x="438221" y="2726104"/>
            <a:ext cx="783600" cy="1083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36e5add8518_0_1"/>
          <p:cNvSpPr txBox="1"/>
          <p:nvPr/>
        </p:nvSpPr>
        <p:spPr>
          <a:xfrm>
            <a:off x="284499" y="2997850"/>
            <a:ext cx="10920300" cy="70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AVALIAÇÃO INDIVIDUAL DOS SERVIDORES</a:t>
            </a:r>
            <a:endParaRPr b="1" i="0" sz="28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de acordo com critérios claros, previamente conhecidos pela equipe e aplicados a todos de modo equânime;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de acordo com o desempenho de todo o período avaliativo, destacando pontos positivos e negativos de cada um;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Utilizar a apresentação de um ponto negativo como uma oportunidade de melhoria, ou seja, trazer ao servidor avaliado ideias práticas de como melhorar e demonstrar o impacto da ação do servidor no trabalho do setor como um todo;</a:t>
            </a:r>
            <a:endParaRPr/>
          </a:p>
          <a:p>
            <a:pPr indent="-4064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 Light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Estabelecer a avaliação enquanto prática permanente em sua gestão, dando </a:t>
            </a:r>
            <a:r>
              <a:rPr b="0" i="1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feedbacks</a:t>
            </a: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relacionando com o que foi conversado no período avaliativo, quando necessário. </a:t>
            </a:r>
            <a:endParaRPr b="0" i="0" sz="2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2" name="Google Shape;402;g36e5add8518_0_1"/>
          <p:cNvSpPr txBox="1"/>
          <p:nvPr/>
        </p:nvSpPr>
        <p:spPr>
          <a:xfrm>
            <a:off x="551550" y="402700"/>
            <a:ext cx="17418600" cy="2068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56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COMO TRANSFORMAR A AVALIAÇÃO INDIVIDUAL NUMA FERRAMENTA DE GESTÃO?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g36e5add8518_0_1"/>
          <p:cNvPicPr preferRelativeResize="0"/>
          <p:nvPr/>
        </p:nvPicPr>
        <p:blipFill rotWithShape="1">
          <a:blip r:embed="rId3">
            <a:alphaModFix amt="69000"/>
          </a:blip>
          <a:srcRect b="0" l="0" r="0" t="0"/>
          <a:stretch/>
        </p:blipFill>
        <p:spPr>
          <a:xfrm>
            <a:off x="11204800" y="3969675"/>
            <a:ext cx="7083199" cy="40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"/>
          <p:cNvSpPr txBox="1"/>
          <p:nvPr/>
        </p:nvSpPr>
        <p:spPr>
          <a:xfrm>
            <a:off x="652450" y="-58512"/>
            <a:ext cx="8235300" cy="32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58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CUIDADOS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58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IMPORTANTES: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5800" u="none" cap="none" strike="noStrike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9" name="Google Shape;409;p7"/>
          <p:cNvSpPr/>
          <p:nvPr/>
        </p:nvSpPr>
        <p:spPr>
          <a:xfrm>
            <a:off x="305769" y="1866900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"/>
          <p:cNvSpPr txBox="1"/>
          <p:nvPr/>
        </p:nvSpPr>
        <p:spPr>
          <a:xfrm>
            <a:off x="301522" y="2311546"/>
            <a:ext cx="9430200" cy="7667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82600" marR="0" rtl="0" algn="just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AD não é um instrumento para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ajuste de contas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ou para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listagem de falhas ou erros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cometidos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pelos/as servidores/as.</a:t>
            </a:r>
            <a:endParaRPr/>
          </a:p>
          <a:p>
            <a:pPr indent="-457200" lvl="0" marL="482600" marR="0" rtl="0" algn="just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momento do </a:t>
            </a:r>
            <a:r>
              <a:rPr b="0" i="1" lang="en-US" sz="3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b="0" i="0" lang="en-US" sz="3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não deve ser um </a:t>
            </a: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b="1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puxão de orelhas”</a:t>
            </a:r>
            <a:r>
              <a:rPr b="0" i="0" lang="en-US" sz="32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e sim uma conversa franca e direta sobre os avanços e dificuldades apresentados pelo/a servidor/a.  </a:t>
            </a:r>
            <a:endParaRPr/>
          </a:p>
          <a:p>
            <a:pPr indent="-457200" lvl="0" marL="482600" marR="0" rtl="0" algn="just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AD não pode ser encarada como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mecanismo de punição</a:t>
            </a:r>
            <a:r>
              <a:rPr b="0" i="0" lang="en-US" sz="3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/>
          </a:p>
        </p:txBody>
      </p:sp>
      <p:sp>
        <p:nvSpPr>
          <p:cNvPr id="411" name="Google Shape;411;p7"/>
          <p:cNvSpPr/>
          <p:nvPr/>
        </p:nvSpPr>
        <p:spPr>
          <a:xfrm>
            <a:off x="10196366" y="0"/>
            <a:ext cx="8091600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9625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"/>
          <p:cNvSpPr txBox="1"/>
          <p:nvPr/>
        </p:nvSpPr>
        <p:spPr>
          <a:xfrm>
            <a:off x="10347110" y="2976888"/>
            <a:ext cx="7790112" cy="6334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4900" u="none" cap="none" strike="noStrike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Lembre-se de que, quando avaliamos o/a trabalhador/a, também analisamos a equipe, a gestão e o </a:t>
            </a:r>
            <a:r>
              <a:rPr b="1" i="0" lang="en-US" sz="4700" u="none" cap="none" strike="noStrike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trabalho</a:t>
            </a:r>
            <a:r>
              <a:rPr b="1" i="0" lang="en-US" sz="4900" u="none" cap="none" strike="noStrike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4700" u="none" cap="none" strike="noStrike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promovido</a:t>
            </a:r>
            <a:r>
              <a:rPr b="1" i="0" lang="en-US" sz="4900" u="none" cap="none" strike="noStrike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 no setor.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/>
          <p:nvPr/>
        </p:nvSpPr>
        <p:spPr>
          <a:xfrm>
            <a:off x="8099350" y="6887450"/>
            <a:ext cx="10036247" cy="2344108"/>
          </a:xfrm>
          <a:custGeom>
            <a:rect b="b" l="l" r="r" t="t"/>
            <a:pathLst>
              <a:path extrusionOk="0" h="1021398" w="8633331">
                <a:moveTo>
                  <a:pt x="8079611" y="1021398"/>
                </a:moveTo>
                <a:lnTo>
                  <a:pt x="553720" y="1021398"/>
                </a:lnTo>
                <a:cubicBezTo>
                  <a:pt x="247650" y="1021398"/>
                  <a:pt x="0" y="792715"/>
                  <a:pt x="0" y="511277"/>
                </a:cubicBezTo>
                <a:cubicBezTo>
                  <a:pt x="0" y="228668"/>
                  <a:pt x="247650" y="0"/>
                  <a:pt x="553720" y="0"/>
                </a:cubicBezTo>
                <a:lnTo>
                  <a:pt x="8079611" y="0"/>
                </a:lnTo>
                <a:cubicBezTo>
                  <a:pt x="8385681" y="0"/>
                  <a:pt x="8633331" y="228668"/>
                  <a:pt x="8633331" y="511277"/>
                </a:cubicBezTo>
                <a:cubicBezTo>
                  <a:pt x="8632061" y="792715"/>
                  <a:pt x="8384411" y="1021398"/>
                  <a:pt x="8079611" y="1021398"/>
                </a:cubicBezTo>
                <a:close/>
              </a:path>
            </a:pathLst>
          </a:cu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-783990" y="381824"/>
            <a:ext cx="10037700" cy="4198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ALGUMA DÚVIDA?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OBRIGADO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PELA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PRESENÇA!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0" y="1805045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720" y="5219700"/>
            <a:ext cx="6008280" cy="5046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30"/>
          <p:cNvGrpSpPr/>
          <p:nvPr/>
        </p:nvGrpSpPr>
        <p:grpSpPr>
          <a:xfrm>
            <a:off x="8921273" y="615865"/>
            <a:ext cx="8660310" cy="1024590"/>
            <a:chOff x="-190953" y="1491411"/>
            <a:chExt cx="11547080" cy="1366120"/>
          </a:xfrm>
        </p:grpSpPr>
        <p:sp>
          <p:nvSpPr>
            <p:cNvPr id="423" name="Google Shape;423;p30"/>
            <p:cNvSpPr/>
            <p:nvPr/>
          </p:nvSpPr>
          <p:spPr>
            <a:xfrm>
              <a:off x="-190953" y="1491411"/>
              <a:ext cx="11547080" cy="1366120"/>
            </a:xfrm>
            <a:custGeom>
              <a:rect b="b" l="l" r="r" t="t"/>
              <a:pathLst>
                <a:path extrusionOk="0" h="1021398" w="8633331">
                  <a:moveTo>
                    <a:pt x="8079611" y="1021398"/>
                  </a:moveTo>
                  <a:lnTo>
                    <a:pt x="553720" y="1021398"/>
                  </a:lnTo>
                  <a:cubicBezTo>
                    <a:pt x="247650" y="1021398"/>
                    <a:pt x="0" y="792715"/>
                    <a:pt x="0" y="511277"/>
                  </a:cubicBezTo>
                  <a:cubicBezTo>
                    <a:pt x="0" y="228668"/>
                    <a:pt x="247650" y="0"/>
                    <a:pt x="553720" y="0"/>
                  </a:cubicBezTo>
                  <a:lnTo>
                    <a:pt x="8079611" y="0"/>
                  </a:lnTo>
                  <a:cubicBezTo>
                    <a:pt x="8385681" y="0"/>
                    <a:pt x="8633331" y="228668"/>
                    <a:pt x="8633331" y="511277"/>
                  </a:cubicBezTo>
                  <a:cubicBezTo>
                    <a:pt x="8632061" y="792715"/>
                    <a:pt x="8384411" y="1021398"/>
                    <a:pt x="8079611" y="1021398"/>
                  </a:cubicBezTo>
                  <a:close/>
                </a:path>
              </a:pathLst>
            </a:custGeom>
            <a:solidFill>
              <a:srgbClr val="FDCF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0"/>
            <p:cNvSpPr txBox="1"/>
            <p:nvPr/>
          </p:nvSpPr>
          <p:spPr>
            <a:xfrm>
              <a:off x="528259" y="1679468"/>
              <a:ext cx="10248300" cy="9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28"/>
                <a:buFont typeface="Arial"/>
                <a:buNone/>
              </a:pPr>
              <a:r>
                <a:rPr b="0" i="0" lang="en-US" sz="4828" u="none" cap="none" strike="noStrik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Contatos do setor: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30"/>
          <p:cNvSpPr txBox="1"/>
          <p:nvPr/>
        </p:nvSpPr>
        <p:spPr>
          <a:xfrm>
            <a:off x="9464825" y="2033138"/>
            <a:ext cx="7763100" cy="366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E-MAIL:</a:t>
            </a:r>
            <a:endParaRPr b="0" i="0" sz="1400" u="none" cap="none" strike="noStrike">
              <a:solidFill>
                <a:srgbClr val="0C45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C45A6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progepe.saapt@unirio.b</a:t>
            </a:r>
            <a:r>
              <a:rPr b="1" i="0" lang="en-US" sz="3399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saapt.acompanhamento@unirio.br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1" i="0" sz="3399" u="none" cap="none" strike="noStrike">
              <a:solidFill>
                <a:srgbClr val="0C45A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1" i="0" sz="3399" u="none" cap="none" strike="noStrike">
              <a:solidFill>
                <a:srgbClr val="0C45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9858134" y="4609037"/>
            <a:ext cx="6786600" cy="2929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CANAL DO SETOR NO YOUTUBE:</a:t>
            </a:r>
            <a:endParaRPr b="0" i="0" sz="1400" u="none" cap="none" strike="noStrike">
              <a:solidFill>
                <a:srgbClr val="0C45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b="1" i="0" lang="en-US" sz="3399" u="none" cap="none" strike="noStrike">
                <a:solidFill>
                  <a:srgbClr val="0C45A6"/>
                </a:solidFill>
                <a:latin typeface="Open Sans"/>
                <a:ea typeface="Open Sans"/>
                <a:cs typeface="Open Sans"/>
                <a:sym typeface="Open Sans"/>
              </a:rPr>
              <a:t>PROGEPE SAAPT</a:t>
            </a:r>
            <a:endParaRPr b="0" i="0" sz="1400" u="none" cap="none" strike="noStrike">
              <a:solidFill>
                <a:srgbClr val="0C45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t/>
            </a:r>
            <a:endParaRPr b="1" i="0" sz="3399" u="none" cap="none" strike="noStrike">
              <a:solidFill>
                <a:srgbClr val="0C45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8715128" y="6924806"/>
            <a:ext cx="9072600" cy="2176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30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1" lang="en-US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cesse outras informações para gestores </a:t>
            </a: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 </a:t>
            </a:r>
            <a:r>
              <a:rPr b="1" lang="en-US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</a:t>
            </a: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is sobre a AD na página</a:t>
            </a:r>
            <a:r>
              <a:rPr b="1" i="0" lang="en-US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b="1" i="0" lang="en-US" sz="2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https://www.unirio.br/progepe/avaliacao-de-desempenho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E2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4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112" name="Google Shape;112;p4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4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4" name="Google Shape;114;p4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4"/>
          <p:cNvSpPr txBox="1"/>
          <p:nvPr/>
        </p:nvSpPr>
        <p:spPr>
          <a:xfrm>
            <a:off x="921908" y="2585603"/>
            <a:ext cx="16444200" cy="6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387" lvl="1" marL="90677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tendimento às demandas individuais ou coletivas re</a:t>
            </a:r>
            <a:r>
              <a:rPr lang="en-US" sz="4199">
                <a:latin typeface="Open Sans"/>
                <a:ea typeface="Open Sans"/>
                <a:cs typeface="Open Sans"/>
                <a:sym typeface="Open Sans"/>
              </a:rPr>
              <a:t>lacionadas ao processo de trabalho</a:t>
            </a: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b="0" i="0" sz="41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t/>
            </a:r>
            <a:endParaRPr b="0" i="0" sz="41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3387" lvl="1" marL="90677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Open Sans"/>
              <a:buChar char="•"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Projeto com os servidores em estágio probatório com a realização de atividades coletivas; </a:t>
            </a:r>
            <a:endParaRPr b="0" i="0" sz="41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3387" lvl="1" marL="906774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sz="4199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valiação de Desempenho anual do</a:t>
            </a:r>
            <a:r>
              <a:rPr lang="en-US" sz="4199">
                <a:latin typeface="Open Sans"/>
                <a:ea typeface="Open Sans"/>
                <a:cs typeface="Open Sans"/>
                <a:sym typeface="Open Sans"/>
              </a:rPr>
              <a:t>(a) TAE</a:t>
            </a: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b="0" i="0" sz="4199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3388" lvl="1" marL="906775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b="0" i="0" lang="en-US" sz="41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Avaliação em </a:t>
            </a:r>
            <a:r>
              <a:rPr lang="en-US" sz="4199">
                <a:latin typeface="Open Sans"/>
                <a:ea typeface="Open Sans"/>
                <a:cs typeface="Open Sans"/>
                <a:sym typeface="Open Sans"/>
              </a:rPr>
              <a:t>Estágio Probatório do(a) TAE.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209800" y="527925"/>
            <a:ext cx="6346329" cy="14219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Ações do setor</a:t>
            </a:r>
            <a:endParaRPr b="1" i="0" sz="6600" u="none" cap="none" strike="noStrik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0196366" y="0"/>
            <a:ext cx="8091634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25024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471250" y="1621114"/>
            <a:ext cx="9429900" cy="858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Processo que mede a atuação dos/as servidores/as, de acordo com as atribuições que possuem, </a:t>
            </a:r>
            <a:r>
              <a:rPr b="0" i="0" lang="en-US" sz="27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da gestão,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 vistas a melhor articular as atividades desenvolvidas pelos trabalhadores com o PDI e, consequentemente, aprimorar o desempenho das atividades promovidas coletivamente no setor.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É um processo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sistemático, diagnóstico e periódico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 destaca os pontos fortes e aqueles que precisam ser aperfeiçoados.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94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É, em suma, um processo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pedagógico, participativo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contínuo</a:t>
            </a: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em busca de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melhorias para a instituição </a:t>
            </a:r>
            <a:r>
              <a:rPr b="0" i="0" lang="en-US" sz="27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 de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reforço no potencial de desenvolvimento dos/as servidores/as.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44952" y="177836"/>
            <a:ext cx="15580072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1" i="0" lang="en-US" sz="65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que é a avaliação </a:t>
            </a:r>
            <a:r>
              <a:rPr b="1" i="0" lang="en-US" sz="6500" u="none" cap="none" strike="noStrike">
                <a:solidFill>
                  <a:srgbClr val="17171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 </a:t>
            </a:r>
            <a:r>
              <a:rPr b="1" i="0" lang="en-US" sz="65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desempenho?</a:t>
            </a:r>
            <a:r>
              <a:rPr b="1" i="0" lang="en-US" sz="65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0475075" y="1696499"/>
            <a:ext cx="7239000" cy="8871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Decreto Nº 5.825, de 2006:</a:t>
            </a:r>
            <a:endParaRPr/>
          </a:p>
          <a:p>
            <a:pPr indent="0" lvl="0" marL="0" marR="0" rtl="0" algn="just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Artigo 8º,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§1º - O resultado do Programa de Avaliação de Desempenho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deverá</a:t>
            </a: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just">
              <a:lnSpc>
                <a:spcPct val="135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-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</a:t>
            </a: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ornecer indicadores que subsidiem o planejamento estratégico</a:t>
            </a: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visando ao desenvolvimento de pessoal da IFE; II - propiciar condições favoráveis à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melhoria dos processos de trabalho</a:t>
            </a: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III - identificar e avaliar o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desempenho coletivo e individual do servidor, consideradas as condições de trabalho</a:t>
            </a: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IV - subsidiar a elaboração dos Programas de Capacitação e Aperfeiçoamento, bem como o dimensionamento das necessidades institucionais de pessoal e de políticas de saúde ocupacional; e V - </a:t>
            </a:r>
            <a:r>
              <a:rPr b="1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aferir o mérito para progressão</a:t>
            </a:r>
            <a:r>
              <a:rPr b="0" i="0" lang="en-US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85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7"/>
              <a:buFont typeface="Arial"/>
              <a:buNone/>
            </a:pPr>
            <a:r>
              <a:t/>
            </a:r>
            <a:endParaRPr b="0" i="0" sz="2227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0" y="-737814"/>
            <a:ext cx="11230939" cy="11972251"/>
            <a:chOff x="-937544" y="0"/>
            <a:chExt cx="14974585" cy="15963003"/>
          </a:xfrm>
        </p:grpSpPr>
        <p:sp>
          <p:nvSpPr>
            <p:cNvPr id="133" name="Google Shape;133;p6"/>
            <p:cNvSpPr/>
            <p:nvPr/>
          </p:nvSpPr>
          <p:spPr>
            <a:xfrm>
              <a:off x="-937544" y="3256267"/>
              <a:ext cx="1260859" cy="174239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-468757" y="3506703"/>
              <a:ext cx="14037000" cy="1245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794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sz="2800"/>
            </a:p>
            <a:p>
              <a:pPr indent="-43815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300"/>
                <a:buAutoNum type="arabicParenR"/>
              </a:pPr>
              <a:r>
                <a:rPr b="1" lang="en-US" sz="3300">
                  <a:solidFill>
                    <a:schemeClr val="dk2"/>
                  </a:solidFill>
                </a:rPr>
                <a:t>NOVO SISTEMA DA AD;</a:t>
              </a:r>
              <a:endParaRPr b="1" sz="3300">
                <a:solidFill>
                  <a:schemeClr val="dk2"/>
                </a:solidFill>
              </a:endParaRPr>
            </a:p>
            <a:p>
              <a:pPr indent="-43815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300"/>
                <a:buAutoNum type="arabicParenR"/>
              </a:pPr>
              <a:r>
                <a:rPr b="1" lang="en-US" sz="3300">
                  <a:solidFill>
                    <a:schemeClr val="dk2"/>
                  </a:solidFill>
                </a:rPr>
                <a:t>AVALIAÇÃO NO HUGG</a:t>
              </a:r>
              <a:endParaRPr b="1" sz="3300">
                <a:solidFill>
                  <a:schemeClr val="dk2"/>
                </a:solidFill>
              </a:endParaRPr>
            </a:p>
            <a:p>
              <a:pPr indent="-4826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Open Sans"/>
                <a:buChar char="•"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Desde 2016 os/as Técnico-Administrativos/as preenchem a Avaliação no sistema da DTIC;</a:t>
              </a:r>
              <a:endParaRPr sz="18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794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i="0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4826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Open Sans"/>
                <a:buChar char="•"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Pendências institucionais de correção de dados no SIE referentes aos/às servidores/as e chefias do HUGG, impediram até o presente momento a participação dessa Unidade no processo avaliativo informatizado;</a:t>
              </a:r>
              <a:endParaRPr sz="18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2794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i="0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482600" lvl="0" marL="4572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As Avaliações dos/as servidores/as do HUGG </a:t>
              </a:r>
              <a:r>
                <a:rPr lang="en-US" sz="3200">
                  <a:latin typeface="Open Sans"/>
                  <a:ea typeface="Open Sans"/>
                  <a:cs typeface="Open Sans"/>
                  <a:sym typeface="Open Sans"/>
                </a:rPr>
                <a:t>vinham sendo </a:t>
              </a:r>
              <a:r>
                <a:rPr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realizadas a partir de </a:t>
              </a:r>
              <a:r>
                <a:rPr b="1"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formulários impressos o que imped</a:t>
              </a:r>
              <a:r>
                <a:rPr b="1" lang="en-US" sz="3200">
                  <a:latin typeface="Open Sans"/>
                  <a:ea typeface="Open Sans"/>
                  <a:cs typeface="Open Sans"/>
                  <a:sym typeface="Open Sans"/>
                </a:rPr>
                <a:t>ia</a:t>
              </a:r>
              <a:r>
                <a:rPr b="1" i="0" lang="en-US" sz="32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o preenchimento de todas as etapas previstas no processo avaliativo.</a:t>
              </a:r>
              <a:endParaRPr i="0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br>
                <a:rPr b="0" i="0" lang="en-US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2694" u="none" cap="none" strike="noStrike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9144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0" y="0"/>
              <a:ext cx="14037041" cy="1743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579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09545" y="252900"/>
            <a:ext cx="4464445" cy="43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351590" y="172173"/>
            <a:ext cx="15869100" cy="2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MUDANÇAS CONQUISTADAS </a:t>
            </a:r>
            <a:endParaRPr sz="660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69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4000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12101700" y="5562600"/>
            <a:ext cx="5772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2"/>
                </a:solidFill>
              </a:rPr>
              <a:t>3) INCLUSÃO DA ETAPA AVALIAÇÃO DAS CHEFIAS</a:t>
            </a:r>
            <a:r>
              <a:rPr b="1" lang="en-US" sz="3300">
                <a:solidFill>
                  <a:schemeClr val="dk2"/>
                </a:solidFill>
              </a:rPr>
              <a:t>;</a:t>
            </a:r>
            <a:endParaRPr b="1" sz="33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2"/>
                </a:solidFill>
              </a:rPr>
              <a:t>4) SISTEMA ACESS</a:t>
            </a:r>
            <a:r>
              <a:rPr b="1" lang="en-US" sz="3300">
                <a:solidFill>
                  <a:schemeClr val="dk2"/>
                </a:solidFill>
              </a:rPr>
              <a:t>ÍVEL AOS PORTADORES DE DEFICIÊNCIA VISUAL.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2304450" y="1129475"/>
            <a:ext cx="1196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91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 PROCESSO AVALIATIVO DE 2025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c62950b93_0_0"/>
          <p:cNvSpPr/>
          <p:nvPr/>
        </p:nvSpPr>
        <p:spPr>
          <a:xfrm>
            <a:off x="10196366" y="0"/>
            <a:ext cx="8091600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36c62950b9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9625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6c62950b93_0_0"/>
          <p:cNvSpPr txBox="1"/>
          <p:nvPr/>
        </p:nvSpPr>
        <p:spPr>
          <a:xfrm>
            <a:off x="84875" y="391250"/>
            <a:ext cx="10111500" cy="2229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US" sz="63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Quais são as etapas do processo avaliativo?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6c62950b93_0_0"/>
          <p:cNvSpPr txBox="1"/>
          <p:nvPr/>
        </p:nvSpPr>
        <p:spPr>
          <a:xfrm>
            <a:off x="446380" y="2721316"/>
            <a:ext cx="9388500" cy="7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3387" lvl="1" marL="906774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Pré-avaliação;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3387" lvl="1" marL="906774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Autoavaliação d</a:t>
            </a:r>
            <a:r>
              <a:rPr lang="en-US" sz="3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Gestor</a:t>
            </a: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/>
          </a:p>
          <a:p>
            <a:pPr indent="-453387" lvl="1" marL="906774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Open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Avaliação da Gestão Coletiva do Trabalho (AGCT);</a:t>
            </a:r>
            <a:endParaRPr/>
          </a:p>
          <a:p>
            <a:pPr indent="-453387" lvl="1" marL="906774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Open San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Avaliação da Chefia;</a:t>
            </a:r>
            <a:endParaRPr b="0" i="0" sz="3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3387" lvl="1" marL="906774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Avaliação Individual;</a:t>
            </a:r>
            <a:endParaRPr/>
          </a:p>
          <a:p>
            <a:pPr indent="-453387" lvl="1" marL="906774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Pedido de Reconsideração (nos casos previstos na IN de discordância do resultado).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6c62950b93_0_0"/>
          <p:cNvSpPr txBox="1"/>
          <p:nvPr/>
        </p:nvSpPr>
        <p:spPr>
          <a:xfrm>
            <a:off x="10798677" y="135662"/>
            <a:ext cx="51237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QUANDO ACONTECERÁ?</a:t>
            </a:r>
            <a:endParaRPr b="1" i="0" sz="2800" u="none" cap="none" strike="noStrike">
              <a:solidFill>
                <a:srgbClr val="FDCF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Entre os dias </a:t>
            </a:r>
            <a:r>
              <a:rPr b="1" lang="en-US" sz="2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r>
              <a:rPr b="1" i="0" lang="en-US" sz="2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/1</a:t>
            </a:r>
            <a:r>
              <a:rPr b="1" lang="en-US" sz="2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r>
              <a:rPr b="1" i="0" lang="en-US" sz="2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 31/12/2025</a:t>
            </a:r>
            <a:r>
              <a:rPr b="0" i="0" lang="en-US" sz="2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b="0" i="0" sz="2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9" name="Google Shape;149;g36c62950b93_0_0"/>
          <p:cNvSpPr txBox="1"/>
          <p:nvPr/>
        </p:nvSpPr>
        <p:spPr>
          <a:xfrm>
            <a:off x="10722116" y="2157863"/>
            <a:ext cx="70401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DE QUE FORMA?</a:t>
            </a:r>
            <a:endParaRPr b="1" i="0" sz="2800" u="none" cap="none" strike="noStrike">
              <a:solidFill>
                <a:srgbClr val="FDCF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Para preencher o formulário chefia e servidor/a devem acessar o sistema da AD, utilizando os mesmos dados do Portal de Identidade da Unirio (ID UNIRIO), ou seja, os mesmos usuário (CPF) e senha cadastrados nesse local. </a:t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6c62950b93_0_0"/>
          <p:cNvSpPr txBox="1"/>
          <p:nvPr/>
        </p:nvSpPr>
        <p:spPr>
          <a:xfrm>
            <a:off x="10718183" y="5905324"/>
            <a:ext cx="71655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COMO TER ACESSO AO RESULTADO?</a:t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 Relatório Anual da AD é divulgado no site da PROGEPE pelo SAAPT no ano seguinte.</a:t>
            </a:r>
            <a:endParaRPr/>
          </a:p>
        </p:txBody>
      </p:sp>
      <p:sp>
        <p:nvSpPr>
          <p:cNvPr id="151" name="Google Shape;151;g36c62950b93_0_0"/>
          <p:cNvSpPr txBox="1"/>
          <p:nvPr/>
        </p:nvSpPr>
        <p:spPr>
          <a:xfrm>
            <a:off x="10659416" y="7918986"/>
            <a:ext cx="71655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DCF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DCF60"/>
                </a:solidFill>
                <a:latin typeface="Open Sans"/>
                <a:ea typeface="Open Sans"/>
                <a:cs typeface="Open Sans"/>
                <a:sym typeface="Open Sans"/>
              </a:rPr>
              <a:t>QUAL A PREVISÃO LEGAL?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Instrução Normativa PROGEPE </a:t>
            </a:r>
            <a:r>
              <a:rPr b="0" i="0" lang="en-US" sz="2800" u="none" cap="none" strike="noStrike">
                <a:solidFill>
                  <a:srgbClr val="FFD558"/>
                </a:solidFill>
                <a:latin typeface="Arial"/>
                <a:ea typeface="Arial"/>
                <a:cs typeface="Arial"/>
                <a:sym typeface="Arial"/>
              </a:rPr>
              <a:t>Nº </a:t>
            </a:r>
            <a:r>
              <a:rPr lang="en-US" sz="2800">
                <a:solidFill>
                  <a:srgbClr val="FFD558"/>
                </a:solidFill>
              </a:rPr>
              <a:t>03</a:t>
            </a:r>
            <a:r>
              <a:rPr b="0" i="0" lang="en-US" sz="2800" u="none" cap="none" strike="noStrike">
                <a:solidFill>
                  <a:srgbClr val="FFD55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>
                <a:solidFill>
                  <a:srgbClr val="FFD558"/>
                </a:solidFill>
              </a:rPr>
              <a:t>24</a:t>
            </a:r>
            <a:r>
              <a:rPr b="0" i="0" lang="en-US" sz="2800" u="none" cap="none" strike="noStrike">
                <a:solidFill>
                  <a:srgbClr val="FFD558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>
                <a:solidFill>
                  <a:srgbClr val="FFD558"/>
                </a:solidFill>
              </a:rPr>
              <a:t>novem</a:t>
            </a:r>
            <a:r>
              <a:rPr b="0" i="0" lang="en-US" sz="2800" u="none" cap="none" strike="noStrike">
                <a:solidFill>
                  <a:srgbClr val="FFD558"/>
                </a:solidFill>
                <a:latin typeface="Arial"/>
                <a:ea typeface="Arial"/>
                <a:cs typeface="Arial"/>
                <a:sym typeface="Arial"/>
              </a:rPr>
              <a:t>bro de 202</a:t>
            </a:r>
            <a:r>
              <a:rPr lang="en-US" sz="2800">
                <a:solidFill>
                  <a:srgbClr val="FFD558"/>
                </a:solidFill>
              </a:rPr>
              <a:t>5</a:t>
            </a:r>
            <a:r>
              <a:rPr b="0" i="0" lang="en-US" sz="2800" u="none" cap="none" strike="noStrike">
                <a:solidFill>
                  <a:srgbClr val="FFD5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2800" u="none" cap="none" strike="noStrike">
              <a:solidFill>
                <a:srgbClr val="FFD5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8"/>
          <p:cNvGrpSpPr/>
          <p:nvPr/>
        </p:nvGrpSpPr>
        <p:grpSpPr>
          <a:xfrm>
            <a:off x="0" y="-594378"/>
            <a:ext cx="11230939" cy="10140427"/>
            <a:chOff x="-937544" y="0"/>
            <a:chExt cx="14974585" cy="13520569"/>
          </a:xfrm>
        </p:grpSpPr>
        <p:sp>
          <p:nvSpPr>
            <p:cNvPr id="157" name="Google Shape;157;p18"/>
            <p:cNvSpPr/>
            <p:nvPr/>
          </p:nvSpPr>
          <p:spPr>
            <a:xfrm>
              <a:off x="-937544" y="3256267"/>
              <a:ext cx="1260859" cy="174239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-468757" y="4110469"/>
              <a:ext cx="14037000" cy="94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4"/>
                <a:buFont typeface="Arial"/>
                <a:buNone/>
              </a:pPr>
              <a:r>
                <a:rPr i="0" lang="en-US" sz="2694" u="none" cap="none" strike="noStrike">
                  <a:solidFill>
                    <a:srgbClr val="16214B"/>
                  </a:solidFill>
                  <a:latin typeface="Open Sans"/>
                  <a:ea typeface="Open Sans"/>
                  <a:cs typeface="Open Sans"/>
                  <a:sym typeface="Open Sans"/>
                </a:rPr>
                <a:t>O objetivo da construção dessas etapas pelo SAAPT é que, findado o processo de avaliação de desempenho, a equipe e os/as trabalhadores/as tenham consciência: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457200" lvl="0" marL="45720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4"/>
                <a:buFont typeface="Open Sans"/>
                <a:buChar char="-"/>
              </a:pPr>
              <a:r>
                <a:rPr i="0" lang="en-US" sz="2694" u="none" cap="none" strike="noStrike">
                  <a:solidFill>
                    <a:srgbClr val="16214B"/>
                  </a:solidFill>
                  <a:latin typeface="Open Sans"/>
                  <a:ea typeface="Open Sans"/>
                  <a:cs typeface="Open Sans"/>
                  <a:sym typeface="Open Sans"/>
                </a:rPr>
                <a:t>da importância do seu trabalho no setor;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457200" lvl="0" marL="45720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4"/>
                <a:buFont typeface="Open Sans"/>
                <a:buChar char="-"/>
              </a:pPr>
              <a:r>
                <a:rPr i="0" lang="en-US" sz="2694" u="none" cap="none" strike="noStrike">
                  <a:solidFill>
                    <a:srgbClr val="16214B"/>
                  </a:solidFill>
                  <a:latin typeface="Open Sans"/>
                  <a:ea typeface="Open Sans"/>
                  <a:cs typeface="Open Sans"/>
                  <a:sym typeface="Open Sans"/>
                </a:rPr>
                <a:t>dos pontos fortes sobre a condução do trabalho naquele ano (de modo coletivo e individual);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457200" lvl="0" marL="45720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4"/>
                <a:buFont typeface="Open Sans"/>
                <a:buChar char="-"/>
              </a:pPr>
              <a:r>
                <a:rPr i="0" lang="en-US" sz="2694" u="none" cap="none" strike="noStrike">
                  <a:solidFill>
                    <a:srgbClr val="16214B"/>
                  </a:solidFill>
                  <a:latin typeface="Open Sans"/>
                  <a:ea typeface="Open Sans"/>
                  <a:cs typeface="Open Sans"/>
                  <a:sym typeface="Open Sans"/>
                </a:rPr>
                <a:t>dos determinantes que carecem de melhorias (de modo coletivo e individual); e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457200" lvl="0" marL="45720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4"/>
                <a:buFont typeface="Open Sans"/>
                <a:buChar char="-"/>
              </a:pPr>
              <a:r>
                <a:rPr i="0" lang="en-US" sz="2694" u="none" cap="none" strike="noStrike">
                  <a:solidFill>
                    <a:srgbClr val="16214B"/>
                  </a:solidFill>
                  <a:latin typeface="Open Sans"/>
                  <a:ea typeface="Open Sans"/>
                  <a:cs typeface="Open Sans"/>
                  <a:sym typeface="Open Sans"/>
                </a:rPr>
                <a:t>do que planejaram, com o intuito de melhorar os processos analisados.</a:t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4"/>
                <a:buFont typeface="Arial"/>
                <a:buNone/>
              </a:pPr>
              <a:r>
                <a:t/>
              </a:r>
              <a:endParaRPr b="0" i="0" sz="2694" u="none" cap="none" strike="noStrike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9144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0"/>
              <a:ext cx="14037041" cy="1743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579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0" name="Google Shape;1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5713" y="5322053"/>
            <a:ext cx="4464445" cy="4330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351590" y="172173"/>
            <a:ext cx="15869100" cy="1716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RESULTADOS ESPERADOS</a:t>
            </a:r>
            <a:endParaRPr b="0"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1164886" y="1847822"/>
            <a:ext cx="71661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4"/>
              <a:buFont typeface="Arial"/>
              <a:buNone/>
            </a:pPr>
            <a:r>
              <a:rPr b="1" i="0" lang="en-US" sz="3194" u="none" cap="none" strike="noStrike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rPr>
              <a:t>TODAS AS ETAPAS DO PROCESSO AVALIATIVO SÃO TAMBÉM </a:t>
            </a:r>
            <a:r>
              <a:rPr b="1" i="0" lang="en-US" sz="3194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FERRAMENTAS DE TRABALHO PARA A GESTÃO.</a:t>
            </a:r>
            <a:endParaRPr b="0" i="0" sz="1900" u="none" cap="none" strike="noStrike">
              <a:solidFill>
                <a:srgbClr val="0C45A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c62950b93_0_21"/>
          <p:cNvSpPr/>
          <p:nvPr/>
        </p:nvSpPr>
        <p:spPr>
          <a:xfrm>
            <a:off x="27" y="0"/>
            <a:ext cx="18288000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6c62950b93_0_21"/>
          <p:cNvSpPr txBox="1"/>
          <p:nvPr/>
        </p:nvSpPr>
        <p:spPr>
          <a:xfrm>
            <a:off x="1152676" y="854500"/>
            <a:ext cx="16509600" cy="4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Quais são as etapas do </a:t>
            </a:r>
            <a:endParaRPr b="1" i="0" sz="9225" u="none" cap="none" strike="noStrike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processo avaliativo </a:t>
            </a:r>
            <a:endParaRPr b="1" i="0" sz="9225" u="none" cap="none" strike="noStrike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b="1" i="0" lang="en-US" sz="9225" u="none" cap="none" strike="noStrik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para o gestor?</a:t>
            </a:r>
            <a:endParaRPr b="1" i="0" sz="9225" u="none" cap="none" strike="noStrike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g36c62950b93_0_21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>
            <a:off x="7281672" y="2729531"/>
            <a:ext cx="11788880" cy="7839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PC</dc:creator>
</cp:coreProperties>
</file>