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3" r:id="rId7"/>
    <p:sldId id="264" r:id="rId8"/>
    <p:sldId id="265" r:id="rId9"/>
    <p:sldId id="273" r:id="rId10"/>
    <p:sldId id="275" r:id="rId11"/>
    <p:sldId id="276" r:id="rId12"/>
    <p:sldId id="283" r:id="rId13"/>
    <p:sldId id="274" r:id="rId14"/>
    <p:sldId id="277" r:id="rId15"/>
    <p:sldId id="278" r:id="rId16"/>
    <p:sldId id="279" r:id="rId17"/>
    <p:sldId id="280" r:id="rId18"/>
    <p:sldId id="282" r:id="rId19"/>
    <p:sldId id="284" r:id="rId20"/>
    <p:sldId id="285" r:id="rId21"/>
    <p:sldId id="262" r:id="rId22"/>
    <p:sldId id="266" r:id="rId23"/>
    <p:sldId id="267" r:id="rId24"/>
    <p:sldId id="268" r:id="rId25"/>
    <p:sldId id="269" r:id="rId26"/>
    <p:sldId id="270" r:id="rId27"/>
    <p:sldId id="271" r:id="rId28"/>
    <p:sldId id="272" r:id="rId29"/>
  </p:sldIdLst>
  <p:sldSz cx="18288000" cy="10287000"/>
  <p:notesSz cx="6858000" cy="9144000"/>
  <p:embeddedFontLst>
    <p:embeddedFont>
      <p:font typeface="Barlow Medium" panose="00000600000000000000" pitchFamily="2" charset="0"/>
      <p:regular r:id="rId30"/>
      <p: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Montserrat" panose="00000500000000000000" pitchFamily="2" charset="0"/>
      <p:regular r:id="rId36"/>
      <p:bold r:id="rId37"/>
      <p:italic r:id="rId38"/>
      <p:boldItalic r:id="rId39"/>
    </p:embeddedFont>
    <p:embeddedFont>
      <p:font typeface="Montserrat Bold" panose="00000800000000000000" charset="0"/>
      <p:regular r:id="rId40"/>
    </p:embeddedFont>
    <p:embeddedFont>
      <p:font typeface="Montserrat Bold Italics" panose="020B0604020202020204" charset="0"/>
      <p:regular r:id="rId41"/>
    </p:embeddedFont>
    <p:embeddedFont>
      <p:font typeface="Montserrat Semi-Bold" panose="020B0604020202020204" charset="0"/>
      <p:regular r:id="rId42"/>
    </p:embeddedFont>
    <p:embeddedFont>
      <p:font typeface="Montserrat Semi-Bold Bold" panose="020B0604020202020204" charset="0"/>
      <p:regular r:id="rId43"/>
    </p:embeddedFont>
    <p:embeddedFont>
      <p:font typeface="Open Sans" panose="020B0606030504020204" pitchFamily="34" charset="0"/>
      <p:regular r:id="rId44"/>
      <p:bold r:id="rId45"/>
      <p:italic r:id="rId46"/>
      <p:boldItalic r:id="rId47"/>
    </p:embeddedFont>
    <p:embeddedFont>
      <p:font typeface="Open Sans Extra Bold" panose="020B0604020202020204" charset="0"/>
      <p:regular r:id="rId48"/>
    </p:embeddedFont>
    <p:embeddedFont>
      <p:font typeface="Open Sans Light" panose="020B0306030504020204" pitchFamily="34" charset="0"/>
      <p:regular r:id="rId49"/>
      <p:italic r:id="rId50"/>
    </p:embeddedFont>
    <p:embeddedFont>
      <p:font typeface="Open Sans Light Bold" panose="020B0604020202020204" charset="0"/>
      <p:regular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27" d="100"/>
          <a:sy n="27" d="100"/>
        </p:scale>
        <p:origin x="102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8" Type="http://schemas.openxmlformats.org/officeDocument/2006/relationships/slide" Target="slides/slide7.xml"/><Relationship Id="rId51" Type="http://schemas.openxmlformats.org/officeDocument/2006/relationships/font" Target="fonts/font2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font" Target="fonts/font12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font" Target="fonts/font20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live/lJ3cYUoVYJk?si=OgUpDOmVLpQyFGVJ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ww.unirio.br/progepe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sistemas.unirio.br/" TargetMode="External"/><Relationship Id="rId4" Type="http://schemas.openxmlformats.org/officeDocument/2006/relationships/image" Target="../media/image1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386619" y="0"/>
            <a:ext cx="13901381" cy="10287000"/>
          </a:xfrm>
          <a:prstGeom prst="rect">
            <a:avLst/>
          </a:prstGeom>
          <a:solidFill>
            <a:srgbClr val="FDCF60"/>
          </a:solid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144401" y="7313763"/>
            <a:ext cx="4258141" cy="2630337"/>
            <a:chOff x="21229" y="1297964"/>
            <a:chExt cx="5677521" cy="3507116"/>
          </a:xfrm>
        </p:grpSpPr>
        <p:sp>
          <p:nvSpPr>
            <p:cNvPr id="4" name="AutoShape 4"/>
            <p:cNvSpPr/>
            <p:nvPr/>
          </p:nvSpPr>
          <p:spPr>
            <a:xfrm>
              <a:off x="21229" y="1297964"/>
              <a:ext cx="1615990" cy="223313"/>
            </a:xfrm>
            <a:prstGeom prst="rect">
              <a:avLst/>
            </a:prstGeom>
            <a:solidFill>
              <a:srgbClr val="0C45A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21229" y="1874961"/>
              <a:ext cx="5677521" cy="29301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81"/>
                </a:lnSpc>
              </a:pPr>
              <a:r>
                <a:rPr lang="en-US" sz="2986" dirty="0" err="1">
                  <a:solidFill>
                    <a:srgbClr val="16214B"/>
                  </a:solidFill>
                  <a:latin typeface="Montserrat Bold"/>
                </a:rPr>
                <a:t>Reunião</a:t>
              </a:r>
              <a:r>
                <a:rPr lang="en-US" sz="2986" dirty="0">
                  <a:solidFill>
                    <a:srgbClr val="16214B"/>
                  </a:solidFill>
                  <a:latin typeface="Montserrat Bold"/>
                </a:rPr>
                <a:t> com </a:t>
              </a:r>
              <a:r>
                <a:rPr lang="en-US" sz="2986" dirty="0" err="1">
                  <a:solidFill>
                    <a:srgbClr val="16214B"/>
                  </a:solidFill>
                  <a:latin typeface="Montserrat Bold"/>
                </a:rPr>
                <a:t>os</a:t>
              </a:r>
              <a:r>
                <a:rPr lang="en-US" sz="2986" dirty="0">
                  <a:solidFill>
                    <a:srgbClr val="16214B"/>
                  </a:solidFill>
                  <a:latin typeface="Montserrat Bold"/>
                </a:rPr>
                <a:t> </a:t>
              </a:r>
              <a:r>
                <a:rPr lang="en-US" sz="2986" dirty="0" err="1">
                  <a:solidFill>
                    <a:srgbClr val="16214B"/>
                  </a:solidFill>
                  <a:latin typeface="Montserrat Bold"/>
                </a:rPr>
                <a:t>gestores</a:t>
              </a:r>
              <a:r>
                <a:rPr lang="en-US" sz="2986" dirty="0">
                  <a:solidFill>
                    <a:srgbClr val="16214B"/>
                  </a:solidFill>
                  <a:latin typeface="Montserrat Bold"/>
                </a:rPr>
                <a:t> da UNIRIO - AD 2023</a:t>
              </a:r>
            </a:p>
            <a:p>
              <a:pPr>
                <a:lnSpc>
                  <a:spcPts val="4881"/>
                </a:lnSpc>
                <a:spcBef>
                  <a:spcPct val="0"/>
                </a:spcBef>
              </a:pPr>
              <a:r>
                <a:rPr lang="en-US" sz="3486" dirty="0">
                  <a:solidFill>
                    <a:srgbClr val="16214B"/>
                  </a:solidFill>
                  <a:latin typeface="Montserrat Bold"/>
                </a:rPr>
                <a:t>SAAPT/PROGEPE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556323" y="114300"/>
            <a:ext cx="11953300" cy="5129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963"/>
              </a:lnSpc>
            </a:pPr>
            <a:r>
              <a:rPr lang="en-US" sz="9225" dirty="0" err="1">
                <a:solidFill>
                  <a:srgbClr val="0C45A6"/>
                </a:solidFill>
                <a:latin typeface="Montserrat Semi-Bold Bold"/>
              </a:rPr>
              <a:t>Avaliação</a:t>
            </a:r>
            <a:r>
              <a:rPr lang="en-US" sz="9225" dirty="0">
                <a:solidFill>
                  <a:srgbClr val="0C45A6"/>
                </a:solidFill>
                <a:latin typeface="Montserrat Semi-Bold Bold"/>
              </a:rPr>
              <a:t> de </a:t>
            </a:r>
            <a:r>
              <a:rPr lang="en-US" sz="9225" dirty="0" err="1">
                <a:solidFill>
                  <a:srgbClr val="0C45A6"/>
                </a:solidFill>
                <a:latin typeface="Montserrat Semi-Bold Bold"/>
              </a:rPr>
              <a:t>Desempenho</a:t>
            </a:r>
            <a:r>
              <a:rPr lang="en-US" sz="9225" dirty="0">
                <a:solidFill>
                  <a:srgbClr val="0C45A6"/>
                </a:solidFill>
                <a:latin typeface="Montserrat Semi-Bold Bold"/>
              </a:rPr>
              <a:t>: </a:t>
            </a:r>
          </a:p>
          <a:p>
            <a:pPr>
              <a:lnSpc>
                <a:spcPts val="9963"/>
              </a:lnSpc>
            </a:pPr>
            <a:r>
              <a:rPr lang="en-US" sz="9225" dirty="0" err="1">
                <a:solidFill>
                  <a:srgbClr val="0C45A6"/>
                </a:solidFill>
                <a:latin typeface="Montserrat Semi-Bold Bold"/>
              </a:rPr>
              <a:t>uma</a:t>
            </a:r>
            <a:r>
              <a:rPr lang="en-US" sz="9225" dirty="0">
                <a:solidFill>
                  <a:srgbClr val="0C45A6"/>
                </a:solidFill>
                <a:latin typeface="Montserrat Semi-Bold Bold"/>
              </a:rPr>
              <a:t> ferramenta</a:t>
            </a:r>
          </a:p>
          <a:p>
            <a:pPr>
              <a:lnSpc>
                <a:spcPts val="9963"/>
              </a:lnSpc>
            </a:pPr>
            <a:r>
              <a:rPr lang="en-US" sz="9225" dirty="0">
                <a:solidFill>
                  <a:srgbClr val="0C45A6"/>
                </a:solidFill>
                <a:latin typeface="Montserrat Semi-Bold Bold"/>
              </a:rPr>
              <a:t>de </a:t>
            </a:r>
            <a:r>
              <a:rPr lang="en-US" sz="9225" dirty="0" err="1">
                <a:solidFill>
                  <a:srgbClr val="0C45A6"/>
                </a:solidFill>
                <a:latin typeface="Montserrat Semi-Bold Bold"/>
              </a:rPr>
              <a:t>gestão</a:t>
            </a:r>
            <a:endParaRPr lang="en-US" sz="9225" dirty="0">
              <a:solidFill>
                <a:srgbClr val="0C45A6"/>
              </a:solidFill>
              <a:latin typeface="Montserrat Semi-Bold Bold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7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281672" y="2729531"/>
            <a:ext cx="11788881" cy="783960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36899" y="338665"/>
            <a:ext cx="8761811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40"/>
              </a:lnSpc>
            </a:pPr>
            <a:r>
              <a:rPr lang="en-US" sz="7200" i="1" dirty="0">
                <a:solidFill>
                  <a:srgbClr val="0C45A6"/>
                </a:solidFill>
                <a:latin typeface="Montserrat Semi-Bold"/>
              </a:rPr>
              <a:t>FEEDBACK</a:t>
            </a:r>
          </a:p>
        </p:txBody>
      </p:sp>
      <p:sp>
        <p:nvSpPr>
          <p:cNvPr id="3" name="AutoShape 3"/>
          <p:cNvSpPr/>
          <p:nvPr/>
        </p:nvSpPr>
        <p:spPr>
          <a:xfrm>
            <a:off x="305769" y="1866900"/>
            <a:ext cx="783603" cy="108286"/>
          </a:xfrm>
          <a:prstGeom prst="rect">
            <a:avLst/>
          </a:prstGeom>
          <a:solidFill>
            <a:srgbClr val="0C45A6"/>
          </a:solidFill>
        </p:spPr>
        <p:txBody>
          <a:bodyPr/>
          <a:lstStyle/>
          <a:p>
            <a:endParaRPr lang="pt-BR"/>
          </a:p>
        </p:txBody>
      </p:sp>
      <p:sp>
        <p:nvSpPr>
          <p:cNvPr id="5" name="TextBox 5"/>
          <p:cNvSpPr txBox="1"/>
          <p:nvPr/>
        </p:nvSpPr>
        <p:spPr>
          <a:xfrm>
            <a:off x="152400" y="2781300"/>
            <a:ext cx="10350997" cy="6982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35"/>
              </a:lnSpc>
              <a:spcBef>
                <a:spcPct val="0"/>
              </a:spcBef>
            </a:pPr>
            <a:r>
              <a:rPr lang="pt-BR" sz="3200" dirty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 AD não é um instrumento para </a:t>
            </a:r>
            <a:r>
              <a:rPr lang="pt-BR" sz="3200" dirty="0">
                <a:solidFill>
                  <a:srgbClr val="000000"/>
                </a:solidFill>
                <a:latin typeface="Open Sans Light Bold" panose="020B0604020202020204" charset="0"/>
                <a:ea typeface="Open Sans Light Bold" panose="020B0604020202020204" charset="0"/>
                <a:cs typeface="Open Sans Light Bold" panose="020B0604020202020204" charset="0"/>
              </a:rPr>
              <a:t>ajuste de contas</a:t>
            </a:r>
            <a:r>
              <a:rPr lang="pt-BR" sz="3200" dirty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ou para </a:t>
            </a:r>
            <a:r>
              <a:rPr lang="pt-BR" sz="3200" dirty="0">
                <a:solidFill>
                  <a:srgbClr val="000000"/>
                </a:solidFill>
                <a:latin typeface="Open Sans Light Bold" panose="020B0604020202020204" charset="0"/>
                <a:ea typeface="Open Sans Light Bold" panose="020B0604020202020204" charset="0"/>
                <a:cs typeface="Open Sans Light Bold" panose="020B0604020202020204" charset="0"/>
              </a:rPr>
              <a:t>listagem de falhas ou erros</a:t>
            </a:r>
            <a:r>
              <a:rPr lang="pt-BR" sz="3200" dirty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cometidos pelos/as servidores/as. Ela não pode ser encarada como </a:t>
            </a:r>
            <a:r>
              <a:rPr lang="pt-BR" sz="3200" dirty="0">
                <a:solidFill>
                  <a:srgbClr val="000000"/>
                </a:solidFill>
                <a:latin typeface="Open Sans Light Bold" panose="020B0604020202020204" charset="0"/>
                <a:ea typeface="Open Sans Light Bold" panose="020B0604020202020204" charset="0"/>
                <a:cs typeface="Open Sans Light Bold" panose="020B0604020202020204" charset="0"/>
              </a:rPr>
              <a:t>mecanismo de punição</a:t>
            </a:r>
            <a:r>
              <a:rPr lang="pt-BR" sz="3200" dirty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 Justamente para evitar que esse instrumento tão importante seja desviado de seus principais objetivos é que temos o </a:t>
            </a:r>
            <a:r>
              <a:rPr lang="pt-BR" sz="3200" i="1" dirty="0">
                <a:solidFill>
                  <a:srgbClr val="000000"/>
                </a:solidFill>
                <a:latin typeface="Open Sans Light Bold" panose="020B0604020202020204" charset="0"/>
                <a:ea typeface="Open Sans Light Bold" panose="020B0604020202020204" charset="0"/>
                <a:cs typeface="Open Sans Light Bold" panose="020B0604020202020204" charset="0"/>
              </a:rPr>
              <a:t>feedback</a:t>
            </a:r>
            <a:r>
              <a:rPr lang="pt-BR" sz="3200" dirty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uma prática devolutiva em que a chefia sinaliza para o/a servidor/a, com a </a:t>
            </a:r>
            <a:r>
              <a:rPr lang="pt-BR" sz="3200" dirty="0">
                <a:solidFill>
                  <a:srgbClr val="000000"/>
                </a:solidFill>
                <a:latin typeface="Open Sans Light Bold" panose="020B0604020202020204" charset="0"/>
                <a:ea typeface="Open Sans Light Bold" panose="020B0604020202020204" charset="0"/>
                <a:cs typeface="Open Sans Light Bold" panose="020B0604020202020204" charset="0"/>
              </a:rPr>
              <a:t>maior regularidade possível</a:t>
            </a:r>
            <a:r>
              <a:rPr lang="pt-BR" sz="3200" dirty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os pontos em que este/a precisa melhorar e aqueles em que atingiu as expectativas.</a:t>
            </a:r>
            <a:endParaRPr lang="en-US" sz="3200" dirty="0">
              <a:solidFill>
                <a:srgbClr val="000000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55C86874-1B41-6976-0E5F-1526A371877F}"/>
              </a:ext>
            </a:extLst>
          </p:cNvPr>
          <p:cNvSpPr/>
          <p:nvPr/>
        </p:nvSpPr>
        <p:spPr>
          <a:xfrm>
            <a:off x="10503396" y="0"/>
            <a:ext cx="7784603" cy="10287000"/>
          </a:xfrm>
          <a:prstGeom prst="rect">
            <a:avLst/>
          </a:prstGeom>
          <a:solidFill>
            <a:srgbClr val="0C45A6"/>
          </a:solidFill>
        </p:spPr>
        <p:txBody>
          <a:bodyPr/>
          <a:lstStyle/>
          <a:p>
            <a:endParaRPr lang="pt-BR" sz="32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r>
              <a:rPr lang="pt-BR" sz="3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Importante ressaltar que o </a:t>
            </a:r>
            <a:r>
              <a:rPr lang="pt-BR" sz="3200" i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feedback</a:t>
            </a:r>
            <a:r>
              <a:rPr lang="pt-BR" sz="3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não é um </a:t>
            </a:r>
            <a:r>
              <a:rPr lang="pt-BR" sz="3200" dirty="0">
                <a:solidFill>
                  <a:schemeClr val="bg1"/>
                </a:solidFill>
                <a:latin typeface="Open Sans Light Bold" panose="020B0604020202020204" charset="0"/>
                <a:ea typeface="Open Sans Light Bold" panose="020B0604020202020204" charset="0"/>
                <a:cs typeface="Open Sans Light Bold" panose="020B0604020202020204" charset="0"/>
              </a:rPr>
              <a:t>“puxão de orelhas”</a:t>
            </a:r>
            <a:r>
              <a:rPr lang="pt-BR" sz="3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e sim uma conversa franca e direta sobre os avanços e dificuldades apresentados pelo/a servidor/a. Com a cultura do </a:t>
            </a:r>
            <a:r>
              <a:rPr lang="pt-BR" sz="3200" i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feedback</a:t>
            </a:r>
            <a:r>
              <a:rPr lang="pt-BR" sz="3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incorporada ao cotidiano das equipes, os gestores conseguem aumentar sua </a:t>
            </a:r>
            <a:r>
              <a:rPr lang="pt-BR" sz="3200" dirty="0">
                <a:solidFill>
                  <a:schemeClr val="bg1"/>
                </a:solidFill>
                <a:latin typeface="Open Sans Light Bold" panose="020B0604020202020204" charset="0"/>
                <a:ea typeface="Open Sans Light Bold" panose="020B0604020202020204" charset="0"/>
                <a:cs typeface="Open Sans Light Bold" panose="020B0604020202020204" charset="0"/>
              </a:rPr>
              <a:t>relação de confiança</a:t>
            </a:r>
            <a:r>
              <a:rPr lang="pt-BR" sz="3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com os/as demais servidores/as e também </a:t>
            </a:r>
            <a:r>
              <a:rPr lang="pt-BR" sz="3200" dirty="0">
                <a:solidFill>
                  <a:schemeClr val="bg1"/>
                </a:solidFill>
                <a:latin typeface="Open Sans Light Bold" panose="020B0604020202020204" charset="0"/>
                <a:ea typeface="Open Sans Light Bold" panose="020B0604020202020204" charset="0"/>
                <a:cs typeface="Open Sans Light Bold" panose="020B0604020202020204" charset="0"/>
              </a:rPr>
              <a:t>estimular um maior investimento em seu desenvolvimento</a:t>
            </a:r>
            <a:r>
              <a:rPr lang="pt-BR" sz="3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</a:p>
          <a:p>
            <a:endParaRPr lang="pt-BR" sz="32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endParaRPr lang="pt-BR" sz="32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r>
              <a:rPr lang="pt-BR" sz="3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 </a:t>
            </a:r>
            <a:r>
              <a:rPr lang="pt-BR" sz="3200" i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feedback</a:t>
            </a:r>
            <a:r>
              <a:rPr lang="pt-BR" sz="3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é, portanto, o aspecto mais importante do processo avaliativo. O/A servidor/a, por meio dele, obtém uma possibilidade mais concreta de melhorar seu desempenho.</a:t>
            </a:r>
          </a:p>
        </p:txBody>
      </p:sp>
    </p:spTree>
    <p:extLst>
      <p:ext uri="{BB962C8B-B14F-4D97-AF65-F5344CB8AC3E}">
        <p14:creationId xmlns:p14="http://schemas.microsoft.com/office/powerpoint/2010/main" val="16461425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36899" y="338665"/>
            <a:ext cx="8761811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40"/>
              </a:lnSpc>
            </a:pPr>
            <a:r>
              <a:rPr lang="en-US" sz="7200" i="1" dirty="0">
                <a:solidFill>
                  <a:srgbClr val="0C45A6"/>
                </a:solidFill>
                <a:latin typeface="Montserrat Semi-Bold"/>
              </a:rPr>
              <a:t>FEEDBACK</a:t>
            </a:r>
          </a:p>
        </p:txBody>
      </p:sp>
      <p:sp>
        <p:nvSpPr>
          <p:cNvPr id="3" name="AutoShape 3"/>
          <p:cNvSpPr/>
          <p:nvPr/>
        </p:nvSpPr>
        <p:spPr>
          <a:xfrm>
            <a:off x="305769" y="1485900"/>
            <a:ext cx="783603" cy="108286"/>
          </a:xfrm>
          <a:prstGeom prst="rect">
            <a:avLst/>
          </a:prstGeom>
          <a:solidFill>
            <a:srgbClr val="0C45A6"/>
          </a:solidFill>
        </p:spPr>
        <p:txBody>
          <a:bodyPr/>
          <a:lstStyle/>
          <a:p>
            <a:endParaRPr lang="pt-BR"/>
          </a:p>
        </p:txBody>
      </p:sp>
      <p:pic>
        <p:nvPicPr>
          <p:cNvPr id="7" name="Imagem 6" descr="Texto&#10;&#10;Descrição gerada automaticamente">
            <a:extLst>
              <a:ext uri="{FF2B5EF4-FFF2-40B4-BE49-F238E27FC236}">
                <a16:creationId xmlns:a16="http://schemas.microsoft.com/office/drawing/2014/main" id="{8E155DDC-884E-AA3B-439F-5FB0F4428A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883" y="1714500"/>
            <a:ext cx="15642233" cy="848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878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36899" y="338665"/>
            <a:ext cx="8761811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40"/>
              </a:lnSpc>
            </a:pPr>
            <a:r>
              <a:rPr lang="en-US" sz="7200" i="1" dirty="0">
                <a:solidFill>
                  <a:srgbClr val="0C45A6"/>
                </a:solidFill>
                <a:latin typeface="Montserrat Semi-Bold"/>
              </a:rPr>
              <a:t>FEEDBACK</a:t>
            </a:r>
          </a:p>
        </p:txBody>
      </p:sp>
      <p:sp>
        <p:nvSpPr>
          <p:cNvPr id="3" name="AutoShape 3"/>
          <p:cNvSpPr/>
          <p:nvPr/>
        </p:nvSpPr>
        <p:spPr>
          <a:xfrm>
            <a:off x="305769" y="1485900"/>
            <a:ext cx="783603" cy="108286"/>
          </a:xfrm>
          <a:prstGeom prst="rect">
            <a:avLst/>
          </a:prstGeom>
          <a:solidFill>
            <a:srgbClr val="0C45A6"/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4572000" y="4076700"/>
            <a:ext cx="9144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3600" dirty="0">
                <a:latin typeface="Open Sans Light Bold" panose="020B0604020202020204" charset="0"/>
                <a:ea typeface="Open Sans Light Bold" panose="020B0604020202020204" charset="0"/>
                <a:cs typeface="Open Sans Light Bold" panose="020B0604020202020204" charset="0"/>
              </a:rPr>
              <a:t>Live do Ministério do Planejamento sobre o tema:</a:t>
            </a:r>
          </a:p>
          <a:p>
            <a:pPr algn="ctr"/>
            <a:endParaRPr lang="pt-BR" sz="3600" dirty="0">
              <a:latin typeface="Open Sans Light Bold" panose="020B0604020202020204" charset="0"/>
              <a:ea typeface="Open Sans Light Bold" panose="020B0604020202020204" charset="0"/>
              <a:cs typeface="Open Sans Light Bold" panose="020B0604020202020204" charset="0"/>
            </a:endParaRPr>
          </a:p>
          <a:p>
            <a:pPr algn="ctr"/>
            <a:r>
              <a:rPr lang="pt-BR" sz="3600" dirty="0">
                <a:latin typeface="Open Sans Light Bold" panose="020B0604020202020204" charset="0"/>
                <a:ea typeface="Open Sans Light Bold" panose="020B0604020202020204" charset="0"/>
                <a:cs typeface="Open Sans Light Bold" panose="020B0604020202020204" charset="0"/>
                <a:hlinkClick r:id="rId2"/>
              </a:rPr>
              <a:t>https://www.youtube.com/live/lJ3cYUoVYJk?si=OgUpDOmVLpQyFGVJ</a:t>
            </a:r>
            <a:endParaRPr lang="pt-BR" sz="3600" dirty="0">
              <a:latin typeface="Open Sans Light Bold" panose="020B0604020202020204" charset="0"/>
              <a:ea typeface="Open Sans Light Bold" panose="020B0604020202020204" charset="0"/>
              <a:cs typeface="Open Sans Light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4694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36899" y="338665"/>
            <a:ext cx="8761811" cy="2205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40"/>
              </a:lnSpc>
            </a:pPr>
            <a:r>
              <a:rPr lang="en-US" sz="7200" dirty="0">
                <a:solidFill>
                  <a:srgbClr val="0C45A6"/>
                </a:solidFill>
                <a:latin typeface="Montserrat Semi-Bold"/>
              </a:rPr>
              <a:t>ERROS COMUNS NA AVALIAÇÃO</a:t>
            </a:r>
          </a:p>
        </p:txBody>
      </p:sp>
      <p:sp>
        <p:nvSpPr>
          <p:cNvPr id="3" name="AutoShape 3"/>
          <p:cNvSpPr/>
          <p:nvPr/>
        </p:nvSpPr>
        <p:spPr>
          <a:xfrm>
            <a:off x="438221" y="2726104"/>
            <a:ext cx="783603" cy="108286"/>
          </a:xfrm>
          <a:prstGeom prst="rect">
            <a:avLst/>
          </a:prstGeom>
          <a:solidFill>
            <a:srgbClr val="0C45A6"/>
          </a:solidFill>
        </p:spPr>
        <p:txBody>
          <a:bodyPr/>
          <a:lstStyle/>
          <a:p>
            <a:endParaRPr lang="pt-BR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26218" r="26332"/>
          <a:stretch>
            <a:fillRect/>
          </a:stretch>
        </p:blipFill>
        <p:spPr>
          <a:xfrm>
            <a:off x="10961941" y="0"/>
            <a:ext cx="7326059" cy="102870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05769" y="4111972"/>
            <a:ext cx="10350997" cy="4231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35"/>
              </a:lnSpc>
              <a:spcBef>
                <a:spcPct val="0"/>
              </a:spcBef>
            </a:pPr>
            <a:r>
              <a:rPr lang="pt-BR" sz="3400" dirty="0">
                <a:solidFill>
                  <a:srgbClr val="000000"/>
                </a:solidFill>
                <a:latin typeface="Open Sans Light Bold" panose="020B0604020202020204" charset="0"/>
                <a:ea typeface="Open Sans Light Bold" panose="020B0604020202020204" charset="0"/>
                <a:cs typeface="Open Sans Light Bold" panose="020B0604020202020204" charset="0"/>
              </a:rPr>
              <a:t>Subjetivismo:</a:t>
            </a:r>
            <a:r>
              <a:rPr lang="pt-BR" sz="3400" dirty="0">
                <a:solidFill>
                  <a:srgbClr val="000000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 avaliação baseada em aspectos excessivamente subjetivos.</a:t>
            </a:r>
          </a:p>
          <a:p>
            <a:pPr algn="ctr">
              <a:lnSpc>
                <a:spcPts val="5535"/>
              </a:lnSpc>
              <a:spcBef>
                <a:spcPct val="0"/>
              </a:spcBef>
            </a:pPr>
            <a:endParaRPr lang="pt-BR" sz="3400" dirty="0">
              <a:solidFill>
                <a:srgbClr val="000000"/>
              </a:solidFill>
              <a:latin typeface="Open Sans Light" panose="020B0604020202020204" charset="0"/>
              <a:ea typeface="Open Sans Light" panose="020B0604020202020204" charset="0"/>
              <a:cs typeface="Open Sans Light" panose="020B0604020202020204" charset="0"/>
            </a:endParaRPr>
          </a:p>
          <a:p>
            <a:pPr algn="ctr">
              <a:lnSpc>
                <a:spcPts val="5535"/>
              </a:lnSpc>
              <a:spcBef>
                <a:spcPct val="0"/>
              </a:spcBef>
            </a:pPr>
            <a:r>
              <a:rPr lang="pt-BR" sz="3600" dirty="0">
                <a:latin typeface="Open Sans Light Bold" panose="020B0604020202020204" charset="0"/>
                <a:ea typeface="Open Sans Light Bold" panose="020B0604020202020204" charset="0"/>
                <a:cs typeface="Open Sans Light Bold" panose="020B0604020202020204" charset="0"/>
              </a:rPr>
              <a:t>Unilateralidade:</a:t>
            </a:r>
            <a:r>
              <a:rPr lang="pt-BR" sz="360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 quando o gestor avalia o servidor com base em critérios pessoais e não nos fatores definidos no formulário de avaliação. </a:t>
            </a:r>
            <a:endParaRPr lang="en-US" sz="3400" dirty="0">
              <a:solidFill>
                <a:srgbClr val="000000"/>
              </a:solidFill>
              <a:latin typeface="Open Sans Light" panose="020B0604020202020204" charset="0"/>
              <a:ea typeface="Open Sans Light" panose="020B0604020202020204" charset="0"/>
              <a:cs typeface="Open Sans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8521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36899" y="338665"/>
            <a:ext cx="8761811" cy="2205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40"/>
              </a:lnSpc>
            </a:pPr>
            <a:r>
              <a:rPr lang="en-US" sz="7200" dirty="0">
                <a:solidFill>
                  <a:srgbClr val="0C45A6"/>
                </a:solidFill>
                <a:latin typeface="Montserrat Semi-Bold"/>
              </a:rPr>
              <a:t>ERROS COMUNS NA AVALIAÇÃO</a:t>
            </a:r>
          </a:p>
        </p:txBody>
      </p:sp>
      <p:sp>
        <p:nvSpPr>
          <p:cNvPr id="3" name="AutoShape 3"/>
          <p:cNvSpPr/>
          <p:nvPr/>
        </p:nvSpPr>
        <p:spPr>
          <a:xfrm>
            <a:off x="438221" y="2726104"/>
            <a:ext cx="783603" cy="108286"/>
          </a:xfrm>
          <a:prstGeom prst="rect">
            <a:avLst/>
          </a:prstGeom>
          <a:solidFill>
            <a:srgbClr val="0C45A6"/>
          </a:solidFill>
        </p:spPr>
        <p:txBody>
          <a:bodyPr/>
          <a:lstStyle/>
          <a:p>
            <a:endParaRPr lang="pt-BR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26218" r="26332"/>
          <a:stretch>
            <a:fillRect/>
          </a:stretch>
        </p:blipFill>
        <p:spPr>
          <a:xfrm>
            <a:off x="10961941" y="0"/>
            <a:ext cx="7326059" cy="102870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05769" y="3615730"/>
            <a:ext cx="10350997" cy="5642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35"/>
              </a:lnSpc>
              <a:spcBef>
                <a:spcPct val="0"/>
              </a:spcBef>
            </a:pPr>
            <a:r>
              <a:rPr lang="pt-BR" sz="3200" b="1" dirty="0">
                <a:latin typeface="Open Sans Light Bold" panose="020B0604020202020204" charset="0"/>
                <a:ea typeface="Open Sans Light Bold" panose="020B0604020202020204" charset="0"/>
                <a:cs typeface="Open Sans Light Bold" panose="020B0604020202020204" charset="0"/>
              </a:rPr>
              <a:t>Avaliar pelo centro (tendência central)</a:t>
            </a:r>
            <a:r>
              <a:rPr lang="pt-BR" sz="3200" dirty="0">
                <a:latin typeface="Open Sans Light Bold" panose="020B0604020202020204" charset="0"/>
                <a:ea typeface="Open Sans Light Bold" panose="020B0604020202020204" charset="0"/>
                <a:cs typeface="Open Sans Light Bold" panose="020B0604020202020204" charset="0"/>
              </a:rPr>
              <a:t>:</a:t>
            </a:r>
            <a:r>
              <a:rPr lang="pt-BR" sz="320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 quando a chefia atribui conceitos médios para sua equipe, ficando “em cima do muro”.</a:t>
            </a:r>
            <a:endParaRPr lang="pt-BR" sz="3200" dirty="0">
              <a:solidFill>
                <a:srgbClr val="000000"/>
              </a:solidFill>
              <a:latin typeface="Open Sans Light" panose="020B0604020202020204" charset="0"/>
              <a:ea typeface="Open Sans Light" panose="020B0604020202020204" charset="0"/>
              <a:cs typeface="Open Sans Light" panose="020B0604020202020204" charset="0"/>
            </a:endParaRPr>
          </a:p>
          <a:p>
            <a:pPr algn="ctr">
              <a:lnSpc>
                <a:spcPts val="5535"/>
              </a:lnSpc>
              <a:spcBef>
                <a:spcPct val="0"/>
              </a:spcBef>
            </a:pPr>
            <a:endParaRPr lang="pt-BR" sz="3200" dirty="0">
              <a:solidFill>
                <a:srgbClr val="000000"/>
              </a:solidFill>
              <a:latin typeface="Open Sans Light" panose="020B0604020202020204" charset="0"/>
              <a:ea typeface="Open Sans Light" panose="020B0604020202020204" charset="0"/>
              <a:cs typeface="Open Sans Light" panose="020B0604020202020204" charset="0"/>
            </a:endParaRPr>
          </a:p>
          <a:p>
            <a:pPr algn="ctr">
              <a:lnSpc>
                <a:spcPts val="5535"/>
              </a:lnSpc>
              <a:spcBef>
                <a:spcPct val="0"/>
              </a:spcBef>
            </a:pPr>
            <a:r>
              <a:rPr lang="pt-BR" sz="3200" b="1" dirty="0">
                <a:latin typeface="Open Sans Light Bold" panose="020B0604020202020204" charset="0"/>
                <a:ea typeface="Open Sans Light Bold" panose="020B0604020202020204" charset="0"/>
                <a:cs typeface="Open Sans Light Bold" panose="020B0604020202020204" charset="0"/>
              </a:rPr>
              <a:t>Avaliar pelo topo (erro da perfeição)</a:t>
            </a:r>
            <a:r>
              <a:rPr lang="pt-BR" sz="3200" dirty="0">
                <a:latin typeface="Open Sans Light Bold" panose="020B0604020202020204" charset="0"/>
                <a:ea typeface="Open Sans Light Bold" panose="020B0604020202020204" charset="0"/>
                <a:cs typeface="Open Sans Light Bold" panose="020B0604020202020204" charset="0"/>
              </a:rPr>
              <a:t>:</a:t>
            </a:r>
            <a:r>
              <a:rPr lang="pt-BR" sz="320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 quando a chefia opta por lançar notas máximas para todos na equipe, desconsiderando as especificidades dos desempenhos.</a:t>
            </a:r>
            <a:endParaRPr lang="en-US" sz="3200" dirty="0">
              <a:solidFill>
                <a:srgbClr val="000000"/>
              </a:solidFill>
              <a:latin typeface="Open Sans Light" panose="020B0604020202020204" charset="0"/>
              <a:ea typeface="Open Sans Light" panose="020B0604020202020204" charset="0"/>
              <a:cs typeface="Open Sans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2198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36899" y="338665"/>
            <a:ext cx="8761811" cy="2205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40"/>
              </a:lnSpc>
            </a:pPr>
            <a:r>
              <a:rPr lang="en-US" sz="7200" dirty="0">
                <a:solidFill>
                  <a:srgbClr val="0C45A6"/>
                </a:solidFill>
                <a:latin typeface="Montserrat Semi-Bold"/>
              </a:rPr>
              <a:t>ERROS COMUNS NA AVALIAÇÃO</a:t>
            </a:r>
          </a:p>
        </p:txBody>
      </p:sp>
      <p:sp>
        <p:nvSpPr>
          <p:cNvPr id="3" name="AutoShape 3"/>
          <p:cNvSpPr/>
          <p:nvPr/>
        </p:nvSpPr>
        <p:spPr>
          <a:xfrm>
            <a:off x="438221" y="2726104"/>
            <a:ext cx="783603" cy="108286"/>
          </a:xfrm>
          <a:prstGeom prst="rect">
            <a:avLst/>
          </a:prstGeom>
          <a:solidFill>
            <a:srgbClr val="0C45A6"/>
          </a:solidFill>
        </p:spPr>
        <p:txBody>
          <a:bodyPr/>
          <a:lstStyle/>
          <a:p>
            <a:endParaRPr lang="pt-BR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26218" r="26332"/>
          <a:stretch>
            <a:fillRect/>
          </a:stretch>
        </p:blipFill>
        <p:spPr>
          <a:xfrm>
            <a:off x="10961941" y="0"/>
            <a:ext cx="7326059" cy="102870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05769" y="3996730"/>
            <a:ext cx="10350997" cy="5642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35"/>
              </a:lnSpc>
              <a:spcBef>
                <a:spcPct val="0"/>
              </a:spcBef>
            </a:pPr>
            <a:r>
              <a:rPr lang="pt-BR" sz="3200" b="1" dirty="0">
                <a:latin typeface="Open Sans Light Bold" panose="020B0604020202020204" charset="0"/>
                <a:ea typeface="Open Sans Light Bold" panose="020B0604020202020204" charset="0"/>
                <a:cs typeface="Open Sans Light Bold" panose="020B0604020202020204" charset="0"/>
              </a:rPr>
              <a:t>Efeitos halo e </a:t>
            </a:r>
            <a:r>
              <a:rPr lang="pt-BR" sz="3200" b="1" i="1" dirty="0" err="1">
                <a:latin typeface="Open Sans Light Bold" panose="020B0604020202020204" charset="0"/>
                <a:ea typeface="Open Sans Light Bold" panose="020B0604020202020204" charset="0"/>
                <a:cs typeface="Open Sans Light Bold" panose="020B0604020202020204" charset="0"/>
              </a:rPr>
              <a:t>horn</a:t>
            </a:r>
            <a:r>
              <a:rPr lang="pt-BR" sz="3200" dirty="0">
                <a:latin typeface="Open Sans Light Bold" panose="020B0604020202020204" charset="0"/>
                <a:ea typeface="Open Sans Light Bold" panose="020B0604020202020204" charset="0"/>
                <a:cs typeface="Open Sans Light Bold" panose="020B0604020202020204" charset="0"/>
              </a:rPr>
              <a:t>:</a:t>
            </a:r>
            <a:r>
              <a:rPr lang="pt-BR" sz="320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 quando a chefia avalia o servidor superficialmente, com base em um estereótipo ou alguma característica específica, perdendo assim a riqueza de nuances de seu desempenho. Caso avalie um ponto forte do desempenho do servidor, teremos o efeito halo. De outro modo, se a chefia avaliar apenas o ponto fraco, teremos o efeito </a:t>
            </a:r>
            <a:r>
              <a:rPr lang="pt-BR" sz="3200" i="1" dirty="0" err="1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horn</a:t>
            </a:r>
            <a:r>
              <a:rPr lang="pt-BR" sz="320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.</a:t>
            </a:r>
            <a:endParaRPr lang="pt-BR" sz="3200" dirty="0">
              <a:solidFill>
                <a:srgbClr val="000000"/>
              </a:solidFill>
              <a:latin typeface="Open Sans Light" panose="020B0604020202020204" charset="0"/>
              <a:ea typeface="Open Sans Light" panose="020B0604020202020204" charset="0"/>
              <a:cs typeface="Open Sans Light" panose="020B0604020202020204" charset="0"/>
            </a:endParaRPr>
          </a:p>
          <a:p>
            <a:pPr algn="ctr">
              <a:lnSpc>
                <a:spcPts val="5535"/>
              </a:lnSpc>
              <a:spcBef>
                <a:spcPct val="0"/>
              </a:spcBef>
            </a:pPr>
            <a:endParaRPr lang="pt-BR" sz="3200" dirty="0">
              <a:solidFill>
                <a:srgbClr val="000000"/>
              </a:solidFill>
              <a:latin typeface="Open Sans Light" panose="020B0604020202020204" charset="0"/>
              <a:ea typeface="Open Sans Light" panose="020B0604020202020204" charset="0"/>
              <a:cs typeface="Open Sans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162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36899" y="338665"/>
            <a:ext cx="8761811" cy="2205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40"/>
              </a:lnSpc>
            </a:pPr>
            <a:r>
              <a:rPr lang="en-US" sz="7200" dirty="0">
                <a:solidFill>
                  <a:srgbClr val="0C45A6"/>
                </a:solidFill>
                <a:latin typeface="Montserrat Semi-Bold"/>
              </a:rPr>
              <a:t>ERROS COMUNS NA AVALIAÇÃO</a:t>
            </a:r>
          </a:p>
        </p:txBody>
      </p:sp>
      <p:sp>
        <p:nvSpPr>
          <p:cNvPr id="3" name="AutoShape 3"/>
          <p:cNvSpPr/>
          <p:nvPr/>
        </p:nvSpPr>
        <p:spPr>
          <a:xfrm>
            <a:off x="438221" y="2726104"/>
            <a:ext cx="783603" cy="108286"/>
          </a:xfrm>
          <a:prstGeom prst="rect">
            <a:avLst/>
          </a:prstGeom>
          <a:solidFill>
            <a:srgbClr val="0C45A6"/>
          </a:solidFill>
        </p:spPr>
        <p:txBody>
          <a:bodyPr/>
          <a:lstStyle/>
          <a:p>
            <a:endParaRPr lang="pt-BR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26218" r="26332"/>
          <a:stretch>
            <a:fillRect/>
          </a:stretch>
        </p:blipFill>
        <p:spPr>
          <a:xfrm>
            <a:off x="10961941" y="0"/>
            <a:ext cx="7326059" cy="102870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05769" y="3162300"/>
            <a:ext cx="10350997" cy="8463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35"/>
              </a:lnSpc>
              <a:spcBef>
                <a:spcPct val="0"/>
              </a:spcBef>
            </a:pPr>
            <a:r>
              <a:rPr lang="pt-BR" sz="3200" b="1" dirty="0">
                <a:latin typeface="Open Sans Light Bold" panose="020B0604020202020204" charset="0"/>
                <a:ea typeface="Open Sans Light Bold" panose="020B0604020202020204" charset="0"/>
                <a:cs typeface="Open Sans Light Bold" panose="020B0604020202020204" charset="0"/>
              </a:rPr>
              <a:t>Falha de memória (erro de </a:t>
            </a:r>
            <a:r>
              <a:rPr lang="pt-BR" sz="3200" b="1" dirty="0" err="1">
                <a:latin typeface="Open Sans Light Bold" panose="020B0604020202020204" charset="0"/>
                <a:ea typeface="Open Sans Light Bold" panose="020B0604020202020204" charset="0"/>
                <a:cs typeface="Open Sans Light Bold" panose="020B0604020202020204" charset="0"/>
              </a:rPr>
              <a:t>recenticidade</a:t>
            </a:r>
            <a:r>
              <a:rPr lang="pt-BR" sz="3200" b="1" dirty="0">
                <a:latin typeface="Open Sans Light Bold" panose="020B0604020202020204" charset="0"/>
                <a:ea typeface="Open Sans Light Bold" panose="020B0604020202020204" charset="0"/>
                <a:cs typeface="Open Sans Light Bold" panose="020B0604020202020204" charset="0"/>
              </a:rPr>
              <a:t>)</a:t>
            </a:r>
            <a:r>
              <a:rPr lang="pt-BR" sz="3200" dirty="0">
                <a:latin typeface="Open Sans Light Bold" panose="020B0604020202020204" charset="0"/>
                <a:ea typeface="Open Sans Light Bold" panose="020B0604020202020204" charset="0"/>
                <a:cs typeface="Open Sans Light Bold" panose="020B0604020202020204" charset="0"/>
              </a:rPr>
              <a:t>: </a:t>
            </a:r>
            <a:r>
              <a:rPr lang="pt-BR" sz="320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quando o gestor avalia o desempenho de sua equipe conforme apenas os eventos mais recentes, esquecendo-se de considerar todo o período avaliativo.</a:t>
            </a:r>
          </a:p>
          <a:p>
            <a:pPr algn="ctr">
              <a:lnSpc>
                <a:spcPts val="5535"/>
              </a:lnSpc>
              <a:spcBef>
                <a:spcPct val="0"/>
              </a:spcBef>
            </a:pPr>
            <a:endParaRPr lang="pt-BR" sz="3200" dirty="0">
              <a:solidFill>
                <a:srgbClr val="000000"/>
              </a:solidFill>
              <a:latin typeface="Open Sans Light" panose="020B0604020202020204" charset="0"/>
              <a:ea typeface="Open Sans Light" panose="020B0604020202020204" charset="0"/>
              <a:cs typeface="Open Sans Light" panose="020B0604020202020204" charset="0"/>
            </a:endParaRPr>
          </a:p>
          <a:p>
            <a:pPr algn="ctr">
              <a:lnSpc>
                <a:spcPts val="5535"/>
              </a:lnSpc>
              <a:spcBef>
                <a:spcPct val="0"/>
              </a:spcBef>
            </a:pPr>
            <a:r>
              <a:rPr lang="pt-BR" sz="3200" b="1" dirty="0">
                <a:latin typeface="Open Sans Light Bold" panose="020B0604020202020204" charset="0"/>
                <a:ea typeface="Open Sans Light Bold" panose="020B0604020202020204" charset="0"/>
                <a:cs typeface="Open Sans Light Bold" panose="020B0604020202020204" charset="0"/>
              </a:rPr>
              <a:t>Erro de primeira impressão</a:t>
            </a:r>
            <a:r>
              <a:rPr lang="pt-BR" sz="3200" dirty="0">
                <a:latin typeface="Open Sans Light Bold" panose="020B0604020202020204" charset="0"/>
                <a:ea typeface="Open Sans Light Bold" panose="020B0604020202020204" charset="0"/>
                <a:cs typeface="Open Sans Light Bold" panose="020B0604020202020204" charset="0"/>
              </a:rPr>
              <a:t>: </a:t>
            </a:r>
            <a:r>
              <a:rPr lang="pt-BR" sz="320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quando a chefia avalia o servidor com base em uma primeira impressão, seja ela positiva ou negativa, e acaba perdendo de vista o histórico do seu desempenho. Esse erro é similar ao problema da </a:t>
            </a:r>
            <a:r>
              <a:rPr lang="pt-BR" sz="3200" dirty="0" err="1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recenticidade</a:t>
            </a:r>
            <a:r>
              <a:rPr lang="pt-BR" sz="320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.</a:t>
            </a:r>
          </a:p>
          <a:p>
            <a:pPr algn="ctr">
              <a:lnSpc>
                <a:spcPts val="5535"/>
              </a:lnSpc>
              <a:spcBef>
                <a:spcPct val="0"/>
              </a:spcBef>
            </a:pPr>
            <a:endParaRPr lang="pt-BR" sz="3200" dirty="0">
              <a:solidFill>
                <a:srgbClr val="000000"/>
              </a:solidFill>
              <a:latin typeface="Open Sans Light" panose="020B0604020202020204" charset="0"/>
              <a:ea typeface="Open Sans Light" panose="020B0604020202020204" charset="0"/>
              <a:cs typeface="Open Sans Light" panose="020B0604020202020204" charset="0"/>
            </a:endParaRPr>
          </a:p>
          <a:p>
            <a:pPr algn="ctr">
              <a:lnSpc>
                <a:spcPts val="5535"/>
              </a:lnSpc>
              <a:spcBef>
                <a:spcPct val="0"/>
              </a:spcBef>
            </a:pPr>
            <a:endParaRPr lang="en-US" sz="3200" dirty="0">
              <a:solidFill>
                <a:srgbClr val="000000"/>
              </a:solidFill>
              <a:latin typeface="Open Sans Light" panose="020B0604020202020204" charset="0"/>
              <a:ea typeface="Open Sans Light" panose="020B0604020202020204" charset="0"/>
              <a:cs typeface="Open Sans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2618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36899" y="338665"/>
            <a:ext cx="8761811" cy="2205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40"/>
              </a:lnSpc>
            </a:pPr>
            <a:r>
              <a:rPr lang="en-US" sz="7200" dirty="0">
                <a:solidFill>
                  <a:srgbClr val="0C45A6"/>
                </a:solidFill>
                <a:latin typeface="Montserrat Semi-Bold"/>
              </a:rPr>
              <a:t>ERROS COMUNS NA AVALIAÇÃO</a:t>
            </a:r>
          </a:p>
        </p:txBody>
      </p:sp>
      <p:sp>
        <p:nvSpPr>
          <p:cNvPr id="3" name="AutoShape 3"/>
          <p:cNvSpPr/>
          <p:nvPr/>
        </p:nvSpPr>
        <p:spPr>
          <a:xfrm>
            <a:off x="438221" y="2726104"/>
            <a:ext cx="783603" cy="108286"/>
          </a:xfrm>
          <a:prstGeom prst="rect">
            <a:avLst/>
          </a:prstGeom>
          <a:solidFill>
            <a:srgbClr val="0C45A6"/>
          </a:solidFill>
        </p:spPr>
        <p:txBody>
          <a:bodyPr/>
          <a:lstStyle/>
          <a:p>
            <a:endParaRPr lang="pt-BR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26218" r="26332"/>
          <a:stretch>
            <a:fillRect/>
          </a:stretch>
        </p:blipFill>
        <p:spPr>
          <a:xfrm>
            <a:off x="10961941" y="0"/>
            <a:ext cx="7326059" cy="102870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05769" y="3369350"/>
            <a:ext cx="10350997" cy="695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pt-BR" sz="3000" b="1" dirty="0">
                <a:latin typeface="Open Sans Light Bold" panose="020B0604020202020204" charset="0"/>
                <a:ea typeface="Open Sans Light Bold" panose="020B0604020202020204" charset="0"/>
                <a:cs typeface="Open Sans Light Bold" panose="020B0604020202020204" charset="0"/>
              </a:rPr>
              <a:t>Força do hábito</a:t>
            </a:r>
            <a:r>
              <a:rPr lang="pt-BR" sz="3000" dirty="0">
                <a:latin typeface="Open Sans Light Bold" panose="020B0604020202020204" charset="0"/>
                <a:ea typeface="Open Sans Light Bold" panose="020B0604020202020204" charset="0"/>
                <a:cs typeface="Open Sans Light Bold" panose="020B0604020202020204" charset="0"/>
              </a:rPr>
              <a:t>: </a:t>
            </a:r>
            <a:r>
              <a:rPr lang="pt-BR" sz="300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quando o gestor não considera as possíveis mudanças no comportamento dos seus servidores desde a última avaliação realizada e lança para sua equipe as mesmas notas do período anterior.</a:t>
            </a:r>
          </a:p>
          <a:p>
            <a:pPr algn="ctr"/>
            <a:endParaRPr lang="pt-BR" sz="3000" dirty="0">
              <a:latin typeface="Open Sans Light" panose="020B0604020202020204" charset="0"/>
              <a:ea typeface="Open Sans Light" panose="020B0604020202020204" charset="0"/>
              <a:cs typeface="Open Sans Light" panose="020B0604020202020204" charset="0"/>
            </a:endParaRPr>
          </a:p>
          <a:p>
            <a:pPr algn="ctr"/>
            <a:r>
              <a:rPr lang="pt-BR" sz="3000" b="1" dirty="0">
                <a:latin typeface="Open Sans Light Bold" panose="020B0604020202020204" charset="0"/>
                <a:ea typeface="Open Sans Light Bold" panose="020B0604020202020204" charset="0"/>
                <a:cs typeface="Open Sans Light Bold" panose="020B0604020202020204" charset="0"/>
              </a:rPr>
              <a:t>Obrigação administrativa</a:t>
            </a:r>
            <a:r>
              <a:rPr lang="pt-BR" sz="3000" dirty="0">
                <a:latin typeface="Open Sans Light Bold" panose="020B0604020202020204" charset="0"/>
                <a:ea typeface="Open Sans Light Bold" panose="020B0604020202020204" charset="0"/>
                <a:cs typeface="Open Sans Light Bold" panose="020B0604020202020204" charset="0"/>
              </a:rPr>
              <a:t>: </a:t>
            </a:r>
            <a:r>
              <a:rPr lang="pt-BR" sz="300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quando a chefia tem uma visão meramente burocrática do processo avaliativo e dedica a ele tempo e atenção insuficientes.</a:t>
            </a:r>
          </a:p>
          <a:p>
            <a:pPr algn="ctr"/>
            <a:endParaRPr lang="pt-BR" sz="3000" dirty="0">
              <a:latin typeface="Open Sans Light" panose="020B0604020202020204" charset="0"/>
              <a:ea typeface="Open Sans Light" panose="020B0604020202020204" charset="0"/>
              <a:cs typeface="Open Sans Light" panose="020B0604020202020204" charset="0"/>
            </a:endParaRPr>
          </a:p>
          <a:p>
            <a:pPr algn="ctr"/>
            <a:r>
              <a:rPr lang="pt-BR" sz="3000" b="1" dirty="0">
                <a:latin typeface="Open Sans Light Bold" panose="020B0604020202020204" charset="0"/>
                <a:ea typeface="Open Sans Light Bold" panose="020B0604020202020204" charset="0"/>
                <a:cs typeface="Open Sans Light Bold" panose="020B0604020202020204" charset="0"/>
              </a:rPr>
              <a:t>Erro de rotina (erro de fadiga)</a:t>
            </a:r>
            <a:r>
              <a:rPr lang="pt-BR" sz="3000" dirty="0">
                <a:latin typeface="Open Sans Light Bold" panose="020B0604020202020204" charset="0"/>
                <a:ea typeface="Open Sans Light Bold" panose="020B0604020202020204" charset="0"/>
                <a:cs typeface="Open Sans Light Bold" panose="020B0604020202020204" charset="0"/>
              </a:rPr>
              <a:t>: </a:t>
            </a:r>
            <a:r>
              <a:rPr lang="pt-BR" sz="300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quando o gestor já está cansado de conversar com tantos servidores e organizar muitas avaliações. Por conta do cansaço, já não consegue mais distinguir as principais diferenças entre os trabalhadores, causando um resultado falso na avaliação.</a:t>
            </a:r>
          </a:p>
          <a:p>
            <a:pPr algn="ctr"/>
            <a:endParaRPr lang="pt-BR" sz="3200" dirty="0">
              <a:latin typeface="Open Sans Light" panose="020B0604020202020204" charset="0"/>
              <a:ea typeface="Open Sans Light" panose="020B0604020202020204" charset="0"/>
              <a:cs typeface="Open Sans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7588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36899" y="338665"/>
            <a:ext cx="8761811" cy="2205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40"/>
              </a:lnSpc>
            </a:pPr>
            <a:r>
              <a:rPr lang="en-US" sz="7200" dirty="0">
                <a:solidFill>
                  <a:srgbClr val="0C45A6"/>
                </a:solidFill>
                <a:latin typeface="Montserrat Semi-Bold"/>
              </a:rPr>
              <a:t>ERROS COMUNS NA AVALIAÇÃO</a:t>
            </a:r>
          </a:p>
        </p:txBody>
      </p:sp>
      <p:sp>
        <p:nvSpPr>
          <p:cNvPr id="3" name="AutoShape 3"/>
          <p:cNvSpPr/>
          <p:nvPr/>
        </p:nvSpPr>
        <p:spPr>
          <a:xfrm>
            <a:off x="438221" y="2726104"/>
            <a:ext cx="783603" cy="108286"/>
          </a:xfrm>
          <a:prstGeom prst="rect">
            <a:avLst/>
          </a:prstGeom>
          <a:solidFill>
            <a:srgbClr val="0C45A6"/>
          </a:solidFill>
        </p:spPr>
        <p:txBody>
          <a:bodyPr/>
          <a:lstStyle/>
          <a:p>
            <a:endParaRPr lang="pt-BR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26218" r="26332"/>
          <a:stretch>
            <a:fillRect/>
          </a:stretch>
        </p:blipFill>
        <p:spPr>
          <a:xfrm>
            <a:off x="10961941" y="0"/>
            <a:ext cx="7326059" cy="102870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05769" y="3467100"/>
            <a:ext cx="10350997" cy="6032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pt-BR" sz="2800" b="1" dirty="0">
                <a:latin typeface="Open Sans Light Bold" panose="020B0604020202020204" charset="0"/>
                <a:ea typeface="Open Sans Light Bold" panose="020B0604020202020204" charset="0"/>
                <a:cs typeface="Open Sans Light Bold" panose="020B0604020202020204" charset="0"/>
              </a:rPr>
              <a:t>Negligência</a:t>
            </a:r>
            <a:r>
              <a:rPr lang="pt-BR" sz="2800" dirty="0">
                <a:latin typeface="Open Sans Light Bold" panose="020B0604020202020204" charset="0"/>
                <a:ea typeface="Open Sans Light Bold" panose="020B0604020202020204" charset="0"/>
                <a:cs typeface="Open Sans Light Bold" panose="020B0604020202020204" charset="0"/>
              </a:rPr>
              <a:t>: </a:t>
            </a:r>
            <a:r>
              <a:rPr lang="pt-BR" sz="280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tão ruim quanto os erros anteriores é a não realização das avaliações de desempenho por parte dos gestores. Seja por não acreditar nos resultados que esse instrumento traz, por falta de tempo ou de conhecimento da ferramenta utilizada, o fato é que ao não fazer a AD, o gestor deixa de fornecer importante </a:t>
            </a:r>
            <a:r>
              <a:rPr lang="pt-BR" sz="2800" i="1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feedback</a:t>
            </a:r>
            <a:r>
              <a:rPr lang="pt-BR" sz="280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 para seus subordinados. </a:t>
            </a:r>
            <a:r>
              <a:rPr lang="pt-BR" sz="2800" b="1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Perde o gestor</a:t>
            </a:r>
            <a:r>
              <a:rPr lang="pt-BR" sz="280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, que fica com uma visão defasada sobre sua equipe, </a:t>
            </a:r>
            <a:r>
              <a:rPr lang="pt-BR" sz="2800" b="1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perdem os servidores</a:t>
            </a:r>
            <a:r>
              <a:rPr lang="pt-BR" sz="280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, que ficam sem saber como estão executando seu trabalho e, muitas vezes, acabam desmotivados. Em alguns casos, os gestores até realizam a avaliação, mas não se sentam com seus servidores para discutir os resultados e propor melhorias. Dessa forma, o maior benefício do processo avaliativo se perde: a </a:t>
            </a:r>
            <a:r>
              <a:rPr lang="pt-BR" sz="2800" b="1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capacidade de melhorar o desempenho</a:t>
            </a:r>
            <a:r>
              <a:rPr lang="pt-BR" sz="280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 e </a:t>
            </a:r>
            <a:r>
              <a:rPr lang="pt-BR" sz="2800" b="1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produzir melhores resultados para a instituição</a:t>
            </a:r>
            <a:r>
              <a:rPr lang="pt-BR" sz="280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397470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36899" y="338665"/>
            <a:ext cx="8761811" cy="2205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40"/>
              </a:lnSpc>
            </a:pPr>
            <a:r>
              <a:rPr lang="en-US" sz="7200" dirty="0">
                <a:solidFill>
                  <a:srgbClr val="0C45A6"/>
                </a:solidFill>
                <a:latin typeface="Montserrat Semi-Bold"/>
              </a:rPr>
              <a:t>ERROS COMUNS NA AVALIAÇÃO</a:t>
            </a:r>
          </a:p>
        </p:txBody>
      </p:sp>
      <p:sp>
        <p:nvSpPr>
          <p:cNvPr id="3" name="AutoShape 3"/>
          <p:cNvSpPr/>
          <p:nvPr/>
        </p:nvSpPr>
        <p:spPr>
          <a:xfrm>
            <a:off x="438221" y="2726104"/>
            <a:ext cx="783603" cy="108286"/>
          </a:xfrm>
          <a:prstGeom prst="rect">
            <a:avLst/>
          </a:prstGeom>
          <a:solidFill>
            <a:srgbClr val="0C45A6"/>
          </a:solidFill>
        </p:spPr>
        <p:txBody>
          <a:bodyPr/>
          <a:lstStyle/>
          <a:p>
            <a:endParaRPr lang="pt-BR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26218" r="26332"/>
          <a:stretch>
            <a:fillRect/>
          </a:stretch>
        </p:blipFill>
        <p:spPr>
          <a:xfrm>
            <a:off x="10961941" y="0"/>
            <a:ext cx="7326059" cy="102870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05769" y="3086100"/>
            <a:ext cx="10350997" cy="7509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pt-BR" sz="2800" b="1" dirty="0">
                <a:latin typeface="Open Sans Light Bold" panose="020B0604020202020204" charset="0"/>
                <a:ea typeface="Open Sans Light Bold" panose="020B0604020202020204" charset="0"/>
                <a:cs typeface="Open Sans Light Bold" panose="020B0604020202020204" charset="0"/>
              </a:rPr>
              <a:t>Soluções</a:t>
            </a:r>
            <a:r>
              <a:rPr lang="pt-BR" sz="2800" dirty="0">
                <a:latin typeface="Open Sans Light Bold" panose="020B0604020202020204" charset="0"/>
                <a:ea typeface="Open Sans Light Bold" panose="020B0604020202020204" charset="0"/>
                <a:cs typeface="Open Sans Light Bold" panose="020B0604020202020204" charset="0"/>
              </a:rPr>
              <a:t>:</a:t>
            </a:r>
          </a:p>
          <a:p>
            <a:pPr algn="ctr"/>
            <a:endParaRPr lang="pt-BR" sz="2800" dirty="0">
              <a:latin typeface="Open Sans Light Bold" panose="020B0604020202020204" charset="0"/>
              <a:ea typeface="Open Sans Light Bold" panose="020B0604020202020204" charset="0"/>
              <a:cs typeface="Open Sans Light Bold" panose="020B0604020202020204" charset="0"/>
            </a:endParaRPr>
          </a:p>
          <a:p>
            <a:pPr algn="ctr"/>
            <a:r>
              <a:rPr lang="pt-BR" sz="2800" b="1" dirty="0">
                <a:solidFill>
                  <a:srgbClr val="000000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Subjetivismo:</a:t>
            </a:r>
            <a:r>
              <a:rPr lang="pt-BR" sz="2800" dirty="0">
                <a:solidFill>
                  <a:srgbClr val="000000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 critérios claros e previamente conhecidos pela equipe.</a:t>
            </a:r>
          </a:p>
          <a:p>
            <a:pPr algn="ctr"/>
            <a:endParaRPr lang="pt-BR" sz="2800" dirty="0">
              <a:solidFill>
                <a:srgbClr val="000000"/>
              </a:solidFill>
              <a:latin typeface="Open Sans Light" panose="020B0604020202020204" charset="0"/>
              <a:ea typeface="Open Sans Light" panose="020B0604020202020204" charset="0"/>
              <a:cs typeface="Open Sans Light" panose="020B0604020202020204" charset="0"/>
            </a:endParaRPr>
          </a:p>
          <a:p>
            <a:pPr algn="ctr"/>
            <a:r>
              <a:rPr lang="pt-BR" sz="2800" b="1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Unilateralidade:</a:t>
            </a:r>
            <a:r>
              <a:rPr lang="pt-BR" sz="280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 ater-se aos critérios do formulário de avaliação.</a:t>
            </a:r>
          </a:p>
          <a:p>
            <a:pPr algn="ctr"/>
            <a:endParaRPr lang="pt-BR" sz="2800" dirty="0">
              <a:latin typeface="Open Sans Light" panose="020B0604020202020204" charset="0"/>
              <a:ea typeface="Open Sans Light" panose="020B0604020202020204" charset="0"/>
              <a:cs typeface="Open Sans Light" panose="020B0604020202020204" charset="0"/>
            </a:endParaRPr>
          </a:p>
          <a:p>
            <a:pPr algn="ctr"/>
            <a:r>
              <a:rPr lang="pt-BR" sz="2800" b="1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Avaliar pelo centro / avaliar pelo topo: </a:t>
            </a:r>
            <a:r>
              <a:rPr lang="pt-BR" sz="280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avaliar de acordo com o desempenho real, destacando pontos positivos e negativos de cada um.</a:t>
            </a:r>
          </a:p>
          <a:p>
            <a:pPr algn="ctr"/>
            <a:endParaRPr lang="pt-BR" sz="2800" dirty="0">
              <a:latin typeface="Open Sans Light" panose="020B0604020202020204" charset="0"/>
              <a:ea typeface="Open Sans Light" panose="020B0604020202020204" charset="0"/>
              <a:cs typeface="Open Sans Light" panose="020B0604020202020204" charset="0"/>
            </a:endParaRPr>
          </a:p>
          <a:p>
            <a:pPr algn="ctr"/>
            <a:r>
              <a:rPr lang="pt-BR" sz="2800" b="1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Efeito halo ou </a:t>
            </a:r>
            <a:r>
              <a:rPr lang="pt-BR" sz="2800" b="1" i="1" dirty="0" err="1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horn</a:t>
            </a:r>
            <a:r>
              <a:rPr lang="pt-BR" sz="2800" b="1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:</a:t>
            </a:r>
            <a:r>
              <a:rPr lang="pt-BR" sz="280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 avaliar o desempenho como um todo.</a:t>
            </a:r>
          </a:p>
          <a:p>
            <a:pPr algn="ctr"/>
            <a:endParaRPr lang="pt-BR" sz="2800" dirty="0">
              <a:latin typeface="Open Sans Light" panose="020B0604020202020204" charset="0"/>
              <a:ea typeface="Open Sans Light" panose="020B0604020202020204" charset="0"/>
              <a:cs typeface="Open Sans Light" panose="020B0604020202020204" charset="0"/>
            </a:endParaRPr>
          </a:p>
          <a:p>
            <a:pPr algn="ctr"/>
            <a:r>
              <a:rPr lang="pt-BR" sz="2800" b="1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Falha de memória / primeira impressão: </a:t>
            </a:r>
            <a:r>
              <a:rPr lang="pt-BR" sz="280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é importante que o acompanhamento da equipe seja permanente e não apenas no momento do preenchimento do formulário de avaliação.</a:t>
            </a:r>
            <a:endParaRPr lang="pt-BR" sz="2800" dirty="0">
              <a:solidFill>
                <a:srgbClr val="000000"/>
              </a:solidFill>
              <a:latin typeface="Open Sans Light" panose="020B0604020202020204" charset="0"/>
              <a:ea typeface="Open Sans Light" panose="020B0604020202020204" charset="0"/>
              <a:cs typeface="Open Sans Light" panose="020B0604020202020204" charset="0"/>
            </a:endParaRPr>
          </a:p>
          <a:p>
            <a:pPr algn="ctr"/>
            <a:endParaRPr lang="pt-BR" sz="2800" dirty="0">
              <a:latin typeface="Open Sans Light" panose="020B0604020202020204" charset="0"/>
              <a:ea typeface="Open Sans Light" panose="020B0604020202020204" charset="0"/>
              <a:cs typeface="Open Sans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823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E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1750" y="651750"/>
            <a:ext cx="16984499" cy="8983499"/>
            <a:chOff x="0" y="0"/>
            <a:chExt cx="22645999" cy="11977999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645999" cy="11977999"/>
              <a:chOff x="0" y="0"/>
              <a:chExt cx="5745374" cy="303886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5745374" cy="3038863"/>
              </a:xfrm>
              <a:custGeom>
                <a:avLst/>
                <a:gdLst/>
                <a:ahLst/>
                <a:cxnLst/>
                <a:rect l="l" t="t" r="r" b="b"/>
                <a:pathLst>
                  <a:path w="5745374" h="3038863">
                    <a:moveTo>
                      <a:pt x="5620914" y="3038863"/>
                    </a:moveTo>
                    <a:lnTo>
                      <a:pt x="124460" y="3038863"/>
                    </a:lnTo>
                    <a:cubicBezTo>
                      <a:pt x="55880" y="3038863"/>
                      <a:pt x="0" y="2982983"/>
                      <a:pt x="0" y="291440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620914" y="0"/>
                    </a:lnTo>
                    <a:cubicBezTo>
                      <a:pt x="5689494" y="0"/>
                      <a:pt x="5745374" y="55880"/>
                      <a:pt x="5745374" y="124460"/>
                    </a:cubicBezTo>
                    <a:lnTo>
                      <a:pt x="5745374" y="2914403"/>
                    </a:lnTo>
                    <a:cubicBezTo>
                      <a:pt x="5745374" y="2982983"/>
                      <a:pt x="5689494" y="3038863"/>
                      <a:pt x="5620914" y="3038863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 dirty="0"/>
              </a:p>
            </p:txBody>
          </p:sp>
        </p:grpSp>
        <p:sp>
          <p:nvSpPr>
            <p:cNvPr id="5" name="AutoShape 5"/>
            <p:cNvSpPr/>
            <p:nvPr/>
          </p:nvSpPr>
          <p:spPr>
            <a:xfrm>
              <a:off x="0" y="1266422"/>
              <a:ext cx="22645999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/>
            </a:p>
          </p:txBody>
        </p:sp>
        <p:grpSp>
          <p:nvGrpSpPr>
            <p:cNvPr id="6" name="Group 6"/>
            <p:cNvGrpSpPr/>
            <p:nvPr/>
          </p:nvGrpSpPr>
          <p:grpSpPr>
            <a:xfrm rot="-10800000">
              <a:off x="1386781" y="502600"/>
              <a:ext cx="289704" cy="289704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D558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 rot="-10800000">
              <a:off x="1039940" y="502600"/>
              <a:ext cx="289704" cy="289704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814B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-10800000">
              <a:off x="693100" y="502600"/>
              <a:ext cx="289704" cy="289704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71717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</p:grpSp>
      <p:sp>
        <p:nvSpPr>
          <p:cNvPr id="12" name="TextBox 12"/>
          <p:cNvSpPr txBox="1"/>
          <p:nvPr/>
        </p:nvSpPr>
        <p:spPr>
          <a:xfrm>
            <a:off x="1432485" y="2876948"/>
            <a:ext cx="7559115" cy="4883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  <a:spcBef>
                <a:spcPct val="0"/>
              </a:spcBef>
            </a:pPr>
            <a:r>
              <a:rPr lang="en-US" sz="3399" dirty="0">
                <a:solidFill>
                  <a:srgbClr val="000000"/>
                </a:solidFill>
                <a:latin typeface="Open Sans Light Bold"/>
              </a:rPr>
              <a:t>Ana Carla Casado                                             </a:t>
            </a:r>
          </a:p>
          <a:p>
            <a:pPr>
              <a:lnSpc>
                <a:spcPts val="4759"/>
              </a:lnSpc>
              <a:spcBef>
                <a:spcPct val="0"/>
              </a:spcBef>
            </a:pPr>
            <a:r>
              <a:rPr lang="en-US" sz="3399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 Light"/>
              </a:rPr>
              <a:t>Assistente</a:t>
            </a:r>
            <a:r>
              <a:rPr lang="en-US" sz="3399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 Light"/>
              </a:rPr>
              <a:t>em</a:t>
            </a:r>
            <a:r>
              <a:rPr lang="en-US" sz="3399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 Light"/>
              </a:rPr>
              <a:t>Administração</a:t>
            </a:r>
            <a:endParaRPr lang="en-US" sz="339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4759"/>
              </a:lnSpc>
              <a:spcBef>
                <a:spcPct val="0"/>
              </a:spcBef>
            </a:pPr>
            <a:r>
              <a:rPr lang="en-US" sz="3399" dirty="0">
                <a:solidFill>
                  <a:srgbClr val="000000"/>
                </a:solidFill>
                <a:latin typeface="Open Sans Light Bold"/>
              </a:rPr>
              <a:t>Luana </a:t>
            </a:r>
            <a:r>
              <a:rPr lang="en-US" sz="3399" dirty="0" err="1">
                <a:solidFill>
                  <a:srgbClr val="000000"/>
                </a:solidFill>
                <a:latin typeface="Open Sans Light Bold"/>
              </a:rPr>
              <a:t>Assumpção</a:t>
            </a:r>
            <a:r>
              <a:rPr lang="en-US" sz="3399" dirty="0">
                <a:solidFill>
                  <a:srgbClr val="000000"/>
                </a:solidFill>
                <a:latin typeface="Open Sans Light Bold"/>
              </a:rPr>
              <a:t>  </a:t>
            </a:r>
          </a:p>
          <a:p>
            <a:pPr>
              <a:lnSpc>
                <a:spcPts val="4759"/>
              </a:lnSpc>
              <a:spcBef>
                <a:spcPct val="0"/>
              </a:spcBef>
            </a:pPr>
            <a:r>
              <a:rPr lang="en-US" sz="3399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 Light"/>
              </a:rPr>
              <a:t>Assistente</a:t>
            </a:r>
            <a:r>
              <a:rPr lang="en-US" sz="3399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 Light"/>
              </a:rPr>
              <a:t>em</a:t>
            </a:r>
            <a:r>
              <a:rPr lang="en-US" sz="3399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 Light"/>
              </a:rPr>
              <a:t>Administração</a:t>
            </a:r>
            <a:endParaRPr lang="en-US" sz="339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4759"/>
              </a:lnSpc>
              <a:spcBef>
                <a:spcPct val="0"/>
              </a:spcBef>
            </a:pPr>
            <a:r>
              <a:rPr lang="en-US" sz="3399" dirty="0">
                <a:solidFill>
                  <a:srgbClr val="000000"/>
                </a:solidFill>
                <a:latin typeface="Open Sans Light Bold"/>
              </a:rPr>
              <a:t>Luciana Souza  </a:t>
            </a:r>
          </a:p>
          <a:p>
            <a:pPr>
              <a:lnSpc>
                <a:spcPts val="4759"/>
              </a:lnSpc>
              <a:spcBef>
                <a:spcPct val="0"/>
              </a:spcBef>
            </a:pPr>
            <a:r>
              <a:rPr lang="en-US" sz="3399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 Light"/>
              </a:rPr>
              <a:t>Assistente</a:t>
            </a:r>
            <a:r>
              <a:rPr lang="en-US" sz="3399" dirty="0">
                <a:solidFill>
                  <a:srgbClr val="000000"/>
                </a:solidFill>
                <a:latin typeface="Open Sans Light"/>
              </a:rPr>
              <a:t> Social</a:t>
            </a:r>
          </a:p>
          <a:p>
            <a:pPr>
              <a:lnSpc>
                <a:spcPts val="4759"/>
              </a:lnSpc>
              <a:spcBef>
                <a:spcPct val="0"/>
              </a:spcBef>
            </a:pPr>
            <a:endParaRPr lang="en-US" sz="339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4759"/>
              </a:lnSpc>
              <a:spcBef>
                <a:spcPct val="0"/>
              </a:spcBef>
            </a:pPr>
            <a:endParaRPr lang="en-US" sz="3399" dirty="0">
              <a:solidFill>
                <a:srgbClr val="000000"/>
              </a:solidFill>
              <a:latin typeface="Open Sans Light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851082" y="2876948"/>
            <a:ext cx="6836718" cy="4267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 dirty="0" err="1">
                <a:solidFill>
                  <a:srgbClr val="000000"/>
                </a:solidFill>
                <a:latin typeface="Open Sans Light Bold"/>
              </a:rPr>
              <a:t>Luisiane</a:t>
            </a:r>
            <a:r>
              <a:rPr lang="en-US" sz="3399" dirty="0">
                <a:solidFill>
                  <a:srgbClr val="000000"/>
                </a:solidFill>
                <a:latin typeface="Open Sans Light Bold"/>
              </a:rPr>
              <a:t> Fernandes </a:t>
            </a:r>
          </a:p>
          <a:p>
            <a:pPr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 Light"/>
              </a:rPr>
              <a:t>Psicóloga</a:t>
            </a:r>
            <a:endParaRPr lang="en-US" sz="339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4759"/>
              </a:lnSpc>
              <a:spcBef>
                <a:spcPct val="0"/>
              </a:spcBef>
            </a:pPr>
            <a:r>
              <a:rPr lang="en-US" sz="3399" dirty="0">
                <a:solidFill>
                  <a:srgbClr val="000000"/>
                </a:solidFill>
                <a:latin typeface="Open Sans Light Bold"/>
              </a:rPr>
              <a:t>Mariana Flores </a:t>
            </a:r>
            <a:r>
              <a:rPr lang="en-US" sz="3399" dirty="0">
                <a:solidFill>
                  <a:srgbClr val="000000"/>
                </a:solidFill>
                <a:latin typeface="Open Sans Light"/>
              </a:rPr>
              <a:t> </a:t>
            </a:r>
          </a:p>
          <a:p>
            <a:pPr>
              <a:lnSpc>
                <a:spcPts val="4759"/>
              </a:lnSpc>
              <a:spcBef>
                <a:spcPct val="0"/>
              </a:spcBef>
            </a:pPr>
            <a:r>
              <a:rPr lang="en-US" sz="3399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 Light"/>
              </a:rPr>
              <a:t>Assistente</a:t>
            </a:r>
            <a:r>
              <a:rPr lang="en-US" sz="3399" dirty="0">
                <a:solidFill>
                  <a:srgbClr val="000000"/>
                </a:solidFill>
                <a:latin typeface="Open Sans Light"/>
              </a:rPr>
              <a:t> Social</a:t>
            </a:r>
          </a:p>
          <a:p>
            <a:pPr>
              <a:lnSpc>
                <a:spcPts val="4759"/>
              </a:lnSpc>
              <a:spcBef>
                <a:spcPct val="0"/>
              </a:spcBef>
            </a:pPr>
            <a:r>
              <a:rPr lang="en-US" sz="3399" dirty="0">
                <a:solidFill>
                  <a:srgbClr val="000000"/>
                </a:solidFill>
                <a:latin typeface="Open Sans Light Bold"/>
              </a:rPr>
              <a:t>Rodrigo Ferreira</a:t>
            </a:r>
          </a:p>
          <a:p>
            <a:pPr>
              <a:lnSpc>
                <a:spcPts val="4759"/>
              </a:lnSpc>
              <a:spcBef>
                <a:spcPct val="0"/>
              </a:spcBef>
            </a:pPr>
            <a:r>
              <a:rPr lang="en-US" sz="3399" dirty="0">
                <a:solidFill>
                  <a:srgbClr val="000000"/>
                </a:solidFill>
                <a:latin typeface="Open Sans Light"/>
              </a:rPr>
              <a:t>Técnico </a:t>
            </a:r>
            <a:r>
              <a:rPr lang="en-US" sz="3399" dirty="0" err="1">
                <a:solidFill>
                  <a:srgbClr val="000000"/>
                </a:solidFill>
                <a:latin typeface="Open Sans Light"/>
              </a:rPr>
              <a:t>em</a:t>
            </a:r>
            <a:r>
              <a:rPr lang="en-US" sz="3399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 Light"/>
              </a:rPr>
              <a:t>Assuntos</a:t>
            </a:r>
            <a:r>
              <a:rPr lang="en-US" sz="3399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 Light"/>
              </a:rPr>
              <a:t>Educacionais</a:t>
            </a:r>
            <a:r>
              <a:rPr lang="en-US" sz="3399" dirty="0">
                <a:solidFill>
                  <a:srgbClr val="000000"/>
                </a:solidFill>
                <a:latin typeface="Open Sans Light"/>
              </a:rPr>
              <a:t> </a:t>
            </a:r>
          </a:p>
          <a:p>
            <a:pPr>
              <a:lnSpc>
                <a:spcPts val="4759"/>
              </a:lnSpc>
              <a:spcBef>
                <a:spcPct val="0"/>
              </a:spcBef>
            </a:pPr>
            <a:endParaRPr lang="en-US" sz="3399" dirty="0">
              <a:solidFill>
                <a:srgbClr val="000000"/>
              </a:solidFill>
              <a:latin typeface="Open Sans Light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286000" y="537450"/>
            <a:ext cx="5480596" cy="1052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80"/>
              </a:lnSpc>
            </a:pPr>
            <a:r>
              <a:rPr lang="en-US" sz="6200" dirty="0">
                <a:solidFill>
                  <a:srgbClr val="000000"/>
                </a:solidFill>
                <a:latin typeface="Open Sans Extra Bold"/>
              </a:rPr>
              <a:t>Equipe SAAPT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36899" y="338665"/>
            <a:ext cx="8761811" cy="2205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40"/>
              </a:lnSpc>
            </a:pPr>
            <a:r>
              <a:rPr lang="en-US" sz="7200" dirty="0">
                <a:solidFill>
                  <a:srgbClr val="0C45A6"/>
                </a:solidFill>
                <a:latin typeface="Montserrat Semi-Bold"/>
              </a:rPr>
              <a:t>ERROS COMUNS NA AVALIAÇÃO</a:t>
            </a:r>
          </a:p>
        </p:txBody>
      </p:sp>
      <p:sp>
        <p:nvSpPr>
          <p:cNvPr id="3" name="AutoShape 3"/>
          <p:cNvSpPr/>
          <p:nvPr/>
        </p:nvSpPr>
        <p:spPr>
          <a:xfrm>
            <a:off x="438221" y="2726104"/>
            <a:ext cx="783603" cy="108286"/>
          </a:xfrm>
          <a:prstGeom prst="rect">
            <a:avLst/>
          </a:prstGeom>
          <a:solidFill>
            <a:srgbClr val="0C45A6"/>
          </a:solidFill>
        </p:spPr>
        <p:txBody>
          <a:bodyPr/>
          <a:lstStyle/>
          <a:p>
            <a:endParaRPr lang="pt-BR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26218" r="26332"/>
          <a:stretch>
            <a:fillRect/>
          </a:stretch>
        </p:blipFill>
        <p:spPr>
          <a:xfrm>
            <a:off x="10961941" y="0"/>
            <a:ext cx="7326059" cy="102870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05769" y="3086100"/>
            <a:ext cx="10350997" cy="6894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pt-BR" sz="2800" b="1" dirty="0">
                <a:latin typeface="Open Sans Light Bold" panose="020B0604020202020204" charset="0"/>
                <a:ea typeface="Open Sans Light Bold" panose="020B0604020202020204" charset="0"/>
                <a:cs typeface="Open Sans Light Bold" panose="020B0604020202020204" charset="0"/>
              </a:rPr>
              <a:t>Soluções</a:t>
            </a:r>
            <a:r>
              <a:rPr lang="pt-BR" sz="2800" dirty="0">
                <a:latin typeface="Open Sans Light Bold" panose="020B0604020202020204" charset="0"/>
                <a:ea typeface="Open Sans Light Bold" panose="020B0604020202020204" charset="0"/>
                <a:cs typeface="Open Sans Light Bold" panose="020B0604020202020204" charset="0"/>
              </a:rPr>
              <a:t>:</a:t>
            </a:r>
          </a:p>
          <a:p>
            <a:pPr algn="ctr"/>
            <a:endParaRPr lang="pt-BR" sz="2800" dirty="0">
              <a:latin typeface="Open Sans Light Bold" panose="020B0604020202020204" charset="0"/>
              <a:ea typeface="Open Sans Light Bold" panose="020B0604020202020204" charset="0"/>
              <a:cs typeface="Open Sans Light Bold" panose="020B0604020202020204" charset="0"/>
            </a:endParaRPr>
          </a:p>
          <a:p>
            <a:pPr algn="ctr"/>
            <a:r>
              <a:rPr lang="pt-BR" sz="2800" b="1" dirty="0">
                <a:solidFill>
                  <a:srgbClr val="000000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Força do hábito:</a:t>
            </a:r>
            <a:r>
              <a:rPr lang="pt-BR" sz="2800" dirty="0">
                <a:solidFill>
                  <a:srgbClr val="000000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 entender que os desempenhos podem variar ao longo dos anos, observar o desempenho.</a:t>
            </a:r>
          </a:p>
          <a:p>
            <a:pPr algn="ctr"/>
            <a:endParaRPr lang="pt-BR" sz="2800" dirty="0">
              <a:solidFill>
                <a:srgbClr val="000000"/>
              </a:solidFill>
              <a:latin typeface="Open Sans Light" panose="020B0604020202020204" charset="0"/>
              <a:ea typeface="Open Sans Light" panose="020B0604020202020204" charset="0"/>
              <a:cs typeface="Open Sans Light" panose="020B0604020202020204" charset="0"/>
            </a:endParaRPr>
          </a:p>
          <a:p>
            <a:pPr algn="ctr"/>
            <a:r>
              <a:rPr lang="pt-BR" sz="2800" b="1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Obrigação administrativa:</a:t>
            </a:r>
            <a:r>
              <a:rPr lang="pt-BR" sz="280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 compreender que a avaliação é instrumento fundamental para a melhoria do desempenho de todos/as e, por conseguinte, da instituição.</a:t>
            </a:r>
          </a:p>
          <a:p>
            <a:pPr algn="ctr"/>
            <a:endParaRPr lang="pt-BR" sz="2800" dirty="0">
              <a:latin typeface="Open Sans Light" panose="020B0604020202020204" charset="0"/>
              <a:ea typeface="Open Sans Light" panose="020B0604020202020204" charset="0"/>
              <a:cs typeface="Open Sans Light" panose="020B0604020202020204" charset="0"/>
            </a:endParaRPr>
          </a:p>
          <a:p>
            <a:pPr algn="ctr"/>
            <a:r>
              <a:rPr lang="pt-BR" sz="2800" b="1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Erro de rotina: </a:t>
            </a:r>
            <a:r>
              <a:rPr lang="pt-BR" sz="280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evitar fazer muitas avaliações num mesmo momento.</a:t>
            </a:r>
          </a:p>
          <a:p>
            <a:pPr algn="ctr"/>
            <a:endParaRPr lang="pt-BR" sz="2800" dirty="0">
              <a:latin typeface="Open Sans Light" panose="020B0604020202020204" charset="0"/>
              <a:ea typeface="Open Sans Light" panose="020B0604020202020204" charset="0"/>
              <a:cs typeface="Open Sans Light" panose="020B0604020202020204" charset="0"/>
            </a:endParaRPr>
          </a:p>
          <a:p>
            <a:pPr algn="ctr"/>
            <a:r>
              <a:rPr lang="pt-BR" sz="2800" b="1" dirty="0" err="1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Neglicência</a:t>
            </a:r>
            <a:r>
              <a:rPr lang="pt-BR" sz="2800" b="1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:</a:t>
            </a:r>
            <a:r>
              <a:rPr lang="pt-BR" sz="280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 valorizar o processo avaliativo, dar e receber </a:t>
            </a:r>
            <a:r>
              <a:rPr lang="pt-BR" sz="2800" i="1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feedback</a:t>
            </a:r>
            <a:r>
              <a:rPr lang="pt-BR" sz="280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 de forma permanente, preencher os formulários dentro do prazo, justificar as notas mais baixas dos/as servidores/as com exemplos concretos.</a:t>
            </a:r>
          </a:p>
        </p:txBody>
      </p:sp>
    </p:spTree>
    <p:extLst>
      <p:ext uri="{BB962C8B-B14F-4D97-AF65-F5344CB8AC3E}">
        <p14:creationId xmlns:p14="http://schemas.microsoft.com/office/powerpoint/2010/main" val="5238311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7616" y="3304940"/>
            <a:ext cx="4844715" cy="5311568"/>
            <a:chOff x="0" y="0"/>
            <a:chExt cx="6459620" cy="7082090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044803" cy="144381"/>
            </a:xfrm>
            <a:prstGeom prst="rect">
              <a:avLst/>
            </a:prstGeom>
            <a:solidFill>
              <a:srgbClr val="0C45A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526193"/>
              <a:ext cx="6459620" cy="65558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349"/>
                </a:lnSpc>
              </a:pPr>
              <a:r>
                <a:rPr lang="en-US" sz="2899" dirty="0" err="1">
                  <a:solidFill>
                    <a:srgbClr val="16214B"/>
                  </a:solidFill>
                  <a:latin typeface="Montserrat Bold"/>
                </a:rPr>
                <a:t>Calendário</a:t>
              </a:r>
              <a:r>
                <a:rPr lang="en-US" sz="2899" dirty="0">
                  <a:solidFill>
                    <a:srgbClr val="16214B"/>
                  </a:solidFill>
                  <a:latin typeface="Montserrat Bold"/>
                </a:rPr>
                <a:t>:</a:t>
              </a:r>
            </a:p>
            <a:p>
              <a:pPr>
                <a:lnSpc>
                  <a:spcPts val="4349"/>
                </a:lnSpc>
              </a:pPr>
              <a:endParaRPr lang="en-US" sz="2899" dirty="0">
                <a:solidFill>
                  <a:srgbClr val="16214B"/>
                </a:solidFill>
                <a:latin typeface="Montserrat Bold"/>
              </a:endParaRPr>
            </a:p>
            <a:p>
              <a:pPr>
                <a:lnSpc>
                  <a:spcPts val="4349"/>
                </a:lnSpc>
              </a:pPr>
              <a:r>
                <a:rPr lang="en-US" sz="2899" dirty="0">
                  <a:solidFill>
                    <a:srgbClr val="16214B"/>
                  </a:solidFill>
                  <a:latin typeface="Montserrat"/>
                </a:rPr>
                <a:t>O </a:t>
              </a:r>
              <a:r>
                <a:rPr lang="en-US" sz="2899" dirty="0" err="1">
                  <a:solidFill>
                    <a:srgbClr val="16214B"/>
                  </a:solidFill>
                  <a:latin typeface="Montserrat"/>
                </a:rPr>
                <a:t>processo</a:t>
              </a:r>
              <a:r>
                <a:rPr lang="en-US" sz="2899" dirty="0">
                  <a:solidFill>
                    <a:srgbClr val="16214B"/>
                  </a:solidFill>
                  <a:latin typeface="Montserrat"/>
                </a:rPr>
                <a:t> </a:t>
              </a:r>
              <a:r>
                <a:rPr lang="en-US" sz="2899" dirty="0" err="1">
                  <a:solidFill>
                    <a:srgbClr val="16214B"/>
                  </a:solidFill>
                  <a:latin typeface="Montserrat"/>
                </a:rPr>
                <a:t>avaliativo</a:t>
              </a:r>
              <a:r>
                <a:rPr lang="en-US" sz="2899" dirty="0">
                  <a:solidFill>
                    <a:srgbClr val="16214B"/>
                  </a:solidFill>
                  <a:latin typeface="Montserrat"/>
                </a:rPr>
                <a:t> </a:t>
              </a:r>
              <a:r>
                <a:rPr lang="en-US" sz="2899" dirty="0" err="1">
                  <a:solidFill>
                    <a:srgbClr val="16214B"/>
                  </a:solidFill>
                  <a:latin typeface="Montserrat"/>
                </a:rPr>
                <a:t>ocorrerá</a:t>
              </a:r>
              <a:r>
                <a:rPr lang="en-US" sz="2899" dirty="0">
                  <a:solidFill>
                    <a:srgbClr val="16214B"/>
                  </a:solidFill>
                  <a:latin typeface="Montserrat"/>
                </a:rPr>
                <a:t> de </a:t>
              </a:r>
              <a:r>
                <a:rPr lang="en-US" sz="2899" b="1" dirty="0">
                  <a:solidFill>
                    <a:srgbClr val="16214B"/>
                  </a:solidFill>
                  <a:latin typeface="Montserrat Bold"/>
                </a:rPr>
                <a:t>06 de </a:t>
              </a:r>
              <a:r>
                <a:rPr lang="en-US" sz="2899" b="1" dirty="0" err="1">
                  <a:solidFill>
                    <a:srgbClr val="16214B"/>
                  </a:solidFill>
                  <a:latin typeface="Montserrat Bold"/>
                </a:rPr>
                <a:t>novembro</a:t>
              </a:r>
              <a:r>
                <a:rPr lang="en-US" sz="2899" b="1" dirty="0">
                  <a:solidFill>
                    <a:srgbClr val="16214B"/>
                  </a:solidFill>
                  <a:latin typeface="Montserrat Bold"/>
                </a:rPr>
                <a:t> a 08 de </a:t>
              </a:r>
              <a:r>
                <a:rPr lang="en-US" sz="2899" b="1" dirty="0" err="1">
                  <a:solidFill>
                    <a:srgbClr val="16214B"/>
                  </a:solidFill>
                  <a:latin typeface="Montserrat Bold"/>
                </a:rPr>
                <a:t>dezembro</a:t>
              </a:r>
              <a:r>
                <a:rPr lang="en-US" sz="2899" b="1" dirty="0">
                  <a:solidFill>
                    <a:srgbClr val="16214B"/>
                  </a:solidFill>
                  <a:latin typeface="Montserrat Bold"/>
                </a:rPr>
                <a:t> de 2023</a:t>
              </a:r>
            </a:p>
            <a:p>
              <a:pPr>
                <a:lnSpc>
                  <a:spcPts val="4349"/>
                </a:lnSpc>
              </a:pPr>
              <a:endParaRPr lang="en-US" sz="2899" dirty="0">
                <a:solidFill>
                  <a:srgbClr val="16214B"/>
                </a:solidFill>
                <a:latin typeface="Montserrat Bold"/>
              </a:endParaRPr>
            </a:p>
            <a:p>
              <a:pPr>
                <a:lnSpc>
                  <a:spcPts val="4349"/>
                </a:lnSpc>
              </a:pPr>
              <a:endParaRPr lang="en-US" sz="2899" dirty="0">
                <a:solidFill>
                  <a:srgbClr val="16214B"/>
                </a:solidFill>
                <a:latin typeface="Montserrat Bold"/>
              </a:endParaRPr>
            </a:p>
            <a:p>
              <a:pPr>
                <a:lnSpc>
                  <a:spcPts val="4349"/>
                </a:lnSpc>
              </a:pPr>
              <a:endParaRPr lang="en-US" sz="2899" dirty="0">
                <a:solidFill>
                  <a:srgbClr val="16214B"/>
                </a:solidFill>
                <a:latin typeface="Montserrat Bold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678999" y="3304940"/>
            <a:ext cx="4259475" cy="1036522"/>
            <a:chOff x="0" y="0"/>
            <a:chExt cx="5679300" cy="1382029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918592" cy="126940"/>
            </a:xfrm>
            <a:prstGeom prst="rect">
              <a:avLst/>
            </a:prstGeom>
            <a:solidFill>
              <a:srgbClr val="0C45A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472474"/>
              <a:ext cx="5679300" cy="4762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1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207701" y="3304940"/>
            <a:ext cx="4844715" cy="6414433"/>
            <a:chOff x="0" y="0"/>
            <a:chExt cx="6459620" cy="8552577"/>
          </a:xfrm>
        </p:grpSpPr>
        <p:sp>
          <p:nvSpPr>
            <p:cNvPr id="9" name="AutoShape 9"/>
            <p:cNvSpPr/>
            <p:nvPr/>
          </p:nvSpPr>
          <p:spPr>
            <a:xfrm>
              <a:off x="0" y="0"/>
              <a:ext cx="1044803" cy="144381"/>
            </a:xfrm>
            <a:prstGeom prst="rect">
              <a:avLst/>
            </a:prstGeom>
            <a:solidFill>
              <a:srgbClr val="0C45A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526193"/>
              <a:ext cx="6459620" cy="80263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349"/>
                </a:lnSpc>
              </a:pPr>
              <a:r>
                <a:rPr lang="en-US" sz="2899" dirty="0">
                  <a:solidFill>
                    <a:srgbClr val="16214B"/>
                  </a:solidFill>
                  <a:latin typeface="Montserrat Bold"/>
                </a:rPr>
                <a:t>HUGG:</a:t>
              </a:r>
            </a:p>
            <a:p>
              <a:pPr>
                <a:lnSpc>
                  <a:spcPts val="4349"/>
                </a:lnSpc>
              </a:pPr>
              <a:r>
                <a:rPr lang="en-US" sz="2899" dirty="0">
                  <a:solidFill>
                    <a:srgbClr val="16214B"/>
                  </a:solidFill>
                  <a:latin typeface="Montserrat"/>
                </a:rPr>
                <a:t>Para </a:t>
              </a:r>
              <a:r>
                <a:rPr lang="en-US" sz="2899" dirty="0" err="1">
                  <a:solidFill>
                    <a:srgbClr val="16214B"/>
                  </a:solidFill>
                  <a:latin typeface="Montserrat"/>
                </a:rPr>
                <a:t>acessar</a:t>
              </a:r>
              <a:r>
                <a:rPr lang="en-US" sz="2899" dirty="0">
                  <a:solidFill>
                    <a:srgbClr val="16214B"/>
                  </a:solidFill>
                  <a:latin typeface="Montserrat"/>
                </a:rPr>
                <a:t> o </a:t>
              </a:r>
              <a:r>
                <a:rPr lang="en-US" sz="2899" dirty="0" err="1">
                  <a:solidFill>
                    <a:srgbClr val="16214B"/>
                  </a:solidFill>
                  <a:latin typeface="Montserrat"/>
                </a:rPr>
                <a:t>formulário</a:t>
              </a:r>
              <a:r>
                <a:rPr lang="en-US" sz="2899" dirty="0">
                  <a:solidFill>
                    <a:srgbClr val="16214B"/>
                  </a:solidFill>
                  <a:latin typeface="Montserrat"/>
                </a:rPr>
                <a:t>: </a:t>
              </a:r>
            </a:p>
            <a:p>
              <a:pPr>
                <a:lnSpc>
                  <a:spcPts val="4349"/>
                </a:lnSpc>
              </a:pPr>
              <a:r>
                <a:rPr lang="en-US" sz="2899" dirty="0">
                  <a:solidFill>
                    <a:srgbClr val="16214B"/>
                  </a:solidFill>
                  <a:latin typeface="Montserrat"/>
                  <a:hlinkClick r:id="rId2"/>
                </a:rPr>
                <a:t>www.unirio.br/progepe</a:t>
              </a:r>
              <a:endParaRPr lang="en-US" sz="2899" dirty="0">
                <a:solidFill>
                  <a:srgbClr val="16214B"/>
                </a:solidFill>
                <a:latin typeface="Montserrat"/>
              </a:endParaRPr>
            </a:p>
            <a:p>
              <a:pPr>
                <a:lnSpc>
                  <a:spcPts val="4349"/>
                </a:lnSpc>
              </a:pPr>
              <a:r>
                <a:rPr lang="en-US" sz="2899" dirty="0">
                  <a:solidFill>
                    <a:srgbClr val="16214B"/>
                  </a:solidFill>
                  <a:latin typeface="Montserrat"/>
                </a:rPr>
                <a:t> </a:t>
              </a:r>
            </a:p>
            <a:p>
              <a:pPr>
                <a:lnSpc>
                  <a:spcPts val="4349"/>
                </a:lnSpc>
              </a:pPr>
              <a:endParaRPr lang="en-US" sz="2899" dirty="0">
                <a:solidFill>
                  <a:srgbClr val="16214B"/>
                </a:solidFill>
                <a:latin typeface="Montserrat"/>
              </a:endParaRPr>
            </a:p>
            <a:p>
              <a:pPr>
                <a:lnSpc>
                  <a:spcPts val="4349"/>
                </a:lnSpc>
              </a:pPr>
              <a:r>
                <a:rPr lang="en-US" sz="2899" dirty="0" err="1">
                  <a:solidFill>
                    <a:srgbClr val="16214B"/>
                  </a:solidFill>
                  <a:latin typeface="Montserrat Bold"/>
                </a:rPr>
                <a:t>Etapas</a:t>
              </a:r>
              <a:r>
                <a:rPr lang="en-US" sz="2899" dirty="0">
                  <a:solidFill>
                    <a:srgbClr val="16214B"/>
                  </a:solidFill>
                  <a:latin typeface="Montserrat Bold"/>
                </a:rPr>
                <a:t>:</a:t>
              </a:r>
            </a:p>
            <a:p>
              <a:pPr marL="626107" lvl="1" indent="-313054">
                <a:lnSpc>
                  <a:spcPts val="4349"/>
                </a:lnSpc>
                <a:buFont typeface="Arial"/>
                <a:buChar char="•"/>
              </a:pPr>
              <a:r>
                <a:rPr lang="en-US" sz="2899" dirty="0" err="1">
                  <a:solidFill>
                    <a:srgbClr val="16214B"/>
                  </a:solidFill>
                  <a:latin typeface="Montserrat"/>
                </a:rPr>
                <a:t>Preenchimento</a:t>
              </a:r>
              <a:r>
                <a:rPr lang="en-US" sz="2899" dirty="0">
                  <a:solidFill>
                    <a:srgbClr val="16214B"/>
                  </a:solidFill>
                  <a:latin typeface="Montserrat"/>
                </a:rPr>
                <a:t> e </a:t>
              </a:r>
              <a:r>
                <a:rPr lang="en-US" sz="2899" dirty="0" err="1">
                  <a:solidFill>
                    <a:srgbClr val="16214B"/>
                  </a:solidFill>
                  <a:latin typeface="Montserrat"/>
                </a:rPr>
                <a:t>envio</a:t>
              </a:r>
              <a:r>
                <a:rPr lang="en-US" sz="2899" dirty="0">
                  <a:solidFill>
                    <a:srgbClr val="16214B"/>
                  </a:solidFill>
                  <a:latin typeface="Montserrat"/>
                </a:rPr>
                <a:t> do </a:t>
              </a:r>
              <a:r>
                <a:rPr lang="en-US" sz="2899" dirty="0" err="1">
                  <a:solidFill>
                    <a:srgbClr val="16214B"/>
                  </a:solidFill>
                  <a:latin typeface="Montserrat"/>
                </a:rPr>
                <a:t>formulário</a:t>
              </a:r>
              <a:r>
                <a:rPr lang="en-US" sz="2899" dirty="0">
                  <a:solidFill>
                    <a:srgbClr val="16214B"/>
                  </a:solidFill>
                  <a:latin typeface="Montserrat"/>
                </a:rPr>
                <a:t> </a:t>
              </a:r>
              <a:r>
                <a:rPr lang="en-US" sz="2899" dirty="0" err="1">
                  <a:solidFill>
                    <a:srgbClr val="16214B"/>
                  </a:solidFill>
                  <a:latin typeface="Montserrat"/>
                </a:rPr>
                <a:t>ao</a:t>
              </a:r>
              <a:r>
                <a:rPr lang="en-US" sz="2899" dirty="0">
                  <a:solidFill>
                    <a:srgbClr val="16214B"/>
                  </a:solidFill>
                  <a:latin typeface="Montserrat"/>
                </a:rPr>
                <a:t> SAAPT</a:t>
              </a:r>
            </a:p>
            <a:p>
              <a:pPr marL="626107" lvl="1" indent="-313054">
                <a:lnSpc>
                  <a:spcPts val="4349"/>
                </a:lnSpc>
                <a:buFont typeface="Arial"/>
                <a:buChar char="•"/>
              </a:pPr>
              <a:r>
                <a:rPr lang="en-US" sz="2899" dirty="0">
                  <a:solidFill>
                    <a:srgbClr val="16214B"/>
                  </a:solidFill>
                  <a:latin typeface="Montserrat"/>
                </a:rPr>
                <a:t>AGCT (</a:t>
              </a:r>
              <a:r>
                <a:rPr lang="en-US" sz="2899" dirty="0" err="1">
                  <a:solidFill>
                    <a:srgbClr val="16214B"/>
                  </a:solidFill>
                  <a:latin typeface="Montserrat"/>
                </a:rPr>
                <a:t>formulário</a:t>
              </a:r>
              <a:r>
                <a:rPr lang="en-US" sz="2899" dirty="0">
                  <a:solidFill>
                    <a:srgbClr val="16214B"/>
                  </a:solidFill>
                  <a:latin typeface="Montserrat"/>
                </a:rPr>
                <a:t> no </a:t>
              </a:r>
              <a:r>
                <a:rPr lang="en-US" sz="2899" i="1" dirty="0">
                  <a:solidFill>
                    <a:srgbClr val="16214B"/>
                  </a:solidFill>
                  <a:latin typeface="Montserrat"/>
                </a:rPr>
                <a:t>Google Forms</a:t>
              </a:r>
              <a:r>
                <a:rPr lang="en-US" sz="2899" dirty="0">
                  <a:solidFill>
                    <a:srgbClr val="16214B"/>
                  </a:solidFill>
                  <a:latin typeface="Montserrat"/>
                </a:rPr>
                <a:t>)</a:t>
              </a:r>
            </a:p>
          </p:txBody>
        </p:sp>
      </p:grpSp>
      <p:sp>
        <p:nvSpPr>
          <p:cNvPr id="11" name="AutoShape 11"/>
          <p:cNvSpPr/>
          <p:nvPr/>
        </p:nvSpPr>
        <p:spPr>
          <a:xfrm>
            <a:off x="0" y="0"/>
            <a:ext cx="18288000" cy="2956818"/>
          </a:xfrm>
          <a:prstGeom prst="rect">
            <a:avLst/>
          </a:prstGeom>
          <a:solidFill>
            <a:srgbClr val="0C45A6"/>
          </a:solidFill>
        </p:spPr>
        <p:txBody>
          <a:bodyPr/>
          <a:lstStyle/>
          <a:p>
            <a:endParaRPr lang="pt-BR"/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2127"/>
          <a:stretch>
            <a:fillRect/>
          </a:stretch>
        </p:blipFill>
        <p:spPr>
          <a:xfrm>
            <a:off x="13207701" y="210045"/>
            <a:ext cx="4600791" cy="2746773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377616" y="395120"/>
            <a:ext cx="14143184" cy="2205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40"/>
              </a:lnSpc>
            </a:pPr>
            <a:r>
              <a:rPr lang="en-US" sz="7200" dirty="0">
                <a:solidFill>
                  <a:srgbClr val="FFFFFF"/>
                </a:solidFill>
                <a:latin typeface="Montserrat Semi-Bold"/>
              </a:rPr>
              <a:t>AVALIAÇÃO DE DESEMPENHO TAE 2023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679265" y="3775576"/>
            <a:ext cx="7071502" cy="6309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60"/>
              </a:lnSpc>
              <a:spcBef>
                <a:spcPct val="0"/>
              </a:spcBef>
            </a:pPr>
            <a:r>
              <a:rPr lang="en-US" sz="2900" dirty="0">
                <a:solidFill>
                  <a:srgbClr val="000000"/>
                </a:solidFill>
                <a:latin typeface="Montserrat Bold"/>
              </a:rPr>
              <a:t>Sistema AD:</a:t>
            </a:r>
          </a:p>
          <a:p>
            <a:pPr>
              <a:lnSpc>
                <a:spcPts val="4060"/>
              </a:lnSpc>
              <a:spcBef>
                <a:spcPct val="0"/>
              </a:spcBef>
            </a:pPr>
            <a:r>
              <a:rPr lang="en-US" sz="2900" dirty="0">
                <a:solidFill>
                  <a:srgbClr val="000000"/>
                </a:solidFill>
                <a:latin typeface="Montserrat"/>
              </a:rPr>
              <a:t>Para </a:t>
            </a:r>
            <a:r>
              <a:rPr lang="en-US" sz="2900" dirty="0" err="1">
                <a:solidFill>
                  <a:srgbClr val="000000"/>
                </a:solidFill>
                <a:latin typeface="Montserrat"/>
              </a:rPr>
              <a:t>acessar</a:t>
            </a:r>
            <a:r>
              <a:rPr lang="en-US" sz="2900" dirty="0">
                <a:solidFill>
                  <a:srgbClr val="000000"/>
                </a:solidFill>
                <a:latin typeface="Montserrat"/>
              </a:rPr>
              <a:t> o </a:t>
            </a:r>
            <a:r>
              <a:rPr lang="en-US" sz="2900" dirty="0" err="1">
                <a:solidFill>
                  <a:srgbClr val="000000"/>
                </a:solidFill>
                <a:latin typeface="Montserrat"/>
              </a:rPr>
              <a:t>formulário</a:t>
            </a:r>
            <a:r>
              <a:rPr lang="en-US" sz="2900" dirty="0">
                <a:solidFill>
                  <a:srgbClr val="000000"/>
                </a:solidFill>
                <a:latin typeface="Montserrat"/>
              </a:rPr>
              <a:t>: </a:t>
            </a:r>
          </a:p>
          <a:p>
            <a:pPr>
              <a:lnSpc>
                <a:spcPts val="4060"/>
              </a:lnSpc>
              <a:spcBef>
                <a:spcPct val="0"/>
              </a:spcBef>
            </a:pPr>
            <a:r>
              <a:rPr lang="en-US" sz="2900" dirty="0">
                <a:solidFill>
                  <a:srgbClr val="000000"/>
                </a:solidFill>
                <a:latin typeface="Montserrat"/>
                <a:hlinkClick r:id="rId2"/>
              </a:rPr>
              <a:t>www.unirio.br/progepe</a:t>
            </a:r>
            <a:r>
              <a:rPr lang="en-US" sz="2900" dirty="0">
                <a:solidFill>
                  <a:srgbClr val="000000"/>
                </a:solidFill>
                <a:latin typeface="Montserrat"/>
              </a:rPr>
              <a:t> (</a:t>
            </a:r>
            <a:r>
              <a:rPr lang="en-US" sz="2900" dirty="0" err="1">
                <a:solidFill>
                  <a:srgbClr val="000000"/>
                </a:solidFill>
                <a:latin typeface="Montserrat"/>
              </a:rPr>
              <a:t>coluna</a:t>
            </a:r>
            <a:r>
              <a:rPr lang="en-US" sz="29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Montserrat"/>
              </a:rPr>
              <a:t>Destaques</a:t>
            </a:r>
            <a:r>
              <a:rPr lang="en-US" sz="2900" dirty="0">
                <a:solidFill>
                  <a:srgbClr val="000000"/>
                </a:solidFill>
                <a:latin typeface="Montserrat"/>
              </a:rPr>
              <a:t>) </a:t>
            </a:r>
            <a:r>
              <a:rPr lang="en-US" sz="2900" dirty="0" err="1">
                <a:solidFill>
                  <a:srgbClr val="000000"/>
                </a:solidFill>
                <a:latin typeface="Montserrat"/>
              </a:rPr>
              <a:t>ou</a:t>
            </a:r>
            <a:r>
              <a:rPr lang="en-US" sz="2900" dirty="0">
                <a:solidFill>
                  <a:srgbClr val="000000"/>
                </a:solidFill>
                <a:latin typeface="Montserrat"/>
              </a:rPr>
              <a:t> </a:t>
            </a:r>
          </a:p>
          <a:p>
            <a:pPr>
              <a:lnSpc>
                <a:spcPts val="4060"/>
              </a:lnSpc>
              <a:spcBef>
                <a:spcPct val="0"/>
              </a:spcBef>
            </a:pPr>
            <a:r>
              <a:rPr lang="en-US" sz="2900" dirty="0">
                <a:solidFill>
                  <a:srgbClr val="000000"/>
                </a:solidFill>
                <a:latin typeface="Montserrat"/>
                <a:hlinkClick r:id="rId5"/>
              </a:rPr>
              <a:t>www.sistemas.unirio.br</a:t>
            </a:r>
            <a:r>
              <a:rPr lang="en-US" sz="2900" dirty="0">
                <a:solidFill>
                  <a:srgbClr val="000000"/>
                </a:solidFill>
                <a:latin typeface="Montserrat"/>
              </a:rPr>
              <a:t> (</a:t>
            </a:r>
            <a:r>
              <a:rPr lang="en-US" sz="2900" dirty="0" err="1">
                <a:solidFill>
                  <a:srgbClr val="000000"/>
                </a:solidFill>
                <a:latin typeface="Montserrat"/>
              </a:rPr>
              <a:t>ícone</a:t>
            </a:r>
            <a:r>
              <a:rPr lang="en-US" sz="2900" dirty="0">
                <a:solidFill>
                  <a:srgbClr val="000000"/>
                </a:solidFill>
                <a:latin typeface="Montserrat"/>
              </a:rPr>
              <a:t> AD)</a:t>
            </a:r>
          </a:p>
          <a:p>
            <a:pPr>
              <a:lnSpc>
                <a:spcPts val="4060"/>
              </a:lnSpc>
              <a:spcBef>
                <a:spcPct val="0"/>
              </a:spcBef>
            </a:pPr>
            <a:r>
              <a:rPr lang="en-US" sz="2900" dirty="0" err="1">
                <a:solidFill>
                  <a:srgbClr val="000000"/>
                </a:solidFill>
                <a:latin typeface="Montserrat Bold"/>
              </a:rPr>
              <a:t>Etapas</a:t>
            </a:r>
            <a:r>
              <a:rPr lang="en-US" sz="2900" dirty="0">
                <a:solidFill>
                  <a:srgbClr val="000000"/>
                </a:solidFill>
                <a:latin typeface="Montserrat Bold"/>
              </a:rPr>
              <a:t>:</a:t>
            </a:r>
          </a:p>
          <a:p>
            <a:pPr marL="626112" lvl="1" indent="-313056">
              <a:lnSpc>
                <a:spcPts val="4060"/>
              </a:lnSpc>
              <a:buFont typeface="Arial"/>
              <a:buChar char="•"/>
            </a:pPr>
            <a:r>
              <a:rPr lang="en-US" sz="2900" dirty="0" err="1">
                <a:solidFill>
                  <a:srgbClr val="000000"/>
                </a:solidFill>
                <a:latin typeface="Montserrat"/>
              </a:rPr>
              <a:t>Pré-Avaliação</a:t>
            </a:r>
            <a:endParaRPr lang="en-US" sz="2900" dirty="0">
              <a:solidFill>
                <a:srgbClr val="000000"/>
              </a:solidFill>
              <a:latin typeface="Montserrat"/>
            </a:endParaRPr>
          </a:p>
          <a:p>
            <a:pPr marL="626112" lvl="1" indent="-313056">
              <a:lnSpc>
                <a:spcPts val="4060"/>
              </a:lnSpc>
              <a:buFont typeface="Arial"/>
              <a:buChar char="•"/>
            </a:pPr>
            <a:r>
              <a:rPr lang="en-US" sz="2900" dirty="0" err="1">
                <a:solidFill>
                  <a:srgbClr val="000000"/>
                </a:solidFill>
                <a:latin typeface="Montserrat"/>
              </a:rPr>
              <a:t>Autoavaliação</a:t>
            </a:r>
            <a:r>
              <a:rPr lang="en-US" sz="2900" dirty="0">
                <a:solidFill>
                  <a:srgbClr val="000000"/>
                </a:solidFill>
                <a:latin typeface="Montserrat"/>
              </a:rPr>
              <a:t> da </a:t>
            </a:r>
            <a:r>
              <a:rPr lang="en-US" sz="2900" dirty="0" err="1">
                <a:solidFill>
                  <a:srgbClr val="000000"/>
                </a:solidFill>
                <a:latin typeface="Montserrat"/>
              </a:rPr>
              <a:t>Chefia</a:t>
            </a:r>
            <a:endParaRPr lang="en-US" sz="2900" dirty="0">
              <a:solidFill>
                <a:srgbClr val="000000"/>
              </a:solidFill>
              <a:latin typeface="Montserrat"/>
            </a:endParaRPr>
          </a:p>
          <a:p>
            <a:pPr marL="626112" lvl="1" indent="-313056">
              <a:lnSpc>
                <a:spcPts val="4060"/>
              </a:lnSpc>
              <a:buFont typeface="Arial"/>
              <a:buChar char="•"/>
            </a:pPr>
            <a:r>
              <a:rPr lang="en-US" sz="2900" dirty="0" err="1">
                <a:solidFill>
                  <a:srgbClr val="000000"/>
                </a:solidFill>
                <a:latin typeface="Montserrat"/>
              </a:rPr>
              <a:t>Avaliação</a:t>
            </a:r>
            <a:r>
              <a:rPr lang="en-US" sz="2900" dirty="0">
                <a:solidFill>
                  <a:srgbClr val="000000"/>
                </a:solidFill>
                <a:latin typeface="Montserrat"/>
              </a:rPr>
              <a:t> da </a:t>
            </a:r>
            <a:r>
              <a:rPr lang="en-US" sz="2900" dirty="0" err="1">
                <a:solidFill>
                  <a:srgbClr val="000000"/>
                </a:solidFill>
                <a:latin typeface="Montserrat"/>
              </a:rPr>
              <a:t>Gestão</a:t>
            </a:r>
            <a:r>
              <a:rPr lang="en-US" sz="29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Montserrat"/>
              </a:rPr>
              <a:t>Coletiva</a:t>
            </a:r>
            <a:r>
              <a:rPr lang="en-US" sz="2900" dirty="0">
                <a:solidFill>
                  <a:srgbClr val="000000"/>
                </a:solidFill>
                <a:latin typeface="Montserrat"/>
              </a:rPr>
              <a:t> do </a:t>
            </a:r>
            <a:r>
              <a:rPr lang="en-US" sz="2900" dirty="0" err="1">
                <a:solidFill>
                  <a:srgbClr val="000000"/>
                </a:solidFill>
                <a:latin typeface="Montserrat"/>
              </a:rPr>
              <a:t>Trabalho</a:t>
            </a:r>
            <a:r>
              <a:rPr lang="en-US" sz="2900" dirty="0">
                <a:solidFill>
                  <a:srgbClr val="000000"/>
                </a:solidFill>
                <a:latin typeface="Montserrat"/>
              </a:rPr>
              <a:t> (AGCT)</a:t>
            </a:r>
          </a:p>
          <a:p>
            <a:pPr marL="626112" lvl="1" indent="-313056">
              <a:lnSpc>
                <a:spcPts val="4060"/>
              </a:lnSpc>
              <a:buFont typeface="Arial"/>
              <a:buChar char="•"/>
            </a:pPr>
            <a:r>
              <a:rPr lang="en-US" sz="2900" dirty="0" err="1">
                <a:solidFill>
                  <a:srgbClr val="000000"/>
                </a:solidFill>
                <a:latin typeface="Montserrat"/>
              </a:rPr>
              <a:t>Avaliação</a:t>
            </a:r>
            <a:r>
              <a:rPr lang="en-US" sz="2900" dirty="0">
                <a:solidFill>
                  <a:srgbClr val="000000"/>
                </a:solidFill>
                <a:latin typeface="Montserrat"/>
              </a:rPr>
              <a:t> do </a:t>
            </a:r>
            <a:r>
              <a:rPr lang="en-US" sz="2900" dirty="0" err="1">
                <a:solidFill>
                  <a:srgbClr val="000000"/>
                </a:solidFill>
                <a:latin typeface="Montserrat"/>
              </a:rPr>
              <a:t>Servidor</a:t>
            </a:r>
            <a:r>
              <a:rPr lang="en-US" sz="2900" dirty="0">
                <a:solidFill>
                  <a:srgbClr val="000000"/>
                </a:solidFill>
                <a:latin typeface="Montserrat"/>
              </a:rPr>
              <a:t> pela </a:t>
            </a:r>
            <a:r>
              <a:rPr lang="en-US" sz="2900" dirty="0" err="1">
                <a:solidFill>
                  <a:srgbClr val="000000"/>
                </a:solidFill>
                <a:latin typeface="Montserrat"/>
              </a:rPr>
              <a:t>Chefia</a:t>
            </a:r>
            <a:endParaRPr lang="en-US" sz="2900" dirty="0">
              <a:solidFill>
                <a:srgbClr val="000000"/>
              </a:solidFill>
              <a:latin typeface="Montserrat"/>
            </a:endParaRPr>
          </a:p>
          <a:p>
            <a:pPr marL="626112" lvl="1" indent="-313056">
              <a:lnSpc>
                <a:spcPts val="4060"/>
              </a:lnSpc>
              <a:buFont typeface="Arial"/>
              <a:buChar char="•"/>
            </a:pPr>
            <a:r>
              <a:rPr lang="en-US" sz="2900" dirty="0" err="1">
                <a:solidFill>
                  <a:srgbClr val="000000"/>
                </a:solidFill>
                <a:latin typeface="Montserrat"/>
              </a:rPr>
              <a:t>Autoavaliação</a:t>
            </a:r>
            <a:r>
              <a:rPr lang="en-US" sz="2900" dirty="0">
                <a:solidFill>
                  <a:srgbClr val="000000"/>
                </a:solidFill>
                <a:latin typeface="Montserrat"/>
              </a:rPr>
              <a:t> do </a:t>
            </a:r>
            <a:r>
              <a:rPr lang="en-US" sz="2900" dirty="0" err="1">
                <a:solidFill>
                  <a:srgbClr val="000000"/>
                </a:solidFill>
                <a:latin typeface="Montserrat"/>
              </a:rPr>
              <a:t>Servidor</a:t>
            </a:r>
            <a:endParaRPr lang="en-US" sz="2900" dirty="0">
              <a:solidFill>
                <a:srgbClr val="000000"/>
              </a:solidFill>
              <a:latin typeface="Montserra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F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9378186"/>
            <a:ext cx="18288000" cy="908814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0" y="1829150"/>
            <a:ext cx="4259475" cy="1036522"/>
            <a:chOff x="0" y="0"/>
            <a:chExt cx="5679300" cy="1382029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918592" cy="126940"/>
            </a:xfrm>
            <a:prstGeom prst="rect">
              <a:avLst/>
            </a:prstGeom>
            <a:solidFill>
              <a:srgbClr val="0C45A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472474"/>
              <a:ext cx="5679300" cy="4762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1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71963" y="2171991"/>
            <a:ext cx="12573454" cy="6650394"/>
            <a:chOff x="0" y="0"/>
            <a:chExt cx="5745374" cy="303886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745374" cy="3038863"/>
            </a:xfrm>
            <a:custGeom>
              <a:avLst/>
              <a:gdLst/>
              <a:ahLst/>
              <a:cxnLst/>
              <a:rect l="l" t="t" r="r" b="b"/>
              <a:pathLst>
                <a:path w="5745374" h="3038863">
                  <a:moveTo>
                    <a:pt x="5620914" y="3038863"/>
                  </a:moveTo>
                  <a:lnTo>
                    <a:pt x="124460" y="3038863"/>
                  </a:lnTo>
                  <a:cubicBezTo>
                    <a:pt x="55880" y="3038863"/>
                    <a:pt x="0" y="2982983"/>
                    <a:pt x="0" y="29144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620914" y="0"/>
                  </a:lnTo>
                  <a:cubicBezTo>
                    <a:pt x="5689494" y="0"/>
                    <a:pt x="5745374" y="55880"/>
                    <a:pt x="5745374" y="124460"/>
                  </a:cubicBezTo>
                  <a:lnTo>
                    <a:pt x="5745374" y="2914403"/>
                  </a:lnTo>
                  <a:cubicBezTo>
                    <a:pt x="5745374" y="2982983"/>
                    <a:pt x="5689494" y="3038863"/>
                    <a:pt x="5620914" y="303886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633985" y="4046145"/>
            <a:ext cx="6272989" cy="533204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930351" y="2628900"/>
            <a:ext cx="12056678" cy="6488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9"/>
              </a:lnSpc>
            </a:pPr>
            <a:r>
              <a:rPr lang="en-US" sz="3299" dirty="0">
                <a:solidFill>
                  <a:srgbClr val="000000"/>
                </a:solidFill>
                <a:latin typeface="Open Sans"/>
              </a:rPr>
              <a:t>A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chefia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realizará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, antes de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preencher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 a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Avaliação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 de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Desempenho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 dos/as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servidores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/as,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uma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reunião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 com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sua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 equipe a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respeito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 de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características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 do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trabalho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 do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setor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durante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 o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ano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ponderando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dificuldades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 e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desafios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 para o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seu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desenvolvimento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 e o que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foi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possível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avançar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. Com base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nas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informações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levantadas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, a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chefia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preencherá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 as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perguntas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 da </a:t>
            </a:r>
            <a:r>
              <a:rPr lang="en-US" sz="3299" b="1" dirty="0" err="1">
                <a:solidFill>
                  <a:srgbClr val="000000"/>
                </a:solidFill>
                <a:latin typeface="Open Sans"/>
              </a:rPr>
              <a:t>Pré-Avaliação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indicando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quais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servidores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/as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participaram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 da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reunião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. Para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cada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pergunta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poderão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 ser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assinaladas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mais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 de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uma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opção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, com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exceção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 da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questão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 de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número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 1.</a:t>
            </a:r>
          </a:p>
          <a:p>
            <a:pPr algn="ctr">
              <a:lnSpc>
                <a:spcPts val="4619"/>
              </a:lnSpc>
            </a:pPr>
            <a:endParaRPr lang="en-US" sz="3299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70807" y="348615"/>
            <a:ext cx="7977336" cy="1226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 dirty="0">
                <a:solidFill>
                  <a:srgbClr val="0C45A6"/>
                </a:solidFill>
                <a:latin typeface="Montserrat Semi-Bold"/>
              </a:rPr>
              <a:t>PRÉ-AVALIAÇÃO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F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360331" y="0"/>
            <a:ext cx="13993867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17028" y="514350"/>
            <a:ext cx="8761811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80"/>
              </a:lnSpc>
            </a:pPr>
            <a:r>
              <a:rPr lang="en-US" sz="3400" dirty="0">
                <a:solidFill>
                  <a:srgbClr val="0C45A6"/>
                </a:solidFill>
                <a:latin typeface="Montserrat Semi-Bold Bold"/>
              </a:rPr>
              <a:t>AUTOAVALIAÇÃO</a:t>
            </a:r>
          </a:p>
          <a:p>
            <a:pPr>
              <a:lnSpc>
                <a:spcPts val="4080"/>
              </a:lnSpc>
            </a:pPr>
            <a:r>
              <a:rPr lang="en-US" sz="3400" dirty="0">
                <a:solidFill>
                  <a:srgbClr val="0C45A6"/>
                </a:solidFill>
                <a:latin typeface="Montserrat Semi-Bold Bold"/>
              </a:rPr>
              <a:t> DAS CHEFIAS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0" y="1790700"/>
            <a:ext cx="4259475" cy="880242"/>
            <a:chOff x="0" y="-224888"/>
            <a:chExt cx="5679300" cy="1173656"/>
          </a:xfrm>
        </p:grpSpPr>
        <p:sp>
          <p:nvSpPr>
            <p:cNvPr id="5" name="AutoShape 5"/>
            <p:cNvSpPr/>
            <p:nvPr/>
          </p:nvSpPr>
          <p:spPr>
            <a:xfrm>
              <a:off x="0" y="-224888"/>
              <a:ext cx="918592" cy="126940"/>
            </a:xfrm>
            <a:prstGeom prst="rect">
              <a:avLst/>
            </a:prstGeom>
            <a:solidFill>
              <a:srgbClr val="0C45A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472474"/>
              <a:ext cx="5679300" cy="4762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19"/>
                </a:lnSpc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23676" y="5667484"/>
            <a:ext cx="3021473" cy="293082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F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162300"/>
            <a:ext cx="4259475" cy="897622"/>
            <a:chOff x="0" y="-248061"/>
            <a:chExt cx="5679300" cy="1196829"/>
          </a:xfrm>
        </p:grpSpPr>
        <p:sp>
          <p:nvSpPr>
            <p:cNvPr id="3" name="AutoShape 3"/>
            <p:cNvSpPr/>
            <p:nvPr/>
          </p:nvSpPr>
          <p:spPr>
            <a:xfrm>
              <a:off x="0" y="-248061"/>
              <a:ext cx="918592" cy="126940"/>
            </a:xfrm>
            <a:prstGeom prst="rect">
              <a:avLst/>
            </a:prstGeom>
            <a:solidFill>
              <a:srgbClr val="0C45A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472474"/>
              <a:ext cx="5679300" cy="4762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19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23676" y="5667484"/>
            <a:ext cx="3021473" cy="29308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951399" y="253916"/>
            <a:ext cx="14336601" cy="964572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95325" y="253916"/>
            <a:ext cx="8761811" cy="257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80"/>
              </a:lnSpc>
            </a:pPr>
            <a:r>
              <a:rPr lang="en-US" sz="3400" dirty="0">
                <a:solidFill>
                  <a:srgbClr val="0C45A6"/>
                </a:solidFill>
                <a:latin typeface="Montserrat Semi-Bold Bold"/>
              </a:rPr>
              <a:t>AVALIAÇÃO</a:t>
            </a:r>
          </a:p>
          <a:p>
            <a:pPr>
              <a:lnSpc>
                <a:spcPts val="4080"/>
              </a:lnSpc>
            </a:pPr>
            <a:r>
              <a:rPr lang="en-US" sz="3400" dirty="0">
                <a:solidFill>
                  <a:srgbClr val="0C45A6"/>
                </a:solidFill>
                <a:latin typeface="Montserrat Semi-Bold Bold"/>
              </a:rPr>
              <a:t>DA GESTÃO </a:t>
            </a:r>
          </a:p>
          <a:p>
            <a:pPr>
              <a:lnSpc>
                <a:spcPts val="4080"/>
              </a:lnSpc>
            </a:pPr>
            <a:r>
              <a:rPr lang="en-US" sz="3400" dirty="0">
                <a:solidFill>
                  <a:srgbClr val="0C45A6"/>
                </a:solidFill>
                <a:latin typeface="Montserrat Semi-Bold Bold"/>
              </a:rPr>
              <a:t>COLETIVA </a:t>
            </a:r>
          </a:p>
          <a:p>
            <a:pPr>
              <a:lnSpc>
                <a:spcPts val="4080"/>
              </a:lnSpc>
            </a:pPr>
            <a:r>
              <a:rPr lang="en-US" sz="3400" dirty="0">
                <a:solidFill>
                  <a:srgbClr val="0C45A6"/>
                </a:solidFill>
                <a:latin typeface="Montserrat Semi-Bold Bold"/>
              </a:rPr>
              <a:t>DO TRABALHO</a:t>
            </a:r>
          </a:p>
          <a:p>
            <a:pPr>
              <a:lnSpc>
                <a:spcPts val="4080"/>
              </a:lnSpc>
            </a:pPr>
            <a:r>
              <a:rPr lang="en-US" sz="3400" dirty="0">
                <a:solidFill>
                  <a:srgbClr val="0C45A6"/>
                </a:solidFill>
                <a:latin typeface="Montserrat Semi-Bold"/>
              </a:rPr>
              <a:t>(AGCT)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F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162300"/>
            <a:ext cx="4259475" cy="897622"/>
            <a:chOff x="0" y="-248061"/>
            <a:chExt cx="5679300" cy="1196829"/>
          </a:xfrm>
        </p:grpSpPr>
        <p:sp>
          <p:nvSpPr>
            <p:cNvPr id="3" name="AutoShape 3"/>
            <p:cNvSpPr/>
            <p:nvPr/>
          </p:nvSpPr>
          <p:spPr>
            <a:xfrm>
              <a:off x="0" y="-248061"/>
              <a:ext cx="918592" cy="126940"/>
            </a:xfrm>
            <a:prstGeom prst="rect">
              <a:avLst/>
            </a:prstGeom>
            <a:solidFill>
              <a:srgbClr val="0C45A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472474"/>
              <a:ext cx="5679300" cy="4762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19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23676" y="5667484"/>
            <a:ext cx="3021473" cy="293082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95325" y="253916"/>
            <a:ext cx="8761811" cy="257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80"/>
              </a:lnSpc>
            </a:pPr>
            <a:r>
              <a:rPr lang="en-US" sz="3400" dirty="0">
                <a:solidFill>
                  <a:srgbClr val="0C45A6"/>
                </a:solidFill>
                <a:latin typeface="Montserrat Semi-Bold Bold"/>
              </a:rPr>
              <a:t>AVALIAÇÃO</a:t>
            </a:r>
          </a:p>
          <a:p>
            <a:pPr>
              <a:lnSpc>
                <a:spcPts val="4080"/>
              </a:lnSpc>
            </a:pPr>
            <a:r>
              <a:rPr lang="en-US" sz="3400" dirty="0">
                <a:solidFill>
                  <a:srgbClr val="0C45A6"/>
                </a:solidFill>
                <a:latin typeface="Montserrat Semi-Bold Bold"/>
              </a:rPr>
              <a:t>DA GESTÃO </a:t>
            </a:r>
          </a:p>
          <a:p>
            <a:pPr>
              <a:lnSpc>
                <a:spcPts val="4080"/>
              </a:lnSpc>
            </a:pPr>
            <a:r>
              <a:rPr lang="en-US" sz="3400" dirty="0">
                <a:solidFill>
                  <a:srgbClr val="0C45A6"/>
                </a:solidFill>
                <a:latin typeface="Montserrat Semi-Bold Bold"/>
              </a:rPr>
              <a:t>COLETIVA </a:t>
            </a:r>
          </a:p>
          <a:p>
            <a:pPr>
              <a:lnSpc>
                <a:spcPts val="4080"/>
              </a:lnSpc>
            </a:pPr>
            <a:r>
              <a:rPr lang="en-US" sz="3400" dirty="0">
                <a:solidFill>
                  <a:srgbClr val="0C45A6"/>
                </a:solidFill>
                <a:latin typeface="Montserrat Semi-Bold Bold"/>
              </a:rPr>
              <a:t>DO TRABALHO</a:t>
            </a:r>
          </a:p>
          <a:p>
            <a:pPr>
              <a:lnSpc>
                <a:spcPts val="4080"/>
              </a:lnSpc>
            </a:pPr>
            <a:r>
              <a:rPr lang="en-US" sz="3400" dirty="0">
                <a:solidFill>
                  <a:srgbClr val="0C45A6"/>
                </a:solidFill>
                <a:latin typeface="Montserrat Semi-Bold"/>
              </a:rPr>
              <a:t>(AGCT)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228" y="693860"/>
            <a:ext cx="13559572" cy="879304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7184055" cy="10287000"/>
          </a:xfrm>
          <a:prstGeom prst="rect">
            <a:avLst/>
          </a:prstGeom>
          <a:solidFill>
            <a:srgbClr val="FDCF60"/>
          </a:solid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0" y="2781300"/>
            <a:ext cx="5328356" cy="1014647"/>
            <a:chOff x="0" y="-206139"/>
            <a:chExt cx="7104475" cy="1352863"/>
          </a:xfrm>
        </p:grpSpPr>
        <p:sp>
          <p:nvSpPr>
            <p:cNvPr id="4" name="AutoShape 4"/>
            <p:cNvSpPr/>
            <p:nvPr/>
          </p:nvSpPr>
          <p:spPr>
            <a:xfrm>
              <a:off x="0" y="-206139"/>
              <a:ext cx="1044803" cy="144381"/>
            </a:xfrm>
            <a:prstGeom prst="rect">
              <a:avLst/>
            </a:prstGeom>
            <a:solidFill>
              <a:srgbClr val="0C45A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627047"/>
              <a:ext cx="7104475" cy="5196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49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143500"/>
            <a:ext cx="6808502" cy="497020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35341" y="109884"/>
            <a:ext cx="12946322" cy="2503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080"/>
              </a:lnSpc>
            </a:pPr>
            <a:r>
              <a:rPr lang="en-US" sz="7200" dirty="0">
                <a:solidFill>
                  <a:srgbClr val="0C45A6"/>
                </a:solidFill>
                <a:latin typeface="Montserrat Semi-Bold"/>
              </a:rPr>
              <a:t>AVALIAÇÃO </a:t>
            </a:r>
          </a:p>
          <a:p>
            <a:pPr>
              <a:lnSpc>
                <a:spcPts val="10080"/>
              </a:lnSpc>
            </a:pPr>
            <a:r>
              <a:rPr lang="en-US" sz="7200" dirty="0">
                <a:solidFill>
                  <a:srgbClr val="0C45A6"/>
                </a:solidFill>
                <a:latin typeface="Montserrat Semi-Bold"/>
              </a:rPr>
              <a:t>INDIVIDUAL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139238" y="4652327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9" name="TextBox 9"/>
          <p:cNvSpPr txBox="1"/>
          <p:nvPr/>
        </p:nvSpPr>
        <p:spPr>
          <a:xfrm>
            <a:off x="7343328" y="128934"/>
            <a:ext cx="10691591" cy="10605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112" lvl="1" indent="-313056">
              <a:lnSpc>
                <a:spcPts val="4640"/>
              </a:lnSpc>
              <a:buFont typeface="Arial"/>
              <a:buChar char="•"/>
            </a:pP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Os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/as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servidores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/as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serão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avaliados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/as (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muito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bom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,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bom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, regular e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ruim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) de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acordo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 com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os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seguintes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fatores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:</a:t>
            </a:r>
          </a:p>
          <a:p>
            <a:pPr algn="ctr">
              <a:lnSpc>
                <a:spcPts val="4640"/>
              </a:lnSpc>
            </a:pPr>
            <a:r>
              <a:rPr lang="en-US" sz="2900" dirty="0">
                <a:solidFill>
                  <a:srgbClr val="000000"/>
                </a:solidFill>
                <a:latin typeface="Open Sans Light Bold"/>
              </a:rPr>
              <a:t>1. </a:t>
            </a:r>
            <a:r>
              <a:rPr lang="en-US" sz="2900" dirty="0" err="1">
                <a:solidFill>
                  <a:srgbClr val="000000"/>
                </a:solidFill>
                <a:latin typeface="Open Sans Light Bold"/>
              </a:rPr>
              <a:t>Assiduidade</a:t>
            </a:r>
            <a:r>
              <a:rPr lang="en-US" sz="2900" dirty="0">
                <a:solidFill>
                  <a:srgbClr val="000000"/>
                </a:solidFill>
                <a:latin typeface="Open Sans Light Bold"/>
              </a:rPr>
              <a:t>/</a:t>
            </a:r>
            <a:r>
              <a:rPr lang="en-US" sz="2900" dirty="0" err="1">
                <a:solidFill>
                  <a:srgbClr val="000000"/>
                </a:solidFill>
                <a:latin typeface="Open Sans Light Bold"/>
              </a:rPr>
              <a:t>pontualidade</a:t>
            </a:r>
            <a:r>
              <a:rPr lang="en-US" sz="2900" dirty="0">
                <a:solidFill>
                  <a:srgbClr val="000000"/>
                </a:solidFill>
                <a:latin typeface="Open Sans Light Bold"/>
              </a:rPr>
              <a:t>; 2.Compromisso com </a:t>
            </a:r>
            <a:r>
              <a:rPr lang="en-US" sz="2900" dirty="0" err="1">
                <a:solidFill>
                  <a:srgbClr val="000000"/>
                </a:solidFill>
                <a:latin typeface="Open Sans Light Bold"/>
              </a:rPr>
              <a:t>qualidade</a:t>
            </a:r>
            <a:r>
              <a:rPr lang="en-US" sz="2900" dirty="0">
                <a:solidFill>
                  <a:srgbClr val="000000"/>
                </a:solidFill>
                <a:latin typeface="Open Sans Light Bold"/>
              </a:rPr>
              <a:t>; 3.Conhecimento; 4.Cooperação/</a:t>
            </a:r>
            <a:r>
              <a:rPr lang="en-US" sz="2900" dirty="0" err="1">
                <a:solidFill>
                  <a:srgbClr val="000000"/>
                </a:solidFill>
                <a:latin typeface="Open Sans Light Bold"/>
              </a:rPr>
              <a:t>desenvolvimento</a:t>
            </a:r>
            <a:r>
              <a:rPr lang="en-US" sz="2900" dirty="0">
                <a:solidFill>
                  <a:srgbClr val="000000"/>
                </a:solidFill>
                <a:latin typeface="Open Sans Light Bold"/>
              </a:rPr>
              <a:t>; 5.Iniciativa; 6.Organização/</a:t>
            </a:r>
            <a:r>
              <a:rPr lang="en-US" sz="2900" dirty="0" err="1">
                <a:solidFill>
                  <a:srgbClr val="000000"/>
                </a:solidFill>
                <a:latin typeface="Open Sans Light Bold"/>
              </a:rPr>
              <a:t>planejamento</a:t>
            </a:r>
            <a:r>
              <a:rPr lang="en-US" sz="2900" dirty="0">
                <a:solidFill>
                  <a:srgbClr val="000000"/>
                </a:solidFill>
                <a:latin typeface="Open Sans Light Bold"/>
              </a:rPr>
              <a:t>; 7.Produtividade/</a:t>
            </a:r>
            <a:r>
              <a:rPr lang="en-US" sz="2900" dirty="0" err="1">
                <a:solidFill>
                  <a:srgbClr val="000000"/>
                </a:solidFill>
                <a:latin typeface="Open Sans Light Bold"/>
              </a:rPr>
              <a:t>eficiência</a:t>
            </a:r>
            <a:r>
              <a:rPr lang="en-US" sz="2900" dirty="0">
                <a:solidFill>
                  <a:srgbClr val="000000"/>
                </a:solidFill>
                <a:latin typeface="Open Sans Light Bold"/>
              </a:rPr>
              <a:t>; 8.Responsabilidade; 9.Relacionamento </a:t>
            </a:r>
            <a:r>
              <a:rPr lang="en-US" sz="2900" dirty="0" err="1">
                <a:solidFill>
                  <a:srgbClr val="000000"/>
                </a:solidFill>
                <a:latin typeface="Open Sans Light Bold"/>
              </a:rPr>
              <a:t>Interpessoal</a:t>
            </a:r>
            <a:r>
              <a:rPr lang="en-US" sz="2900" dirty="0">
                <a:solidFill>
                  <a:srgbClr val="000000"/>
                </a:solidFill>
                <a:latin typeface="Open Sans Light Bold"/>
              </a:rPr>
              <a:t>.</a:t>
            </a:r>
            <a:endParaRPr lang="en-US" sz="2900" dirty="0">
              <a:solidFill>
                <a:srgbClr val="000000"/>
              </a:solidFill>
              <a:latin typeface="Open Sans Light"/>
            </a:endParaRPr>
          </a:p>
          <a:p>
            <a:pPr marL="626112" lvl="1" indent="-313056">
              <a:lnSpc>
                <a:spcPts val="4640"/>
              </a:lnSpc>
              <a:buFont typeface="Arial"/>
              <a:buChar char="•"/>
            </a:pPr>
            <a:r>
              <a:rPr lang="en-US" sz="2900" dirty="0">
                <a:solidFill>
                  <a:srgbClr val="000000"/>
                </a:solidFill>
                <a:latin typeface="Open Sans Light"/>
              </a:rPr>
              <a:t>Caso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avalie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 com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alguma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2900" dirty="0">
                <a:solidFill>
                  <a:srgbClr val="000000"/>
                </a:solidFill>
                <a:latin typeface="Open Sans Light Bold"/>
              </a:rPr>
              <a:t>nota </a:t>
            </a:r>
            <a:r>
              <a:rPr lang="en-US" sz="2900" dirty="0" err="1">
                <a:solidFill>
                  <a:srgbClr val="000000"/>
                </a:solidFill>
                <a:latin typeface="Open Sans Light Bold"/>
              </a:rPr>
              <a:t>abaixo</a:t>
            </a:r>
            <a:r>
              <a:rPr lang="en-US" sz="2900" dirty="0">
                <a:solidFill>
                  <a:srgbClr val="000000"/>
                </a:solidFill>
                <a:latin typeface="Open Sans Light Bold"/>
              </a:rPr>
              <a:t> de 7,0 (</a:t>
            </a:r>
            <a:r>
              <a:rPr lang="en-US" sz="2900" dirty="0" err="1">
                <a:solidFill>
                  <a:srgbClr val="000000"/>
                </a:solidFill>
                <a:latin typeface="Open Sans Light Bold"/>
              </a:rPr>
              <a:t>sete</a:t>
            </a:r>
            <a:r>
              <a:rPr lang="en-US" sz="2900" dirty="0">
                <a:solidFill>
                  <a:srgbClr val="000000"/>
                </a:solidFill>
                <a:latin typeface="Open Sans Light Bold"/>
              </a:rPr>
              <a:t>), </a:t>
            </a:r>
            <a:r>
              <a:rPr lang="en-US" sz="2900" dirty="0" err="1">
                <a:solidFill>
                  <a:srgbClr val="000000"/>
                </a:solidFill>
                <a:latin typeface="Open Sans Light Bold"/>
              </a:rPr>
              <a:t>deverá</a:t>
            </a:r>
            <a:r>
              <a:rPr lang="en-US" sz="2900" dirty="0">
                <a:solidFill>
                  <a:srgbClr val="000000"/>
                </a:solidFill>
                <a:latin typeface="Open Sans Light Bold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Open Sans Light Bold"/>
              </a:rPr>
              <a:t>justificar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,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obrigatoriamente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, no campo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apropriado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 (que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aparece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na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próxima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página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).</a:t>
            </a:r>
          </a:p>
          <a:p>
            <a:pPr marL="626112" lvl="1" indent="-313056">
              <a:lnSpc>
                <a:spcPts val="4640"/>
              </a:lnSpc>
              <a:buFont typeface="Arial"/>
              <a:buChar char="•"/>
            </a:pPr>
            <a:r>
              <a:rPr lang="en-US" sz="2900" dirty="0">
                <a:solidFill>
                  <a:srgbClr val="000000"/>
                </a:solidFill>
                <a:latin typeface="Open Sans Light"/>
              </a:rPr>
              <a:t>O/A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servidor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/a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só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conseguirá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acessar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 a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autoavaliação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após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 a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chefia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já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ter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preenchido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 a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sua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avaliação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 de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desempenho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;</a:t>
            </a:r>
          </a:p>
          <a:p>
            <a:pPr marL="626112" lvl="1" indent="-313056">
              <a:lnSpc>
                <a:spcPts val="4640"/>
              </a:lnSpc>
              <a:buFont typeface="Arial"/>
              <a:buChar char="•"/>
            </a:pPr>
            <a:r>
              <a:rPr lang="en-US" sz="2900" dirty="0">
                <a:solidFill>
                  <a:srgbClr val="000000"/>
                </a:solidFill>
                <a:latin typeface="Open Sans Light"/>
              </a:rPr>
              <a:t>O </a:t>
            </a:r>
            <a:r>
              <a:rPr lang="en-US" sz="2900" dirty="0" err="1">
                <a:solidFill>
                  <a:srgbClr val="000000"/>
                </a:solidFill>
                <a:latin typeface="Open Sans Light Bold" panose="020B0604020202020204" charset="0"/>
                <a:ea typeface="Open Sans Light Bold" panose="020B0604020202020204" charset="0"/>
                <a:cs typeface="Open Sans Light Bold" panose="020B0604020202020204" charset="0"/>
              </a:rPr>
              <a:t>cálculo</a:t>
            </a:r>
            <a:r>
              <a:rPr lang="en-US" sz="2900" dirty="0">
                <a:solidFill>
                  <a:srgbClr val="000000"/>
                </a:solidFill>
                <a:latin typeface="Open Sans Light Bold" panose="020B0604020202020204" charset="0"/>
                <a:ea typeface="Open Sans Light Bold" panose="020B0604020202020204" charset="0"/>
                <a:cs typeface="Open Sans Light Bold" panose="020B0604020202020204" charset="0"/>
              </a:rPr>
              <a:t> final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 da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avaliação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 de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desempenho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 individual é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feito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automaticamente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pelo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sistema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,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após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 o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preenchimento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 dos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dois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atores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. Para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obter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 a </a:t>
            </a:r>
            <a:r>
              <a:rPr lang="en-US" sz="2900" dirty="0" err="1">
                <a:solidFill>
                  <a:srgbClr val="000000"/>
                </a:solidFill>
                <a:latin typeface="Open Sans Light Bold" panose="020B0604020202020204" charset="0"/>
                <a:ea typeface="Open Sans Light Bold" panose="020B0604020202020204" charset="0"/>
                <a:cs typeface="Open Sans Light Bold" panose="020B0604020202020204" charset="0"/>
              </a:rPr>
              <a:t>Progressão</a:t>
            </a:r>
            <a:r>
              <a:rPr lang="en-US" sz="2900" dirty="0">
                <a:solidFill>
                  <a:srgbClr val="000000"/>
                </a:solidFill>
                <a:latin typeface="Open Sans Light Bold" panose="020B0604020202020204" charset="0"/>
                <a:ea typeface="Open Sans Light Bold" panose="020B0604020202020204" charset="0"/>
                <a:cs typeface="Open Sans Light Bold" panose="020B0604020202020204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Open Sans Light Bold" panose="020B0604020202020204" charset="0"/>
                <a:ea typeface="Open Sans Light Bold" panose="020B0604020202020204" charset="0"/>
                <a:cs typeface="Open Sans Light Bold" panose="020B0604020202020204" charset="0"/>
              </a:rPr>
              <a:t>por</a:t>
            </a:r>
            <a:r>
              <a:rPr lang="en-US" sz="2900" dirty="0">
                <a:solidFill>
                  <a:srgbClr val="000000"/>
                </a:solidFill>
                <a:latin typeface="Open Sans Light Bold" panose="020B0604020202020204" charset="0"/>
                <a:ea typeface="Open Sans Light Bold" panose="020B0604020202020204" charset="0"/>
                <a:cs typeface="Open Sans Light Bold" panose="020B0604020202020204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Open Sans Light Bold" panose="020B0604020202020204" charset="0"/>
                <a:ea typeface="Open Sans Light Bold" panose="020B0604020202020204" charset="0"/>
                <a:cs typeface="Open Sans Light Bold" panose="020B0604020202020204" charset="0"/>
              </a:rPr>
              <a:t>Mérito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, o/a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servidor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/a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deverá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obter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uma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Open Sans Light Bold"/>
              </a:rPr>
              <a:t>média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Open Sans Light Bold"/>
              </a:rPr>
              <a:t>igual</a:t>
            </a:r>
            <a:r>
              <a:rPr lang="en-US" sz="2900" dirty="0">
                <a:solidFill>
                  <a:srgbClr val="000000"/>
                </a:solidFill>
                <a:latin typeface="Open Sans Light Bold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Open Sans Light Bold"/>
              </a:rPr>
              <a:t>ou</a:t>
            </a:r>
            <a:r>
              <a:rPr lang="en-US" sz="2900" dirty="0">
                <a:solidFill>
                  <a:srgbClr val="000000"/>
                </a:solidFill>
                <a:latin typeface="Open Sans Light Bold"/>
              </a:rPr>
              <a:t> superior a 7,0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 (</a:t>
            </a:r>
            <a:r>
              <a:rPr lang="en-US" sz="2900" dirty="0" err="1">
                <a:solidFill>
                  <a:srgbClr val="000000"/>
                </a:solidFill>
                <a:latin typeface="Open Sans Light Bold"/>
              </a:rPr>
              <a:t>sete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), de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acordo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 com a  Lei nº 11.091/2005.</a:t>
            </a:r>
          </a:p>
          <a:p>
            <a:pPr algn="just">
              <a:lnSpc>
                <a:spcPts val="4480"/>
              </a:lnSpc>
            </a:pPr>
            <a:endParaRPr lang="en-US" sz="2900" dirty="0">
              <a:solidFill>
                <a:srgbClr val="000000"/>
              </a:solidFill>
              <a:latin typeface="Open Sans Ligh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594378"/>
            <a:ext cx="11230939" cy="10608170"/>
            <a:chOff x="-937544" y="0"/>
            <a:chExt cx="14974585" cy="14144226"/>
          </a:xfrm>
        </p:grpSpPr>
        <p:sp>
          <p:nvSpPr>
            <p:cNvPr id="3" name="AutoShape 3"/>
            <p:cNvSpPr/>
            <p:nvPr/>
          </p:nvSpPr>
          <p:spPr>
            <a:xfrm>
              <a:off x="-937544" y="3256267"/>
              <a:ext cx="1260859" cy="174239"/>
            </a:xfrm>
            <a:prstGeom prst="rect">
              <a:avLst/>
            </a:prstGeom>
            <a:solidFill>
              <a:srgbClr val="0C45A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-501825" y="3942202"/>
              <a:ext cx="14037041" cy="102020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041"/>
                </a:lnSpc>
              </a:pP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Findado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 o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processo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 de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avaliação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 de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desempenho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,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esperamos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 que a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equipe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 e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os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/as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trabalhadores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/as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tenham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consciência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 da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importância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 do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seu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trabalho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 no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setor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, dos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pontos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 fortes e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fracos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sobre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 a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condução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 do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trabalho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naquele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ano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 (de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modo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coletivo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 e individual),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os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determinantes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 que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carecem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 de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melhorias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 e o que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planejaram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 para o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ano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 que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vem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, com o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intuito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 de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melhorar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os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processos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analisados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.</a:t>
              </a:r>
            </a:p>
            <a:p>
              <a:pPr>
                <a:lnSpc>
                  <a:spcPts val="4041"/>
                </a:lnSpc>
              </a:pPr>
              <a:endParaRPr lang="en-US" sz="2694" dirty="0">
                <a:solidFill>
                  <a:srgbClr val="16214B"/>
                </a:solidFill>
                <a:latin typeface="Montserrat"/>
              </a:endParaRPr>
            </a:p>
            <a:p>
              <a:pPr>
                <a:lnSpc>
                  <a:spcPts val="4041"/>
                </a:lnSpc>
              </a:pPr>
              <a:r>
                <a:rPr lang="en-US" sz="2694" dirty="0" err="1">
                  <a:solidFill>
                    <a:srgbClr val="16214B"/>
                  </a:solidFill>
                  <a:latin typeface="Montserrat Bold Italics"/>
                </a:rPr>
                <a:t>Ferramentas</a:t>
              </a:r>
              <a:r>
                <a:rPr lang="en-US" sz="2694" dirty="0">
                  <a:solidFill>
                    <a:srgbClr val="16214B"/>
                  </a:solidFill>
                  <a:latin typeface="Montserrat Bold Italics"/>
                </a:rPr>
                <a:t> de </a:t>
              </a:r>
              <a:r>
                <a:rPr lang="en-US" sz="2694" dirty="0" err="1">
                  <a:solidFill>
                    <a:srgbClr val="16214B"/>
                  </a:solidFill>
                  <a:latin typeface="Montserrat Bold Italics"/>
                </a:rPr>
                <a:t>trabalho</a:t>
              </a:r>
              <a:r>
                <a:rPr lang="en-US" sz="2694" dirty="0">
                  <a:solidFill>
                    <a:srgbClr val="16214B"/>
                  </a:solidFill>
                  <a:latin typeface="Montserrat Bold Italics"/>
                </a:rPr>
                <a:t> para a </a:t>
              </a:r>
              <a:r>
                <a:rPr lang="en-US" sz="2694" dirty="0" err="1">
                  <a:solidFill>
                    <a:srgbClr val="16214B"/>
                  </a:solidFill>
                  <a:latin typeface="Montserrat Bold Italics"/>
                </a:rPr>
                <a:t>gestão</a:t>
              </a:r>
              <a:r>
                <a:rPr lang="en-US" sz="2694" dirty="0">
                  <a:solidFill>
                    <a:srgbClr val="16214B"/>
                  </a:solidFill>
                  <a:latin typeface="Montserrat Bold Italics"/>
                </a:rPr>
                <a:t>:</a:t>
              </a:r>
            </a:p>
            <a:p>
              <a:pPr marL="581733" lvl="1" indent="-290867">
                <a:lnSpc>
                  <a:spcPts val="4041"/>
                </a:lnSpc>
                <a:buFont typeface="Arial"/>
                <a:buChar char="•"/>
              </a:pP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Avaliação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 do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trabalho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 da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equipe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 (</a:t>
              </a:r>
              <a:r>
                <a:rPr lang="en-US" sz="2694" dirty="0" err="1">
                  <a:solidFill>
                    <a:srgbClr val="16214B"/>
                  </a:solidFill>
                  <a:latin typeface="Montserrat Bold"/>
                </a:rPr>
                <a:t>Pré-avaliação</a:t>
              </a:r>
              <a:r>
                <a:rPr lang="en-US" sz="2694" dirty="0">
                  <a:solidFill>
                    <a:srgbClr val="16214B"/>
                  </a:solidFill>
                  <a:latin typeface="Montserrat Bold"/>
                </a:rPr>
                <a:t>,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promovida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pelo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 gestor e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equipe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);</a:t>
              </a:r>
            </a:p>
            <a:p>
              <a:pPr marL="581733" lvl="1" indent="-290867">
                <a:lnSpc>
                  <a:spcPts val="4041"/>
                </a:lnSpc>
                <a:buFont typeface="Arial"/>
                <a:buChar char="•"/>
              </a:pPr>
              <a:r>
                <a:rPr lang="en-US" sz="2694" dirty="0" err="1">
                  <a:solidFill>
                    <a:srgbClr val="16214B"/>
                  </a:solidFill>
                  <a:latin typeface="Montserrat Bold"/>
                </a:rPr>
                <a:t>Autoavaliação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 da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gestão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;</a:t>
              </a:r>
            </a:p>
            <a:p>
              <a:pPr marL="581733" lvl="1" indent="-290867">
                <a:lnSpc>
                  <a:spcPts val="4041"/>
                </a:lnSpc>
                <a:buFont typeface="Arial"/>
                <a:buChar char="•"/>
              </a:pPr>
              <a:r>
                <a:rPr lang="en-US" sz="2694" dirty="0" err="1">
                  <a:solidFill>
                    <a:srgbClr val="16214B"/>
                  </a:solidFill>
                  <a:latin typeface="Montserrat Bold"/>
                </a:rPr>
                <a:t>Relatório</a:t>
              </a:r>
              <a:r>
                <a:rPr lang="en-US" sz="2694" dirty="0">
                  <a:solidFill>
                    <a:srgbClr val="16214B"/>
                  </a:solidFill>
                  <a:latin typeface="Montserrat Bold"/>
                </a:rPr>
                <a:t> </a:t>
              </a:r>
              <a:r>
                <a:rPr lang="en-US" sz="2694" dirty="0" err="1">
                  <a:solidFill>
                    <a:srgbClr val="16214B"/>
                  </a:solidFill>
                  <a:latin typeface="Montserrat Bold"/>
                </a:rPr>
                <a:t>Anual</a:t>
              </a:r>
              <a:r>
                <a:rPr lang="en-US" sz="2694" dirty="0">
                  <a:solidFill>
                    <a:srgbClr val="16214B"/>
                  </a:solidFill>
                  <a:latin typeface="Montserrat Bold"/>
                </a:rPr>
                <a:t> da AGCT (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divulgado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 no site da PROGEPE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pelo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 SAAPT no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ano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seguinte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);</a:t>
              </a:r>
            </a:p>
            <a:p>
              <a:pPr marL="581733" lvl="1" indent="-290867">
                <a:lnSpc>
                  <a:spcPts val="4041"/>
                </a:lnSpc>
                <a:buFont typeface="Arial"/>
                <a:buChar char="•"/>
              </a:pPr>
              <a:r>
                <a:rPr lang="en-US" sz="2694" dirty="0" err="1">
                  <a:solidFill>
                    <a:srgbClr val="16214B"/>
                  </a:solidFill>
                  <a:latin typeface="Montserrat Bold"/>
                </a:rPr>
                <a:t>Avaliações</a:t>
              </a:r>
              <a:r>
                <a:rPr lang="en-US" sz="2694" dirty="0">
                  <a:solidFill>
                    <a:srgbClr val="16214B"/>
                  </a:solidFill>
                  <a:latin typeface="Montserrat Bold"/>
                </a:rPr>
                <a:t> </a:t>
              </a:r>
              <a:r>
                <a:rPr lang="en-US" sz="2694" dirty="0" err="1">
                  <a:solidFill>
                    <a:srgbClr val="16214B"/>
                  </a:solidFill>
                  <a:latin typeface="Montserrat Bold"/>
                </a:rPr>
                <a:t>individuais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 dos/as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servidores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/as.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4037041" cy="17430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426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742462" y="3159152"/>
            <a:ext cx="6002968" cy="582287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26789" y="62511"/>
            <a:ext cx="15869074" cy="1401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179"/>
              </a:lnSpc>
              <a:spcBef>
                <a:spcPct val="0"/>
              </a:spcBef>
            </a:pPr>
            <a:r>
              <a:rPr lang="en-US" sz="7200" dirty="0">
                <a:solidFill>
                  <a:srgbClr val="0C45A6"/>
                </a:solidFill>
                <a:latin typeface="Montserrat Semi-Bold" panose="020B0604020202020204" charset="0"/>
              </a:rPr>
              <a:t>RESULTADOS E RELATÓRIOS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762000" y="385155"/>
            <a:ext cx="10037611" cy="495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7"/>
              </a:lnSpc>
            </a:pPr>
            <a:r>
              <a:rPr lang="en-US" sz="6530" dirty="0">
                <a:solidFill>
                  <a:srgbClr val="0C45A6"/>
                </a:solidFill>
                <a:latin typeface="Montserrat Semi-Bold"/>
              </a:rPr>
              <a:t>ALGUMA DÚVIDA?</a:t>
            </a:r>
          </a:p>
          <a:p>
            <a:pPr algn="ctr">
              <a:lnSpc>
                <a:spcPts val="7837"/>
              </a:lnSpc>
            </a:pPr>
            <a:endParaRPr lang="en-US" sz="6530" dirty="0">
              <a:solidFill>
                <a:srgbClr val="0C45A6"/>
              </a:solidFill>
              <a:latin typeface="Montserrat Semi-Bold"/>
            </a:endParaRPr>
          </a:p>
          <a:p>
            <a:pPr algn="ctr">
              <a:lnSpc>
                <a:spcPts val="7837"/>
              </a:lnSpc>
            </a:pPr>
            <a:r>
              <a:rPr lang="en-US" sz="6530" dirty="0">
                <a:solidFill>
                  <a:srgbClr val="0C45A6"/>
                </a:solidFill>
                <a:latin typeface="Montserrat Semi-Bold"/>
              </a:rPr>
              <a:t>OBRIGADO </a:t>
            </a:r>
          </a:p>
          <a:p>
            <a:pPr algn="ctr">
              <a:lnSpc>
                <a:spcPts val="7837"/>
              </a:lnSpc>
            </a:pPr>
            <a:r>
              <a:rPr lang="en-US" sz="6530" dirty="0">
                <a:solidFill>
                  <a:srgbClr val="0C45A6"/>
                </a:solidFill>
                <a:latin typeface="Montserrat Semi-Bold"/>
              </a:rPr>
              <a:t>PELA </a:t>
            </a:r>
          </a:p>
          <a:p>
            <a:pPr algn="ctr">
              <a:lnSpc>
                <a:spcPts val="7837"/>
              </a:lnSpc>
            </a:pPr>
            <a:r>
              <a:rPr lang="en-US" sz="6530" dirty="0">
                <a:solidFill>
                  <a:srgbClr val="0C45A6"/>
                </a:solidFill>
                <a:latin typeface="Montserrat Semi-Bold"/>
              </a:rPr>
              <a:t>PRESENÇA!</a:t>
            </a:r>
          </a:p>
        </p:txBody>
      </p:sp>
      <p:sp>
        <p:nvSpPr>
          <p:cNvPr id="3" name="AutoShape 3"/>
          <p:cNvSpPr/>
          <p:nvPr/>
        </p:nvSpPr>
        <p:spPr>
          <a:xfrm>
            <a:off x="0" y="1805045"/>
            <a:ext cx="783603" cy="108286"/>
          </a:xfrm>
          <a:prstGeom prst="rect">
            <a:avLst/>
          </a:prstGeom>
          <a:solidFill>
            <a:srgbClr val="0C45A6"/>
          </a:solidFill>
        </p:spPr>
        <p:txBody>
          <a:bodyPr/>
          <a:lstStyle/>
          <a:p>
            <a:endParaRPr lang="pt-BR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30720" y="5219700"/>
            <a:ext cx="6008280" cy="504695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9144000" y="2349034"/>
            <a:ext cx="8664541" cy="1025241"/>
            <a:chOff x="0" y="0"/>
            <a:chExt cx="11552721" cy="1366988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1552721" cy="1366988"/>
              <a:chOff x="0" y="0"/>
              <a:chExt cx="8632061" cy="1021398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633331" cy="1021398"/>
              </a:xfrm>
              <a:custGeom>
                <a:avLst/>
                <a:gdLst/>
                <a:ahLst/>
                <a:cxnLst/>
                <a:rect l="l" t="t" r="r" b="b"/>
                <a:pathLst>
                  <a:path w="8633331" h="1021398">
                    <a:moveTo>
                      <a:pt x="8079611" y="1021398"/>
                    </a:moveTo>
                    <a:lnTo>
                      <a:pt x="553720" y="1021398"/>
                    </a:lnTo>
                    <a:cubicBezTo>
                      <a:pt x="247650" y="1021398"/>
                      <a:pt x="0" y="792715"/>
                      <a:pt x="0" y="511277"/>
                    </a:cubicBezTo>
                    <a:cubicBezTo>
                      <a:pt x="0" y="228668"/>
                      <a:pt x="247650" y="0"/>
                      <a:pt x="553720" y="0"/>
                    </a:cubicBezTo>
                    <a:lnTo>
                      <a:pt x="8079611" y="0"/>
                    </a:lnTo>
                    <a:cubicBezTo>
                      <a:pt x="8385681" y="0"/>
                      <a:pt x="8633331" y="228668"/>
                      <a:pt x="8633331" y="511277"/>
                    </a:cubicBezTo>
                    <a:cubicBezTo>
                      <a:pt x="8632061" y="792715"/>
                      <a:pt x="8384411" y="1021398"/>
                      <a:pt x="8079611" y="1021398"/>
                    </a:cubicBezTo>
                    <a:close/>
                  </a:path>
                </a:pathLst>
              </a:custGeom>
              <a:solidFill>
                <a:srgbClr val="FDCF60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652140" y="281056"/>
              <a:ext cx="10248441" cy="8906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28"/>
                </a:lnSpc>
              </a:pPr>
              <a:r>
                <a:rPr lang="en-US" sz="4828" dirty="0" err="1">
                  <a:solidFill>
                    <a:srgbClr val="171717"/>
                  </a:solidFill>
                  <a:latin typeface="Barlow Medium"/>
                </a:rPr>
                <a:t>Contatos</a:t>
              </a:r>
              <a:r>
                <a:rPr lang="en-US" sz="4828" dirty="0">
                  <a:solidFill>
                    <a:srgbClr val="171717"/>
                  </a:solidFill>
                  <a:latin typeface="Barlow Medium"/>
                </a:rPr>
                <a:t> do </a:t>
              </a:r>
              <a:r>
                <a:rPr lang="en-US" sz="4828" dirty="0" err="1">
                  <a:solidFill>
                    <a:srgbClr val="171717"/>
                  </a:solidFill>
                  <a:latin typeface="Barlow Medium"/>
                </a:rPr>
                <a:t>setor</a:t>
              </a:r>
              <a:r>
                <a:rPr lang="en-US" sz="4828" dirty="0">
                  <a:solidFill>
                    <a:srgbClr val="171717"/>
                  </a:solidFill>
                  <a:latin typeface="Barlow Medium"/>
                </a:rPr>
                <a:t>: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7379521" y="4206900"/>
            <a:ext cx="12193499" cy="2380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>
                <a:solidFill>
                  <a:srgbClr val="171717"/>
                </a:solidFill>
                <a:latin typeface="Open Sans Light Bold"/>
              </a:rPr>
              <a:t>TELEFONE: </a:t>
            </a: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>
                <a:solidFill>
                  <a:srgbClr val="171717"/>
                </a:solidFill>
                <a:latin typeface="Open Sans Light Bold"/>
              </a:rPr>
              <a:t>2542-5523</a:t>
            </a:r>
          </a:p>
          <a:p>
            <a:pPr algn="ctr">
              <a:lnSpc>
                <a:spcPts val="4759"/>
              </a:lnSpc>
              <a:spcBef>
                <a:spcPct val="0"/>
              </a:spcBef>
            </a:pPr>
            <a:endParaRPr lang="en-US" sz="3399" dirty="0">
              <a:solidFill>
                <a:srgbClr val="171717"/>
              </a:solidFill>
              <a:latin typeface="Open Sans Light Bold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endParaRPr lang="en-US" sz="3399" dirty="0">
              <a:solidFill>
                <a:srgbClr val="171717"/>
              </a:solidFill>
              <a:latin typeface="Open Sans Light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797215" y="5963945"/>
            <a:ext cx="5358110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>
                <a:solidFill>
                  <a:srgbClr val="171717"/>
                </a:solidFill>
                <a:latin typeface="Open Sans Light Bold"/>
              </a:rPr>
              <a:t>E-MAIL:</a:t>
            </a: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>
                <a:solidFill>
                  <a:srgbClr val="171717"/>
                </a:solidFill>
                <a:latin typeface="Open Sans Light Bold"/>
              </a:rPr>
              <a:t>progepe.saapt@unirio.br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303030" y="7944510"/>
            <a:ext cx="6801743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>
                <a:solidFill>
                  <a:srgbClr val="171717"/>
                </a:solidFill>
                <a:latin typeface="Open Sans Light Bold"/>
              </a:rPr>
              <a:t>CANAL DO SETOR NO YOUTUBE:</a:t>
            </a: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>
                <a:solidFill>
                  <a:srgbClr val="171717"/>
                </a:solidFill>
                <a:latin typeface="Open Sans Light Bold"/>
              </a:rPr>
              <a:t>PROGEPE SAAPT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E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1750" y="651750"/>
            <a:ext cx="16984499" cy="8983499"/>
            <a:chOff x="0" y="0"/>
            <a:chExt cx="22645999" cy="11977999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645999" cy="11977999"/>
              <a:chOff x="0" y="0"/>
              <a:chExt cx="5745374" cy="303886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5745374" cy="3038863"/>
              </a:xfrm>
              <a:custGeom>
                <a:avLst/>
                <a:gdLst/>
                <a:ahLst/>
                <a:cxnLst/>
                <a:rect l="l" t="t" r="r" b="b"/>
                <a:pathLst>
                  <a:path w="5745374" h="3038863">
                    <a:moveTo>
                      <a:pt x="5620914" y="3038863"/>
                    </a:moveTo>
                    <a:lnTo>
                      <a:pt x="124460" y="3038863"/>
                    </a:lnTo>
                    <a:cubicBezTo>
                      <a:pt x="55880" y="3038863"/>
                      <a:pt x="0" y="2982983"/>
                      <a:pt x="0" y="291440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620914" y="0"/>
                    </a:lnTo>
                    <a:cubicBezTo>
                      <a:pt x="5689494" y="0"/>
                      <a:pt x="5745374" y="55880"/>
                      <a:pt x="5745374" y="124460"/>
                    </a:cubicBezTo>
                    <a:lnTo>
                      <a:pt x="5745374" y="2914403"/>
                    </a:lnTo>
                    <a:cubicBezTo>
                      <a:pt x="5745374" y="2982983"/>
                      <a:pt x="5689494" y="3038863"/>
                      <a:pt x="5620914" y="3038863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5" name="AutoShape 5"/>
            <p:cNvSpPr/>
            <p:nvPr/>
          </p:nvSpPr>
          <p:spPr>
            <a:xfrm>
              <a:off x="0" y="1266422"/>
              <a:ext cx="22645999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/>
            </a:p>
          </p:txBody>
        </p:sp>
        <p:grpSp>
          <p:nvGrpSpPr>
            <p:cNvPr id="6" name="Group 6"/>
            <p:cNvGrpSpPr/>
            <p:nvPr/>
          </p:nvGrpSpPr>
          <p:grpSpPr>
            <a:xfrm rot="-10800000">
              <a:off x="1386781" y="502600"/>
              <a:ext cx="289704" cy="289704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D558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 rot="-10800000">
              <a:off x="1039940" y="502600"/>
              <a:ext cx="289704" cy="289704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814B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-10800000">
              <a:off x="693100" y="502600"/>
              <a:ext cx="289704" cy="289704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71717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</p:grpSp>
      <p:sp>
        <p:nvSpPr>
          <p:cNvPr id="12" name="TextBox 12"/>
          <p:cNvSpPr txBox="1"/>
          <p:nvPr/>
        </p:nvSpPr>
        <p:spPr>
          <a:xfrm>
            <a:off x="1287409" y="2297429"/>
            <a:ext cx="15705191" cy="6656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  <a:spcBef>
                <a:spcPct val="0"/>
              </a:spcBef>
            </a:pPr>
            <a:r>
              <a:rPr lang="en-US" sz="4199" dirty="0" err="1">
                <a:solidFill>
                  <a:srgbClr val="000000"/>
                </a:solidFill>
                <a:latin typeface="Open Sans"/>
              </a:rPr>
              <a:t>Desenvolve</a:t>
            </a:r>
            <a:r>
              <a:rPr lang="en-US" sz="41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Open Sans"/>
              </a:rPr>
              <a:t>ações</a:t>
            </a:r>
            <a:r>
              <a:rPr lang="en-US" sz="41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Open Sans"/>
              </a:rPr>
              <a:t>voltadas</a:t>
            </a:r>
            <a:r>
              <a:rPr lang="en-US" sz="4199" dirty="0">
                <a:solidFill>
                  <a:srgbClr val="000000"/>
                </a:solidFill>
                <a:latin typeface="Open Sans"/>
              </a:rPr>
              <a:t> para o </a:t>
            </a:r>
            <a:r>
              <a:rPr lang="en-US" sz="4199" dirty="0" err="1">
                <a:solidFill>
                  <a:srgbClr val="000000"/>
                </a:solidFill>
                <a:latin typeface="Open Sans"/>
              </a:rPr>
              <a:t>conhecimento</a:t>
            </a:r>
            <a:r>
              <a:rPr lang="en-US" sz="4199" dirty="0">
                <a:solidFill>
                  <a:srgbClr val="000000"/>
                </a:solidFill>
                <a:latin typeface="Open Sans"/>
              </a:rPr>
              <a:t> e </a:t>
            </a:r>
            <a:r>
              <a:rPr lang="en-US" sz="4199" dirty="0" err="1">
                <a:solidFill>
                  <a:srgbClr val="000000"/>
                </a:solidFill>
                <a:latin typeface="Open Sans"/>
              </a:rPr>
              <a:t>melhorias</a:t>
            </a:r>
            <a:r>
              <a:rPr lang="en-US" sz="4199" dirty="0">
                <a:solidFill>
                  <a:srgbClr val="000000"/>
                </a:solidFill>
                <a:latin typeface="Open Sans"/>
              </a:rPr>
              <a:t> dos </a:t>
            </a:r>
            <a:r>
              <a:rPr lang="en-US" sz="4199" dirty="0" err="1">
                <a:solidFill>
                  <a:srgbClr val="000000"/>
                </a:solidFill>
                <a:latin typeface="Open Sans"/>
              </a:rPr>
              <a:t>processos</a:t>
            </a:r>
            <a:r>
              <a:rPr lang="en-US" sz="4199" dirty="0">
                <a:solidFill>
                  <a:srgbClr val="000000"/>
                </a:solidFill>
                <a:latin typeface="Open Sans"/>
              </a:rPr>
              <a:t> de </a:t>
            </a:r>
            <a:r>
              <a:rPr lang="en-US" sz="4199" dirty="0" err="1">
                <a:solidFill>
                  <a:srgbClr val="000000"/>
                </a:solidFill>
                <a:latin typeface="Open Sans"/>
              </a:rPr>
              <a:t>trabalho</a:t>
            </a:r>
            <a:r>
              <a:rPr lang="en-US" sz="4199" dirty="0">
                <a:solidFill>
                  <a:srgbClr val="000000"/>
                </a:solidFill>
                <a:latin typeface="Open Sans"/>
              </a:rPr>
              <a:t> a que </a:t>
            </a:r>
            <a:r>
              <a:rPr lang="en-US" sz="4199" dirty="0" err="1">
                <a:solidFill>
                  <a:srgbClr val="000000"/>
                </a:solidFill>
                <a:latin typeface="Open Sans"/>
              </a:rPr>
              <a:t>os</a:t>
            </a:r>
            <a:r>
              <a:rPr lang="en-US" sz="4199" dirty="0">
                <a:solidFill>
                  <a:srgbClr val="000000"/>
                </a:solidFill>
                <a:latin typeface="Open Sans"/>
              </a:rPr>
              <a:t>(as) </a:t>
            </a:r>
            <a:r>
              <a:rPr lang="en-US" sz="4199" dirty="0" err="1">
                <a:solidFill>
                  <a:srgbClr val="000000"/>
                </a:solidFill>
                <a:latin typeface="Open Sans"/>
              </a:rPr>
              <a:t>servidores</a:t>
            </a:r>
            <a:r>
              <a:rPr lang="en-US" sz="4199" dirty="0">
                <a:solidFill>
                  <a:srgbClr val="000000"/>
                </a:solidFill>
                <a:latin typeface="Open Sans"/>
              </a:rPr>
              <a:t>(as) </a:t>
            </a:r>
            <a:r>
              <a:rPr lang="en-US" sz="4199" dirty="0" err="1">
                <a:solidFill>
                  <a:srgbClr val="000000"/>
                </a:solidFill>
                <a:latin typeface="Open Sans"/>
              </a:rPr>
              <a:t>estão</a:t>
            </a:r>
            <a:r>
              <a:rPr lang="en-US" sz="41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Open Sans"/>
              </a:rPr>
              <a:t>submetidos</a:t>
            </a:r>
            <a:r>
              <a:rPr lang="en-US" sz="4199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en-US" sz="4199" dirty="0" err="1">
                <a:solidFill>
                  <a:srgbClr val="000000"/>
                </a:solidFill>
                <a:latin typeface="Open Sans"/>
              </a:rPr>
              <a:t>considerando</a:t>
            </a:r>
            <a:r>
              <a:rPr lang="en-US" sz="41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Open Sans"/>
              </a:rPr>
              <a:t>especialmente</a:t>
            </a:r>
            <a:r>
              <a:rPr lang="en-US" sz="4199" dirty="0">
                <a:solidFill>
                  <a:srgbClr val="000000"/>
                </a:solidFill>
                <a:latin typeface="Open Sans"/>
              </a:rPr>
              <a:t>:</a:t>
            </a:r>
          </a:p>
          <a:p>
            <a:pPr>
              <a:lnSpc>
                <a:spcPts val="5879"/>
              </a:lnSpc>
              <a:spcBef>
                <a:spcPct val="0"/>
              </a:spcBef>
            </a:pPr>
            <a:endParaRPr lang="en-US" sz="4199" dirty="0">
              <a:solidFill>
                <a:srgbClr val="000000"/>
              </a:solidFill>
              <a:latin typeface="Open Sans"/>
            </a:endParaRPr>
          </a:p>
          <a:p>
            <a:pPr marL="906775" lvl="1" indent="-453388">
              <a:lnSpc>
                <a:spcPts val="5879"/>
              </a:lnSpc>
              <a:buFont typeface="Arial"/>
              <a:buChar char="•"/>
            </a:pPr>
            <a:r>
              <a:rPr lang="en-US" sz="4199" dirty="0">
                <a:solidFill>
                  <a:srgbClr val="000000"/>
                </a:solidFill>
                <a:latin typeface="Open Sans"/>
              </a:rPr>
              <a:t>A forma que o </a:t>
            </a:r>
            <a:r>
              <a:rPr lang="en-US" sz="4199" dirty="0" err="1">
                <a:solidFill>
                  <a:srgbClr val="000000"/>
                </a:solidFill>
                <a:latin typeface="Open Sans"/>
              </a:rPr>
              <a:t>trabalho</a:t>
            </a:r>
            <a:r>
              <a:rPr lang="en-US" sz="41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Open Sans"/>
              </a:rPr>
              <a:t>está</a:t>
            </a:r>
            <a:r>
              <a:rPr lang="en-US" sz="41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Open Sans"/>
              </a:rPr>
              <a:t>organizado</a:t>
            </a:r>
            <a:r>
              <a:rPr lang="en-US" sz="4199" dirty="0">
                <a:solidFill>
                  <a:srgbClr val="000000"/>
                </a:solidFill>
                <a:latin typeface="Open Sans"/>
              </a:rPr>
              <a:t>;</a:t>
            </a:r>
          </a:p>
          <a:p>
            <a:pPr>
              <a:lnSpc>
                <a:spcPts val="5879"/>
              </a:lnSpc>
              <a:spcBef>
                <a:spcPct val="0"/>
              </a:spcBef>
            </a:pPr>
            <a:endParaRPr lang="en-US" sz="4199" dirty="0">
              <a:solidFill>
                <a:srgbClr val="000000"/>
              </a:solidFill>
              <a:latin typeface="Open Sans"/>
            </a:endParaRPr>
          </a:p>
          <a:p>
            <a:pPr marL="906775" lvl="1" indent="-453388">
              <a:lnSpc>
                <a:spcPts val="5879"/>
              </a:lnSpc>
              <a:buFont typeface="Arial"/>
              <a:buChar char="•"/>
            </a:pPr>
            <a:r>
              <a:rPr lang="en-US" sz="4199" dirty="0">
                <a:solidFill>
                  <a:srgbClr val="000000"/>
                </a:solidFill>
                <a:latin typeface="Open Sans"/>
              </a:rPr>
              <a:t>As </a:t>
            </a:r>
            <a:r>
              <a:rPr lang="en-US" sz="4199" dirty="0" err="1">
                <a:solidFill>
                  <a:srgbClr val="000000"/>
                </a:solidFill>
                <a:latin typeface="Open Sans"/>
              </a:rPr>
              <a:t>condições</a:t>
            </a:r>
            <a:r>
              <a:rPr lang="en-US" sz="4199" dirty="0">
                <a:solidFill>
                  <a:srgbClr val="000000"/>
                </a:solidFill>
                <a:latin typeface="Open Sans"/>
              </a:rPr>
              <a:t> de </a:t>
            </a:r>
            <a:r>
              <a:rPr lang="en-US" sz="4199" dirty="0" err="1">
                <a:solidFill>
                  <a:srgbClr val="000000"/>
                </a:solidFill>
                <a:latin typeface="Open Sans"/>
              </a:rPr>
              <a:t>trabalho</a:t>
            </a:r>
            <a:r>
              <a:rPr lang="en-US" sz="41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Open Sans"/>
              </a:rPr>
              <a:t>disponibilizadas</a:t>
            </a:r>
            <a:r>
              <a:rPr lang="en-US" sz="4199" dirty="0">
                <a:solidFill>
                  <a:srgbClr val="000000"/>
                </a:solidFill>
                <a:latin typeface="Open Sans"/>
              </a:rPr>
              <a:t>;</a:t>
            </a:r>
          </a:p>
          <a:p>
            <a:pPr>
              <a:lnSpc>
                <a:spcPts val="5879"/>
              </a:lnSpc>
              <a:spcBef>
                <a:spcPct val="0"/>
              </a:spcBef>
            </a:pPr>
            <a:endParaRPr lang="en-US" sz="4199" dirty="0">
              <a:solidFill>
                <a:srgbClr val="000000"/>
              </a:solidFill>
              <a:latin typeface="Open Sans"/>
            </a:endParaRPr>
          </a:p>
          <a:p>
            <a:pPr marL="906775" lvl="1" indent="-453388">
              <a:lnSpc>
                <a:spcPts val="5879"/>
              </a:lnSpc>
              <a:buFont typeface="Arial"/>
              <a:buChar char="•"/>
            </a:pPr>
            <a:r>
              <a:rPr lang="en-US" sz="4199" dirty="0">
                <a:solidFill>
                  <a:srgbClr val="000000"/>
                </a:solidFill>
                <a:latin typeface="Open Sans"/>
              </a:rPr>
              <a:t>As </a:t>
            </a:r>
            <a:r>
              <a:rPr lang="en-US" sz="4199" dirty="0" err="1">
                <a:solidFill>
                  <a:srgbClr val="000000"/>
                </a:solidFill>
                <a:latin typeface="Open Sans"/>
              </a:rPr>
              <a:t>relações</a:t>
            </a:r>
            <a:r>
              <a:rPr lang="en-US" sz="4199" dirty="0">
                <a:solidFill>
                  <a:srgbClr val="000000"/>
                </a:solidFill>
                <a:latin typeface="Open Sans"/>
              </a:rPr>
              <a:t> de </a:t>
            </a:r>
            <a:r>
              <a:rPr lang="en-US" sz="4199" dirty="0" err="1">
                <a:solidFill>
                  <a:srgbClr val="000000"/>
                </a:solidFill>
                <a:latin typeface="Open Sans"/>
              </a:rPr>
              <a:t>trabalho</a:t>
            </a:r>
            <a:r>
              <a:rPr lang="en-US" sz="41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Open Sans"/>
              </a:rPr>
              <a:t>existentes</a:t>
            </a:r>
            <a:r>
              <a:rPr lang="en-US" sz="4199" dirty="0">
                <a:solidFill>
                  <a:srgbClr val="000000"/>
                </a:solidFill>
                <a:latin typeface="Open Sans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057400" y="527925"/>
            <a:ext cx="8050963" cy="1078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20"/>
              </a:lnSpc>
            </a:pPr>
            <a:r>
              <a:rPr lang="en-US" sz="6300" dirty="0">
                <a:solidFill>
                  <a:srgbClr val="000000"/>
                </a:solidFill>
                <a:latin typeface="Open Sans Extra Bold"/>
              </a:rPr>
              <a:t>O que </a:t>
            </a:r>
            <a:r>
              <a:rPr lang="en-US" sz="6300" dirty="0" err="1">
                <a:solidFill>
                  <a:srgbClr val="000000"/>
                </a:solidFill>
                <a:latin typeface="Open Sans Extra Bold"/>
              </a:rPr>
              <a:t>faz</a:t>
            </a:r>
            <a:r>
              <a:rPr lang="en-US" sz="6300" dirty="0">
                <a:solidFill>
                  <a:srgbClr val="000000"/>
                </a:solidFill>
                <a:latin typeface="Open Sans Extra Bold"/>
              </a:rPr>
              <a:t> o SAAPT?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E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1750" y="651750"/>
            <a:ext cx="16984499" cy="8983499"/>
            <a:chOff x="0" y="0"/>
            <a:chExt cx="22645999" cy="11977999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645999" cy="11977999"/>
              <a:chOff x="0" y="0"/>
              <a:chExt cx="5745374" cy="303886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5745374" cy="3038863"/>
              </a:xfrm>
              <a:custGeom>
                <a:avLst/>
                <a:gdLst/>
                <a:ahLst/>
                <a:cxnLst/>
                <a:rect l="l" t="t" r="r" b="b"/>
                <a:pathLst>
                  <a:path w="5745374" h="3038863">
                    <a:moveTo>
                      <a:pt x="5620914" y="3038863"/>
                    </a:moveTo>
                    <a:lnTo>
                      <a:pt x="124460" y="3038863"/>
                    </a:lnTo>
                    <a:cubicBezTo>
                      <a:pt x="55880" y="3038863"/>
                      <a:pt x="0" y="2982983"/>
                      <a:pt x="0" y="291440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620914" y="0"/>
                    </a:lnTo>
                    <a:cubicBezTo>
                      <a:pt x="5689494" y="0"/>
                      <a:pt x="5745374" y="55880"/>
                      <a:pt x="5745374" y="124460"/>
                    </a:cubicBezTo>
                    <a:lnTo>
                      <a:pt x="5745374" y="2914403"/>
                    </a:lnTo>
                    <a:cubicBezTo>
                      <a:pt x="5745374" y="2982983"/>
                      <a:pt x="5689494" y="3038863"/>
                      <a:pt x="5620914" y="3038863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5" name="AutoShape 5"/>
            <p:cNvSpPr/>
            <p:nvPr/>
          </p:nvSpPr>
          <p:spPr>
            <a:xfrm>
              <a:off x="0" y="1266422"/>
              <a:ext cx="22645999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/>
            </a:p>
          </p:txBody>
        </p:sp>
        <p:grpSp>
          <p:nvGrpSpPr>
            <p:cNvPr id="6" name="Group 6"/>
            <p:cNvGrpSpPr/>
            <p:nvPr/>
          </p:nvGrpSpPr>
          <p:grpSpPr>
            <a:xfrm rot="-10800000">
              <a:off x="1386781" y="502600"/>
              <a:ext cx="289704" cy="289704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D558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 rot="-10800000">
              <a:off x="1039940" y="502600"/>
              <a:ext cx="289704" cy="289704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814B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-10800000">
              <a:off x="693100" y="502600"/>
              <a:ext cx="289704" cy="289704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71717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</p:grpSp>
      <p:sp>
        <p:nvSpPr>
          <p:cNvPr id="12" name="TextBox 12"/>
          <p:cNvSpPr txBox="1"/>
          <p:nvPr/>
        </p:nvSpPr>
        <p:spPr>
          <a:xfrm>
            <a:off x="921908" y="3133653"/>
            <a:ext cx="16444184" cy="4810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75" lvl="1" indent="-453388">
              <a:lnSpc>
                <a:spcPts val="5879"/>
              </a:lnSpc>
              <a:buFont typeface="Arial"/>
              <a:buChar char="•"/>
            </a:pPr>
            <a:r>
              <a:rPr lang="en-US" sz="4199" dirty="0">
                <a:solidFill>
                  <a:srgbClr val="000000"/>
                </a:solidFill>
                <a:latin typeface="Open Sans"/>
              </a:rPr>
              <a:t>O ATENDIMENTO ÀS DEMANDAS INDIVIDUAIS OU COLETIVAS RELACIONADAS AO PROCESSO DE TRABALHO;</a:t>
            </a:r>
          </a:p>
          <a:p>
            <a:pPr>
              <a:lnSpc>
                <a:spcPts val="5879"/>
              </a:lnSpc>
            </a:pPr>
            <a:endParaRPr lang="en-US" sz="4199" dirty="0">
              <a:solidFill>
                <a:srgbClr val="000000"/>
              </a:solidFill>
              <a:latin typeface="Open Sans"/>
            </a:endParaRPr>
          </a:p>
          <a:p>
            <a:pPr marL="906775" lvl="1" indent="-453388">
              <a:lnSpc>
                <a:spcPts val="5879"/>
              </a:lnSpc>
              <a:buFont typeface="Arial"/>
              <a:buChar char="•"/>
            </a:pPr>
            <a:r>
              <a:rPr lang="en-US" sz="4199" dirty="0">
                <a:solidFill>
                  <a:srgbClr val="000000"/>
                </a:solidFill>
                <a:latin typeface="Open Sans"/>
              </a:rPr>
              <a:t>A AVALIAÇÃO DE DESEMPENHO ANUAL;</a:t>
            </a:r>
          </a:p>
          <a:p>
            <a:pPr>
              <a:lnSpc>
                <a:spcPts val="8399"/>
              </a:lnSpc>
            </a:pPr>
            <a:endParaRPr lang="en-US" sz="4199" dirty="0">
              <a:solidFill>
                <a:srgbClr val="000000"/>
              </a:solidFill>
              <a:latin typeface="Open Sans"/>
            </a:endParaRPr>
          </a:p>
          <a:p>
            <a:pPr marL="906775" lvl="1" indent="-453388">
              <a:lnSpc>
                <a:spcPts val="5879"/>
              </a:lnSpc>
              <a:buFont typeface="Arial"/>
              <a:buChar char="•"/>
            </a:pPr>
            <a:r>
              <a:rPr lang="en-US" sz="4199" dirty="0">
                <a:solidFill>
                  <a:srgbClr val="000000"/>
                </a:solidFill>
                <a:latin typeface="Open Sans"/>
              </a:rPr>
              <a:t>A AVALIAÇÃO EM ESTÁGIO PROBATÓRIO.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209800" y="527925"/>
            <a:ext cx="6346329" cy="112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0"/>
              </a:lnSpc>
            </a:pPr>
            <a:r>
              <a:rPr lang="en-US" sz="6600" dirty="0" err="1">
                <a:solidFill>
                  <a:srgbClr val="000000"/>
                </a:solidFill>
                <a:latin typeface="Open Sans Extra Bold"/>
              </a:rPr>
              <a:t>Ações</a:t>
            </a:r>
            <a:r>
              <a:rPr lang="en-US" sz="6600" dirty="0">
                <a:solidFill>
                  <a:srgbClr val="000000"/>
                </a:solidFill>
                <a:latin typeface="Open Sans Extra Bold"/>
              </a:rPr>
              <a:t> do </a:t>
            </a:r>
            <a:r>
              <a:rPr lang="en-US" sz="6600" dirty="0" err="1">
                <a:solidFill>
                  <a:srgbClr val="000000"/>
                </a:solidFill>
                <a:latin typeface="Open Sans Extra Bold"/>
              </a:rPr>
              <a:t>setor</a:t>
            </a:r>
            <a:endParaRPr lang="en-US" sz="6600" dirty="0">
              <a:solidFill>
                <a:srgbClr val="000000"/>
              </a:solidFill>
              <a:latin typeface="Open Sans Extra 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45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1620397" y="150717"/>
            <a:ext cx="21268361" cy="3444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7000" dirty="0" err="1">
                <a:solidFill>
                  <a:srgbClr val="FDCF60"/>
                </a:solidFill>
                <a:latin typeface="Montserrat Semi-Bold"/>
              </a:rPr>
              <a:t>Avaliação</a:t>
            </a:r>
            <a:r>
              <a:rPr lang="en-US" sz="7000" dirty="0">
                <a:solidFill>
                  <a:srgbClr val="FDCF60"/>
                </a:solidFill>
                <a:latin typeface="Montserrat Semi-Bold"/>
              </a:rPr>
              <a:t> de </a:t>
            </a:r>
            <a:r>
              <a:rPr lang="en-US" sz="7000" dirty="0" err="1">
                <a:solidFill>
                  <a:srgbClr val="FDCF60"/>
                </a:solidFill>
                <a:latin typeface="Montserrat Semi-Bold"/>
              </a:rPr>
              <a:t>Desempenho</a:t>
            </a:r>
            <a:r>
              <a:rPr lang="en-US" sz="7000" dirty="0">
                <a:solidFill>
                  <a:srgbClr val="FDCF60"/>
                </a:solidFill>
                <a:latin typeface="Montserrat Semi-Bold"/>
              </a:rPr>
              <a:t> </a:t>
            </a:r>
          </a:p>
          <a:p>
            <a:pPr algn="ctr">
              <a:lnSpc>
                <a:spcPts val="9100"/>
              </a:lnSpc>
            </a:pPr>
            <a:r>
              <a:rPr lang="en-US" sz="7000" dirty="0">
                <a:solidFill>
                  <a:srgbClr val="FDCF60"/>
                </a:solidFill>
                <a:latin typeface="Montserrat Semi-Bold"/>
              </a:rPr>
              <a:t>&amp;</a:t>
            </a:r>
          </a:p>
          <a:p>
            <a:pPr algn="ctr">
              <a:lnSpc>
                <a:spcPts val="9100"/>
              </a:lnSpc>
            </a:pPr>
            <a:r>
              <a:rPr lang="en-US" sz="7000" dirty="0">
                <a:solidFill>
                  <a:srgbClr val="FFFFFF"/>
                </a:solidFill>
                <a:latin typeface="Montserrat Semi-Bold"/>
              </a:rPr>
              <a:t> a </a:t>
            </a:r>
            <a:r>
              <a:rPr lang="en-US" sz="7000" dirty="0" err="1">
                <a:solidFill>
                  <a:srgbClr val="FFFFFF"/>
                </a:solidFill>
                <a:latin typeface="Montserrat Semi-Bold"/>
              </a:rPr>
              <a:t>importância</a:t>
            </a:r>
            <a:r>
              <a:rPr lang="en-US" sz="7000" dirty="0">
                <a:solidFill>
                  <a:srgbClr val="FFFFFF"/>
                </a:solidFill>
                <a:latin typeface="Montserrat Semi-Bold"/>
              </a:rPr>
              <a:t> da </a:t>
            </a:r>
            <a:r>
              <a:rPr lang="en-US" sz="7000" dirty="0" err="1">
                <a:solidFill>
                  <a:srgbClr val="FFFFFF"/>
                </a:solidFill>
                <a:latin typeface="Montserrat Semi-Bold"/>
              </a:rPr>
              <a:t>atuação</a:t>
            </a:r>
            <a:r>
              <a:rPr lang="en-US" sz="7000" dirty="0">
                <a:solidFill>
                  <a:srgbClr val="FFFFFF"/>
                </a:solidFill>
                <a:latin typeface="Montserrat Semi-Bold"/>
              </a:rPr>
              <a:t> dos </a:t>
            </a:r>
            <a:r>
              <a:rPr lang="en-US" sz="7000" dirty="0" err="1">
                <a:solidFill>
                  <a:srgbClr val="FFFFFF"/>
                </a:solidFill>
                <a:latin typeface="Montserrat Semi-Bold"/>
              </a:rPr>
              <a:t>gestores</a:t>
            </a:r>
            <a:endParaRPr lang="en-US" sz="7000" dirty="0">
              <a:solidFill>
                <a:srgbClr val="FFFFFF"/>
              </a:solidFill>
              <a:latin typeface="Montserrat Semi-Bold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0" y="9378186"/>
            <a:ext cx="18288000" cy="908814"/>
          </a:xfrm>
          <a:prstGeom prst="rect">
            <a:avLst/>
          </a:prstGeom>
          <a:solidFill>
            <a:srgbClr val="16214B">
              <a:alpha val="67843"/>
            </a:srgbClr>
          </a:solidFill>
        </p:spPr>
        <p:txBody>
          <a:bodyPr/>
          <a:lstStyle/>
          <a:p>
            <a:endParaRPr lang="pt-BR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428099" y="4785215"/>
            <a:ext cx="7300965" cy="459297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421534" y="4785215"/>
            <a:ext cx="10578373" cy="3814854"/>
            <a:chOff x="0" y="0"/>
            <a:chExt cx="8426593" cy="303886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426593" cy="3038863"/>
            </a:xfrm>
            <a:custGeom>
              <a:avLst/>
              <a:gdLst/>
              <a:ahLst/>
              <a:cxnLst/>
              <a:rect l="l" t="t" r="r" b="b"/>
              <a:pathLst>
                <a:path w="8426593" h="3038863">
                  <a:moveTo>
                    <a:pt x="8302133" y="3038863"/>
                  </a:moveTo>
                  <a:lnTo>
                    <a:pt x="124460" y="3038863"/>
                  </a:lnTo>
                  <a:cubicBezTo>
                    <a:pt x="55880" y="3038863"/>
                    <a:pt x="0" y="2982983"/>
                    <a:pt x="0" y="29144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302133" y="0"/>
                  </a:lnTo>
                  <a:cubicBezTo>
                    <a:pt x="8370713" y="0"/>
                    <a:pt x="8426593" y="55880"/>
                    <a:pt x="8426593" y="124460"/>
                  </a:cubicBezTo>
                  <a:lnTo>
                    <a:pt x="8426593" y="2914403"/>
                  </a:lnTo>
                  <a:cubicBezTo>
                    <a:pt x="8426593" y="2982983"/>
                    <a:pt x="8370713" y="3038863"/>
                    <a:pt x="8302133" y="303886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513169" y="4410452"/>
            <a:ext cx="10395102" cy="4607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endParaRPr dirty="0"/>
          </a:p>
          <a:p>
            <a:pPr algn="ctr">
              <a:lnSpc>
                <a:spcPts val="4480"/>
              </a:lnSpc>
            </a:pPr>
            <a:r>
              <a:rPr lang="en-US" sz="3200" dirty="0" err="1">
                <a:solidFill>
                  <a:srgbClr val="171717"/>
                </a:solidFill>
                <a:latin typeface="Open Sans Light"/>
              </a:rPr>
              <a:t>Gestores</a:t>
            </a:r>
            <a:r>
              <a:rPr lang="en-US" sz="3200" dirty="0">
                <a:solidFill>
                  <a:srgbClr val="171717"/>
                </a:solidFill>
                <a:latin typeface="Open Sans Light"/>
              </a:rPr>
              <a:t>/as: </a:t>
            </a:r>
            <a:r>
              <a:rPr lang="en-US" sz="3200" dirty="0" err="1">
                <a:solidFill>
                  <a:srgbClr val="171717"/>
                </a:solidFill>
                <a:latin typeface="Open Sans Light"/>
              </a:rPr>
              <a:t>trabalhadores</a:t>
            </a:r>
            <a:r>
              <a:rPr lang="en-US" sz="3200" dirty="0">
                <a:solidFill>
                  <a:srgbClr val="171717"/>
                </a:solidFill>
                <a:latin typeface="Open Sans Light"/>
              </a:rPr>
              <a:t>/as com </a:t>
            </a:r>
            <a:r>
              <a:rPr lang="en-US" sz="3200" dirty="0" err="1">
                <a:solidFill>
                  <a:srgbClr val="171717"/>
                </a:solidFill>
                <a:latin typeface="Open Sans Light"/>
              </a:rPr>
              <a:t>papel</a:t>
            </a:r>
            <a:r>
              <a:rPr lang="en-US" sz="3200" dirty="0">
                <a:solidFill>
                  <a:srgbClr val="171717"/>
                </a:solidFill>
                <a:latin typeface="Open Sans Light"/>
              </a:rPr>
              <a:t> </a:t>
            </a:r>
            <a:r>
              <a:rPr lang="en-US" sz="3200" dirty="0" err="1">
                <a:solidFill>
                  <a:srgbClr val="171717"/>
                </a:solidFill>
                <a:latin typeface="Open Sans Light"/>
              </a:rPr>
              <a:t>político-pedagógico</a:t>
            </a:r>
            <a:r>
              <a:rPr lang="en-US" sz="3200" dirty="0">
                <a:solidFill>
                  <a:srgbClr val="171717"/>
                </a:solidFill>
                <a:latin typeface="Open Sans Light"/>
              </a:rPr>
              <a:t> fundamental </a:t>
            </a:r>
            <a:r>
              <a:rPr lang="en-US" sz="3200" dirty="0" err="1">
                <a:solidFill>
                  <a:srgbClr val="171717"/>
                </a:solidFill>
                <a:latin typeface="Open Sans Light"/>
              </a:rPr>
              <a:t>na</a:t>
            </a:r>
            <a:r>
              <a:rPr lang="en-US" sz="3200" dirty="0">
                <a:solidFill>
                  <a:srgbClr val="171717"/>
                </a:solidFill>
                <a:latin typeface="Open Sans Light"/>
              </a:rPr>
              <a:t> </a:t>
            </a:r>
            <a:r>
              <a:rPr lang="en-US" sz="3200" dirty="0" err="1">
                <a:solidFill>
                  <a:srgbClr val="171717"/>
                </a:solidFill>
                <a:latin typeface="Open Sans Light"/>
              </a:rPr>
              <a:t>criação</a:t>
            </a:r>
            <a:r>
              <a:rPr lang="en-US" sz="3200" dirty="0">
                <a:solidFill>
                  <a:srgbClr val="171717"/>
                </a:solidFill>
                <a:latin typeface="Open Sans Light"/>
              </a:rPr>
              <a:t> de </a:t>
            </a:r>
            <a:r>
              <a:rPr lang="en-US" sz="3200" dirty="0" err="1">
                <a:solidFill>
                  <a:srgbClr val="171717"/>
                </a:solidFill>
                <a:latin typeface="Open Sans Light"/>
              </a:rPr>
              <a:t>uma</a:t>
            </a:r>
            <a:r>
              <a:rPr lang="en-US" sz="3200" dirty="0">
                <a:solidFill>
                  <a:srgbClr val="171717"/>
                </a:solidFill>
                <a:latin typeface="Open Sans Light"/>
              </a:rPr>
              <a:t> </a:t>
            </a:r>
            <a:r>
              <a:rPr lang="en-US" sz="3200" dirty="0" err="1">
                <a:solidFill>
                  <a:srgbClr val="171717"/>
                </a:solidFill>
                <a:latin typeface="Open Sans Light"/>
              </a:rPr>
              <a:t>cultura</a:t>
            </a:r>
            <a:r>
              <a:rPr lang="en-US" sz="3200" dirty="0">
                <a:solidFill>
                  <a:srgbClr val="171717"/>
                </a:solidFill>
                <a:latin typeface="Open Sans Light"/>
              </a:rPr>
              <a:t> </a:t>
            </a:r>
            <a:r>
              <a:rPr lang="en-US" sz="3200" dirty="0" err="1">
                <a:solidFill>
                  <a:srgbClr val="171717"/>
                </a:solidFill>
                <a:latin typeface="Open Sans Light"/>
              </a:rPr>
              <a:t>organizacional</a:t>
            </a:r>
            <a:r>
              <a:rPr lang="en-US" sz="3200" dirty="0">
                <a:solidFill>
                  <a:srgbClr val="171717"/>
                </a:solidFill>
                <a:latin typeface="Open Sans Light"/>
              </a:rPr>
              <a:t> </a:t>
            </a:r>
            <a:r>
              <a:rPr lang="en-US" sz="3200" dirty="0" err="1">
                <a:solidFill>
                  <a:srgbClr val="171717"/>
                </a:solidFill>
                <a:latin typeface="Open Sans Light"/>
              </a:rPr>
              <a:t>baseada</a:t>
            </a:r>
            <a:r>
              <a:rPr lang="en-US" sz="3200" dirty="0">
                <a:solidFill>
                  <a:srgbClr val="171717"/>
                </a:solidFill>
                <a:latin typeface="Open Sans Light"/>
              </a:rPr>
              <a:t> </a:t>
            </a:r>
            <a:r>
              <a:rPr lang="en-US" sz="3200" dirty="0" err="1">
                <a:solidFill>
                  <a:srgbClr val="171717"/>
                </a:solidFill>
                <a:latin typeface="Open Sans Light"/>
              </a:rPr>
              <a:t>em</a:t>
            </a:r>
            <a:r>
              <a:rPr lang="en-US" sz="3200" dirty="0">
                <a:solidFill>
                  <a:srgbClr val="171717"/>
                </a:solidFill>
                <a:latin typeface="Open Sans Light"/>
              </a:rPr>
              <a:t> </a:t>
            </a:r>
            <a:r>
              <a:rPr lang="en-US" sz="3200" b="1" dirty="0" err="1">
                <a:solidFill>
                  <a:srgbClr val="171717"/>
                </a:solidFill>
                <a:latin typeface="Open Sans Light Bold" panose="020B0604020202020204" charset="0"/>
                <a:ea typeface="Open Sans Light Bold" panose="020B0604020202020204" charset="0"/>
                <a:cs typeface="Open Sans Light Bold" panose="020B0604020202020204" charset="0"/>
              </a:rPr>
              <a:t>processos</a:t>
            </a:r>
            <a:r>
              <a:rPr lang="en-US" sz="3200" b="1" dirty="0">
                <a:solidFill>
                  <a:srgbClr val="171717"/>
                </a:solidFill>
                <a:latin typeface="Open Sans Light Bold" panose="020B0604020202020204" charset="0"/>
                <a:ea typeface="Open Sans Light Bold" panose="020B0604020202020204" charset="0"/>
                <a:cs typeface="Open Sans Light Bold" panose="020B0604020202020204" charset="0"/>
              </a:rPr>
              <a:t> </a:t>
            </a:r>
            <a:r>
              <a:rPr lang="en-US" sz="3200" b="1" dirty="0" err="1">
                <a:solidFill>
                  <a:srgbClr val="171717"/>
                </a:solidFill>
                <a:latin typeface="Open Sans Light Bold" panose="020B0604020202020204" charset="0"/>
                <a:ea typeface="Open Sans Light Bold" panose="020B0604020202020204" charset="0"/>
                <a:cs typeface="Open Sans Light Bold" panose="020B0604020202020204" charset="0"/>
              </a:rPr>
              <a:t>democráticos</a:t>
            </a:r>
            <a:r>
              <a:rPr lang="en-US" sz="3200" dirty="0">
                <a:solidFill>
                  <a:srgbClr val="171717"/>
                </a:solidFill>
                <a:latin typeface="Open Sans Light"/>
              </a:rPr>
              <a:t> e </a:t>
            </a:r>
            <a:r>
              <a:rPr lang="en-US" sz="3200" dirty="0" err="1">
                <a:solidFill>
                  <a:srgbClr val="171717"/>
                </a:solidFill>
                <a:latin typeface="Open Sans Light Bold" panose="020B0604020202020204" charset="0"/>
                <a:ea typeface="Open Sans Light Bold" panose="020B0604020202020204" charset="0"/>
                <a:cs typeface="Open Sans Light Bold" panose="020B0604020202020204" charset="0"/>
              </a:rPr>
              <a:t>participativos</a:t>
            </a:r>
            <a:r>
              <a:rPr lang="en-US" sz="3200" dirty="0">
                <a:solidFill>
                  <a:srgbClr val="171717"/>
                </a:solidFill>
                <a:latin typeface="Open Sans Light"/>
              </a:rPr>
              <a:t>, de </a:t>
            </a:r>
            <a:r>
              <a:rPr lang="en-US" sz="3200" dirty="0" err="1">
                <a:solidFill>
                  <a:srgbClr val="171717"/>
                </a:solidFill>
                <a:latin typeface="Open Sans Light"/>
              </a:rPr>
              <a:t>construção</a:t>
            </a:r>
            <a:r>
              <a:rPr lang="en-US" sz="3200" dirty="0">
                <a:solidFill>
                  <a:srgbClr val="171717"/>
                </a:solidFill>
                <a:latin typeface="Open Sans Light"/>
              </a:rPr>
              <a:t> do </a:t>
            </a:r>
            <a:r>
              <a:rPr lang="en-US" sz="3200" dirty="0" err="1">
                <a:solidFill>
                  <a:srgbClr val="171717"/>
                </a:solidFill>
                <a:latin typeface="Open Sans Light"/>
              </a:rPr>
              <a:t>fazer</a:t>
            </a:r>
            <a:r>
              <a:rPr lang="en-US" sz="3200" dirty="0">
                <a:solidFill>
                  <a:srgbClr val="171717"/>
                </a:solidFill>
                <a:latin typeface="Open Sans Light"/>
              </a:rPr>
              <a:t> de </a:t>
            </a:r>
            <a:r>
              <a:rPr lang="en-US" sz="3200" dirty="0" err="1">
                <a:solidFill>
                  <a:srgbClr val="171717"/>
                </a:solidFill>
                <a:latin typeface="Open Sans Light"/>
              </a:rPr>
              <a:t>uma</a:t>
            </a:r>
            <a:r>
              <a:rPr lang="en-US" sz="3200" dirty="0">
                <a:solidFill>
                  <a:srgbClr val="171717"/>
                </a:solidFill>
                <a:latin typeface="Open Sans Light"/>
              </a:rPr>
              <a:t> </a:t>
            </a:r>
            <a:r>
              <a:rPr lang="en-US" sz="3200" dirty="0" err="1">
                <a:solidFill>
                  <a:srgbClr val="171717"/>
                </a:solidFill>
                <a:latin typeface="Open Sans Light"/>
              </a:rPr>
              <a:t>universidade</a:t>
            </a:r>
            <a:r>
              <a:rPr lang="en-US" sz="3200" dirty="0">
                <a:solidFill>
                  <a:srgbClr val="171717"/>
                </a:solidFill>
                <a:latin typeface="Open Sans Light"/>
              </a:rPr>
              <a:t> pela </a:t>
            </a:r>
            <a:r>
              <a:rPr lang="en-US" sz="3200" dirty="0" err="1">
                <a:solidFill>
                  <a:srgbClr val="171717"/>
                </a:solidFill>
                <a:latin typeface="Open Sans Light"/>
              </a:rPr>
              <a:t>perspectiva</a:t>
            </a:r>
            <a:r>
              <a:rPr lang="en-US" sz="3200" dirty="0">
                <a:solidFill>
                  <a:srgbClr val="171717"/>
                </a:solidFill>
                <a:latin typeface="Open Sans Light"/>
              </a:rPr>
              <a:t> do </a:t>
            </a:r>
            <a:r>
              <a:rPr lang="en-US" sz="3200" dirty="0" err="1">
                <a:solidFill>
                  <a:srgbClr val="171717"/>
                </a:solidFill>
                <a:latin typeface="Open Sans Light"/>
              </a:rPr>
              <a:t>fortalecimento</a:t>
            </a:r>
            <a:r>
              <a:rPr lang="en-US" sz="3200" dirty="0">
                <a:solidFill>
                  <a:srgbClr val="171717"/>
                </a:solidFill>
                <a:latin typeface="Open Sans Light"/>
              </a:rPr>
              <a:t> do </a:t>
            </a:r>
            <a:r>
              <a:rPr lang="en-US" sz="3200" b="1" dirty="0" err="1">
                <a:solidFill>
                  <a:srgbClr val="171717"/>
                </a:solidFill>
                <a:latin typeface="Open Sans Light Bold" panose="020B0604020202020204" charset="0"/>
                <a:ea typeface="Open Sans Light Bold" panose="020B0604020202020204" charset="0"/>
                <a:cs typeface="Open Sans Light Bold" panose="020B0604020202020204" charset="0"/>
              </a:rPr>
              <a:t>trabalho</a:t>
            </a:r>
            <a:r>
              <a:rPr lang="en-US" sz="3200" b="1" dirty="0">
                <a:solidFill>
                  <a:srgbClr val="171717"/>
                </a:solidFill>
                <a:latin typeface="Open Sans Light Bold" panose="020B0604020202020204" charset="0"/>
                <a:ea typeface="Open Sans Light Bold" panose="020B0604020202020204" charset="0"/>
                <a:cs typeface="Open Sans Light Bold" panose="020B0604020202020204" charset="0"/>
              </a:rPr>
              <a:t> </a:t>
            </a:r>
            <a:r>
              <a:rPr lang="en-US" sz="3200" b="1" dirty="0" err="1">
                <a:solidFill>
                  <a:srgbClr val="171717"/>
                </a:solidFill>
                <a:latin typeface="Open Sans Light Bold" panose="020B0604020202020204" charset="0"/>
                <a:ea typeface="Open Sans Light Bold" panose="020B0604020202020204" charset="0"/>
                <a:cs typeface="Open Sans Light Bold" panose="020B0604020202020204" charset="0"/>
              </a:rPr>
              <a:t>coletivo</a:t>
            </a:r>
            <a:r>
              <a:rPr lang="en-US" sz="3200" dirty="0">
                <a:solidFill>
                  <a:srgbClr val="171717"/>
                </a:solidFill>
                <a:latin typeface="Open Sans Light"/>
              </a:rPr>
              <a:t>. (GLEICE LIMA, 2022, p. 49)</a:t>
            </a:r>
          </a:p>
          <a:p>
            <a:pPr algn="ctr">
              <a:lnSpc>
                <a:spcPts val="4759"/>
              </a:lnSpc>
            </a:pPr>
            <a:endParaRPr lang="en-US" sz="3200" dirty="0">
              <a:solidFill>
                <a:srgbClr val="171717"/>
              </a:solidFill>
              <a:latin typeface="Open Sans Ligh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196366" y="0"/>
            <a:ext cx="8091634" cy="10287000"/>
          </a:xfrm>
          <a:prstGeom prst="rect">
            <a:avLst/>
          </a:prstGeom>
          <a:solidFill>
            <a:srgbClr val="0C45A6"/>
          </a:solidFill>
        </p:spPr>
        <p:txBody>
          <a:bodyPr/>
          <a:lstStyle/>
          <a:p>
            <a:endParaRPr lang="pt-BR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029625" y="0"/>
            <a:ext cx="2126975" cy="257815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70437" y="1139765"/>
            <a:ext cx="9611458" cy="9185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84"/>
              </a:lnSpc>
            </a:pPr>
            <a:r>
              <a:rPr lang="en-US" sz="3200" dirty="0" err="1">
                <a:solidFill>
                  <a:srgbClr val="000000"/>
                </a:solidFill>
                <a:latin typeface="Open Sans Light"/>
              </a:rPr>
              <a:t>Processo</a:t>
            </a:r>
            <a:r>
              <a:rPr lang="en-US" sz="3200" dirty="0">
                <a:solidFill>
                  <a:srgbClr val="000000"/>
                </a:solidFill>
                <a:latin typeface="Open Sans Light"/>
              </a:rPr>
              <a:t> que </a:t>
            </a:r>
            <a:r>
              <a:rPr lang="en-US" sz="3200" dirty="0" err="1">
                <a:solidFill>
                  <a:srgbClr val="000000"/>
                </a:solidFill>
                <a:latin typeface="Open Sans Light"/>
              </a:rPr>
              <a:t>mede</a:t>
            </a:r>
            <a:r>
              <a:rPr lang="en-US" sz="3200" dirty="0">
                <a:solidFill>
                  <a:srgbClr val="000000"/>
                </a:solidFill>
                <a:latin typeface="Open Sans Light"/>
              </a:rPr>
              <a:t> a </a:t>
            </a:r>
            <a:r>
              <a:rPr lang="en-US" sz="3200" dirty="0" err="1">
                <a:solidFill>
                  <a:srgbClr val="000000"/>
                </a:solidFill>
                <a:latin typeface="Open Sans Light"/>
              </a:rPr>
              <a:t>atuação</a:t>
            </a:r>
            <a:r>
              <a:rPr lang="en-US" sz="3200" dirty="0">
                <a:solidFill>
                  <a:srgbClr val="000000"/>
                </a:solidFill>
                <a:latin typeface="Open Sans Light"/>
              </a:rPr>
              <a:t> dos/as </a:t>
            </a:r>
            <a:r>
              <a:rPr lang="en-US" sz="3200" dirty="0" err="1">
                <a:solidFill>
                  <a:srgbClr val="000000"/>
                </a:solidFill>
                <a:latin typeface="Open Sans Light"/>
              </a:rPr>
              <a:t>servidores</a:t>
            </a:r>
            <a:r>
              <a:rPr lang="en-US" sz="3200" dirty="0">
                <a:solidFill>
                  <a:srgbClr val="000000"/>
                </a:solidFill>
                <a:latin typeface="Open Sans Light"/>
              </a:rPr>
              <a:t>/as de </a:t>
            </a:r>
            <a:r>
              <a:rPr lang="en-US" sz="3200" dirty="0" err="1">
                <a:solidFill>
                  <a:srgbClr val="000000"/>
                </a:solidFill>
                <a:latin typeface="Open Sans Light"/>
              </a:rPr>
              <a:t>acordo</a:t>
            </a:r>
            <a:r>
              <a:rPr lang="en-US" sz="3200" dirty="0">
                <a:solidFill>
                  <a:srgbClr val="000000"/>
                </a:solidFill>
                <a:latin typeface="Open Sans Light"/>
              </a:rPr>
              <a:t> com as </a:t>
            </a:r>
            <a:r>
              <a:rPr lang="en-US" sz="3200" dirty="0" err="1">
                <a:solidFill>
                  <a:srgbClr val="000000"/>
                </a:solidFill>
                <a:latin typeface="Open Sans Light"/>
              </a:rPr>
              <a:t>atribuições</a:t>
            </a:r>
            <a:r>
              <a:rPr lang="en-US" sz="3200" dirty="0">
                <a:solidFill>
                  <a:srgbClr val="000000"/>
                </a:solidFill>
                <a:latin typeface="Open Sans Light"/>
              </a:rPr>
              <a:t> que </a:t>
            </a:r>
            <a:r>
              <a:rPr lang="en-US" sz="3200" dirty="0" err="1">
                <a:solidFill>
                  <a:srgbClr val="000000"/>
                </a:solidFill>
                <a:latin typeface="Open Sans Light"/>
              </a:rPr>
              <a:t>possuem</a:t>
            </a:r>
            <a:r>
              <a:rPr lang="en-US" sz="3200" dirty="0">
                <a:solidFill>
                  <a:srgbClr val="000000"/>
                </a:solidFill>
                <a:latin typeface="Open Sans Light"/>
              </a:rPr>
              <a:t>, com vistas a </a:t>
            </a:r>
            <a:r>
              <a:rPr lang="en-US" sz="3200" dirty="0" err="1">
                <a:solidFill>
                  <a:srgbClr val="000000"/>
                </a:solidFill>
                <a:latin typeface="Open Sans Light"/>
              </a:rPr>
              <a:t>melhor</a:t>
            </a:r>
            <a:r>
              <a:rPr lang="en-US" sz="3200" dirty="0">
                <a:solidFill>
                  <a:srgbClr val="000000"/>
                </a:solidFill>
                <a:latin typeface="Open Sans Light"/>
              </a:rPr>
              <a:t> articular as </a:t>
            </a:r>
            <a:r>
              <a:rPr lang="en-US" sz="3200" dirty="0" err="1">
                <a:solidFill>
                  <a:srgbClr val="000000"/>
                </a:solidFill>
                <a:latin typeface="Open Sans Light"/>
              </a:rPr>
              <a:t>atividades</a:t>
            </a:r>
            <a:r>
              <a:rPr lang="en-US" sz="32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 Light"/>
              </a:rPr>
              <a:t>desenvolvidas</a:t>
            </a:r>
            <a:r>
              <a:rPr lang="en-US" sz="32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 Light"/>
              </a:rPr>
              <a:t>por</a:t>
            </a:r>
            <a:r>
              <a:rPr lang="en-US" sz="32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 Light"/>
              </a:rPr>
              <a:t>esses</a:t>
            </a:r>
            <a:r>
              <a:rPr lang="en-US" sz="32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 Light"/>
              </a:rPr>
              <a:t>trabalhadores</a:t>
            </a:r>
            <a:r>
              <a:rPr lang="en-US" sz="3200" dirty="0">
                <a:solidFill>
                  <a:srgbClr val="000000"/>
                </a:solidFill>
                <a:latin typeface="Open Sans Light"/>
              </a:rPr>
              <a:t> com o PDI e, </a:t>
            </a:r>
            <a:r>
              <a:rPr lang="en-US" sz="3200" dirty="0" err="1">
                <a:solidFill>
                  <a:srgbClr val="000000"/>
                </a:solidFill>
                <a:latin typeface="Open Sans Light"/>
              </a:rPr>
              <a:t>consequentemente</a:t>
            </a:r>
            <a:r>
              <a:rPr lang="en-US" sz="32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 Light"/>
              </a:rPr>
              <a:t>aprimorar</a:t>
            </a:r>
            <a:r>
              <a:rPr lang="en-US" sz="3200" dirty="0">
                <a:solidFill>
                  <a:srgbClr val="000000"/>
                </a:solidFill>
                <a:latin typeface="Open Sans Light"/>
              </a:rPr>
              <a:t> o </a:t>
            </a:r>
            <a:r>
              <a:rPr lang="en-US" sz="3200" dirty="0" err="1">
                <a:solidFill>
                  <a:srgbClr val="000000"/>
                </a:solidFill>
                <a:latin typeface="Open Sans Light"/>
              </a:rPr>
              <a:t>desempenho</a:t>
            </a:r>
            <a:r>
              <a:rPr lang="en-US" sz="3200" dirty="0">
                <a:solidFill>
                  <a:srgbClr val="000000"/>
                </a:solidFill>
                <a:latin typeface="Open Sans Light"/>
              </a:rPr>
              <a:t> das </a:t>
            </a:r>
            <a:r>
              <a:rPr lang="en-US" sz="3200" dirty="0" err="1">
                <a:solidFill>
                  <a:srgbClr val="000000"/>
                </a:solidFill>
                <a:latin typeface="Open Sans Light"/>
              </a:rPr>
              <a:t>atividades</a:t>
            </a:r>
            <a:r>
              <a:rPr lang="en-US" sz="32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 Light"/>
              </a:rPr>
              <a:t>promovidas</a:t>
            </a:r>
            <a:r>
              <a:rPr lang="en-US" sz="32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 Light"/>
              </a:rPr>
              <a:t>coletivamente</a:t>
            </a:r>
            <a:r>
              <a:rPr lang="en-US" sz="3200" dirty="0">
                <a:solidFill>
                  <a:srgbClr val="000000"/>
                </a:solidFill>
                <a:latin typeface="Open Sans Light"/>
              </a:rPr>
              <a:t> no </a:t>
            </a:r>
            <a:r>
              <a:rPr lang="en-US" sz="3200" dirty="0" err="1">
                <a:solidFill>
                  <a:srgbClr val="000000"/>
                </a:solidFill>
                <a:latin typeface="Open Sans Light"/>
              </a:rPr>
              <a:t>setor</a:t>
            </a:r>
            <a:r>
              <a:rPr lang="en-US" sz="3200" dirty="0">
                <a:solidFill>
                  <a:srgbClr val="000000"/>
                </a:solidFill>
                <a:latin typeface="Open Sans Light"/>
              </a:rPr>
              <a:t>. </a:t>
            </a:r>
          </a:p>
          <a:p>
            <a:pPr algn="just">
              <a:lnSpc>
                <a:spcPts val="4784"/>
              </a:lnSpc>
            </a:pPr>
            <a:endParaRPr lang="en-US" sz="3200" dirty="0">
              <a:solidFill>
                <a:srgbClr val="000000"/>
              </a:solidFill>
              <a:latin typeface="Open Sans Light"/>
            </a:endParaRPr>
          </a:p>
          <a:p>
            <a:pPr algn="just">
              <a:lnSpc>
                <a:spcPts val="4784"/>
              </a:lnSpc>
            </a:pPr>
            <a:r>
              <a:rPr lang="en-US" sz="3200" dirty="0">
                <a:solidFill>
                  <a:srgbClr val="000000"/>
                </a:solidFill>
                <a:latin typeface="Open Sans Light"/>
              </a:rPr>
              <a:t>É um </a:t>
            </a:r>
            <a:r>
              <a:rPr lang="en-US" sz="3200" dirty="0" err="1">
                <a:solidFill>
                  <a:srgbClr val="000000"/>
                </a:solidFill>
                <a:latin typeface="Open Sans Light"/>
              </a:rPr>
              <a:t>processo</a:t>
            </a:r>
            <a:r>
              <a:rPr lang="en-US" sz="32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 Light Bold"/>
              </a:rPr>
              <a:t>sistemático</a:t>
            </a:r>
            <a:r>
              <a:rPr lang="en-US" sz="3200" dirty="0">
                <a:solidFill>
                  <a:srgbClr val="000000"/>
                </a:solidFill>
                <a:latin typeface="Open Sans Light Bold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Open Sans Light Bold"/>
              </a:rPr>
              <a:t>diagnóstico</a:t>
            </a:r>
            <a:r>
              <a:rPr lang="en-US" sz="3200" dirty="0">
                <a:solidFill>
                  <a:srgbClr val="000000"/>
                </a:solidFill>
                <a:latin typeface="Open Sans Light Bold"/>
              </a:rPr>
              <a:t> e </a:t>
            </a:r>
            <a:r>
              <a:rPr lang="en-US" sz="3200" dirty="0" err="1">
                <a:solidFill>
                  <a:srgbClr val="000000"/>
                </a:solidFill>
                <a:latin typeface="Open Sans Light Bold"/>
              </a:rPr>
              <a:t>periódico</a:t>
            </a:r>
            <a:r>
              <a:rPr lang="en-US" sz="3200" dirty="0">
                <a:solidFill>
                  <a:srgbClr val="000000"/>
                </a:solidFill>
                <a:latin typeface="Open Sans Light Bold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Open Sans Light"/>
              </a:rPr>
              <a:t>que </a:t>
            </a:r>
            <a:r>
              <a:rPr lang="en-US" sz="3200" dirty="0" err="1">
                <a:solidFill>
                  <a:srgbClr val="000000"/>
                </a:solidFill>
                <a:latin typeface="Open Sans Light"/>
              </a:rPr>
              <a:t>destaca</a:t>
            </a:r>
            <a:r>
              <a:rPr lang="en-US" sz="32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 Light"/>
              </a:rPr>
              <a:t>os</a:t>
            </a:r>
            <a:r>
              <a:rPr lang="en-US" sz="32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 Light"/>
              </a:rPr>
              <a:t>pontos</a:t>
            </a:r>
            <a:r>
              <a:rPr lang="en-US" sz="3200" dirty="0">
                <a:solidFill>
                  <a:srgbClr val="000000"/>
                </a:solidFill>
                <a:latin typeface="Open Sans Light"/>
              </a:rPr>
              <a:t> fortes e </a:t>
            </a:r>
            <a:r>
              <a:rPr lang="en-US" sz="3200" dirty="0" err="1">
                <a:solidFill>
                  <a:srgbClr val="000000"/>
                </a:solidFill>
                <a:latin typeface="Open Sans Light"/>
              </a:rPr>
              <a:t>aqueles</a:t>
            </a:r>
            <a:r>
              <a:rPr lang="en-US" sz="3200" dirty="0">
                <a:solidFill>
                  <a:srgbClr val="000000"/>
                </a:solidFill>
                <a:latin typeface="Open Sans Light"/>
              </a:rPr>
              <a:t> que </a:t>
            </a:r>
            <a:r>
              <a:rPr lang="en-US" sz="3200" dirty="0" err="1">
                <a:solidFill>
                  <a:srgbClr val="000000"/>
                </a:solidFill>
                <a:latin typeface="Open Sans Light"/>
              </a:rPr>
              <a:t>precisam</a:t>
            </a:r>
            <a:r>
              <a:rPr lang="en-US" sz="3200" dirty="0">
                <a:solidFill>
                  <a:srgbClr val="000000"/>
                </a:solidFill>
                <a:latin typeface="Open Sans Light"/>
              </a:rPr>
              <a:t> ser </a:t>
            </a:r>
            <a:r>
              <a:rPr lang="en-US" sz="3200" dirty="0" err="1">
                <a:solidFill>
                  <a:srgbClr val="000000"/>
                </a:solidFill>
                <a:latin typeface="Open Sans Light"/>
              </a:rPr>
              <a:t>aperfeiçoados</a:t>
            </a:r>
            <a:r>
              <a:rPr lang="en-US" sz="3200" dirty="0">
                <a:solidFill>
                  <a:srgbClr val="000000"/>
                </a:solidFill>
                <a:latin typeface="Open Sans Light"/>
              </a:rPr>
              <a:t>. </a:t>
            </a:r>
          </a:p>
          <a:p>
            <a:pPr algn="just">
              <a:lnSpc>
                <a:spcPts val="4784"/>
              </a:lnSpc>
            </a:pPr>
            <a:endParaRPr lang="en-US" sz="3200" dirty="0">
              <a:solidFill>
                <a:srgbClr val="000000"/>
              </a:solidFill>
              <a:latin typeface="Open Sans Light"/>
            </a:endParaRPr>
          </a:p>
          <a:p>
            <a:pPr algn="just">
              <a:lnSpc>
                <a:spcPts val="4784"/>
              </a:lnSpc>
            </a:pPr>
            <a:r>
              <a:rPr lang="en-US" sz="3200" dirty="0">
                <a:solidFill>
                  <a:srgbClr val="000000"/>
                </a:solidFill>
                <a:latin typeface="Open Sans Light"/>
              </a:rPr>
              <a:t>É, </a:t>
            </a:r>
            <a:r>
              <a:rPr lang="en-US" sz="3200" dirty="0" err="1">
                <a:solidFill>
                  <a:srgbClr val="000000"/>
                </a:solidFill>
                <a:latin typeface="Open Sans Light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 Light"/>
              </a:rPr>
              <a:t>suma</a:t>
            </a:r>
            <a:r>
              <a:rPr lang="en-US" sz="3200" dirty="0">
                <a:solidFill>
                  <a:srgbClr val="000000"/>
                </a:solidFill>
                <a:latin typeface="Open Sans Light"/>
              </a:rPr>
              <a:t>, um </a:t>
            </a:r>
            <a:r>
              <a:rPr lang="en-US" sz="3200" dirty="0" err="1">
                <a:solidFill>
                  <a:srgbClr val="000000"/>
                </a:solidFill>
                <a:latin typeface="Open Sans Light"/>
              </a:rPr>
              <a:t>processo</a:t>
            </a:r>
            <a:r>
              <a:rPr lang="en-US" sz="32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Open Sans Light Bold" panose="020B0604020202020204" charset="0"/>
                <a:ea typeface="Open Sans Light Bold" panose="020B0604020202020204" charset="0"/>
                <a:cs typeface="Open Sans Light Bold" panose="020B0604020202020204" charset="0"/>
              </a:rPr>
              <a:t>pedagógico</a:t>
            </a:r>
            <a:r>
              <a:rPr lang="en-US" sz="3200" dirty="0">
                <a:solidFill>
                  <a:srgbClr val="000000"/>
                </a:solidFill>
                <a:latin typeface="Open Sans Light Bold" panose="020B0604020202020204" charset="0"/>
                <a:ea typeface="Open Sans Light Bold" panose="020B0604020202020204" charset="0"/>
                <a:cs typeface="Open Sans Light Bold" panose="020B0604020202020204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Open Sans Light"/>
              </a:rPr>
              <a:t>e </a:t>
            </a:r>
            <a:r>
              <a:rPr lang="en-US" sz="3200" dirty="0" err="1">
                <a:solidFill>
                  <a:srgbClr val="000000"/>
                </a:solidFill>
                <a:latin typeface="Open Sans Light Bold"/>
              </a:rPr>
              <a:t>contínuo</a:t>
            </a:r>
            <a:r>
              <a:rPr lang="en-US" sz="32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 Light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 Light"/>
              </a:rPr>
              <a:t>busca</a:t>
            </a:r>
            <a:r>
              <a:rPr lang="en-US" sz="3200" dirty="0">
                <a:solidFill>
                  <a:srgbClr val="000000"/>
                </a:solidFill>
                <a:latin typeface="Open Sans Light"/>
              </a:rPr>
              <a:t> de </a:t>
            </a:r>
            <a:r>
              <a:rPr lang="en-US" sz="3200" dirty="0" err="1">
                <a:solidFill>
                  <a:srgbClr val="000000"/>
                </a:solidFill>
                <a:latin typeface="Open Sans Light Bold"/>
              </a:rPr>
              <a:t>melhorias</a:t>
            </a:r>
            <a:r>
              <a:rPr lang="en-US" sz="3200" dirty="0">
                <a:solidFill>
                  <a:srgbClr val="000000"/>
                </a:solidFill>
                <a:latin typeface="Open Sans Light Bold"/>
              </a:rPr>
              <a:t> para a </a:t>
            </a:r>
            <a:r>
              <a:rPr lang="en-US" sz="3200" dirty="0" err="1">
                <a:solidFill>
                  <a:srgbClr val="000000"/>
                </a:solidFill>
                <a:latin typeface="Open Sans Light Bold"/>
              </a:rPr>
              <a:t>instituição</a:t>
            </a:r>
            <a:r>
              <a:rPr lang="en-US" sz="3200" dirty="0">
                <a:solidFill>
                  <a:srgbClr val="000000"/>
                </a:solidFill>
                <a:latin typeface="Open Sans Light Bold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 de </a:t>
            </a:r>
            <a:r>
              <a:rPr lang="en-US" sz="3200" dirty="0" err="1">
                <a:solidFill>
                  <a:srgbClr val="000000"/>
                </a:solidFill>
                <a:latin typeface="Open Sans Light Bold"/>
              </a:rPr>
              <a:t>reforço</a:t>
            </a:r>
            <a:r>
              <a:rPr lang="en-US" sz="3200" dirty="0">
                <a:solidFill>
                  <a:srgbClr val="000000"/>
                </a:solidFill>
                <a:latin typeface="Open Sans Light Bold"/>
              </a:rPr>
              <a:t> no </a:t>
            </a:r>
            <a:r>
              <a:rPr lang="en-US" sz="3200" dirty="0" err="1">
                <a:solidFill>
                  <a:srgbClr val="000000"/>
                </a:solidFill>
                <a:latin typeface="Open Sans Light Bold"/>
              </a:rPr>
              <a:t>potencial</a:t>
            </a:r>
            <a:r>
              <a:rPr lang="en-US" sz="3200" dirty="0">
                <a:solidFill>
                  <a:srgbClr val="000000"/>
                </a:solidFill>
                <a:latin typeface="Open Sans Light Bold"/>
              </a:rPr>
              <a:t> de </a:t>
            </a:r>
            <a:r>
              <a:rPr lang="en-US" sz="3200" dirty="0" err="1">
                <a:solidFill>
                  <a:srgbClr val="000000"/>
                </a:solidFill>
                <a:latin typeface="Open Sans Light Bold"/>
              </a:rPr>
              <a:t>desenvolvimento</a:t>
            </a:r>
            <a:r>
              <a:rPr lang="en-US" sz="3200" dirty="0">
                <a:solidFill>
                  <a:srgbClr val="000000"/>
                </a:solidFill>
                <a:latin typeface="Open Sans Light Bold"/>
              </a:rPr>
              <a:t> dos/as </a:t>
            </a:r>
            <a:r>
              <a:rPr lang="en-US" sz="3200" dirty="0" err="1">
                <a:solidFill>
                  <a:srgbClr val="000000"/>
                </a:solidFill>
                <a:latin typeface="Open Sans Light Bold"/>
              </a:rPr>
              <a:t>servidores</a:t>
            </a:r>
            <a:r>
              <a:rPr lang="en-US" sz="3200" dirty="0">
                <a:solidFill>
                  <a:srgbClr val="000000"/>
                </a:solidFill>
                <a:latin typeface="Open Sans Light Bold"/>
              </a:rPr>
              <a:t>/as.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44952" y="177836"/>
            <a:ext cx="15580072" cy="111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>
                <a:solidFill>
                  <a:srgbClr val="000000"/>
                </a:solidFill>
                <a:latin typeface="Open Sans Extra Bold"/>
              </a:rPr>
              <a:t>O que é a avaliação </a:t>
            </a:r>
            <a:r>
              <a:rPr lang="en-US" sz="6500">
                <a:solidFill>
                  <a:srgbClr val="171717"/>
                </a:solidFill>
                <a:latin typeface="Open Sans Extra Bold"/>
              </a:rPr>
              <a:t>de </a:t>
            </a:r>
            <a:r>
              <a:rPr lang="en-US" sz="6500">
                <a:solidFill>
                  <a:srgbClr val="FFFFFF"/>
                </a:solidFill>
                <a:latin typeface="Open Sans Extra Bold"/>
              </a:rPr>
              <a:t>desempenho?</a:t>
            </a:r>
            <a:r>
              <a:rPr lang="en-US" sz="6500">
                <a:solidFill>
                  <a:srgbClr val="000000"/>
                </a:solidFill>
                <a:latin typeface="Open Sans Extra Bold"/>
              </a:rPr>
              <a:t>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475076" y="2973755"/>
            <a:ext cx="7534214" cy="7091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8"/>
              </a:lnSpc>
            </a:pPr>
            <a:r>
              <a:rPr lang="en-US" sz="3600" dirty="0" err="1">
                <a:solidFill>
                  <a:srgbClr val="FFFFFF"/>
                </a:solidFill>
                <a:latin typeface="Open Sans Light Bold"/>
              </a:rPr>
              <a:t>Decreto</a:t>
            </a:r>
            <a:r>
              <a:rPr lang="en-US" sz="3600" dirty="0">
                <a:solidFill>
                  <a:srgbClr val="FFFFFF"/>
                </a:solidFill>
                <a:latin typeface="Open Sans Light Bold"/>
              </a:rPr>
              <a:t> nº 5.825, de 2006:</a:t>
            </a:r>
          </a:p>
          <a:p>
            <a:pPr algn="just">
              <a:lnSpc>
                <a:spcPts val="3258"/>
              </a:lnSpc>
            </a:pPr>
            <a:endParaRPr lang="en-US" sz="2327" dirty="0">
              <a:solidFill>
                <a:srgbClr val="FFFFFF"/>
              </a:solidFill>
              <a:latin typeface="Open Sans Light Bold"/>
            </a:endParaRPr>
          </a:p>
          <a:p>
            <a:pPr algn="just">
              <a:lnSpc>
                <a:spcPts val="3258"/>
              </a:lnSpc>
            </a:pPr>
            <a:r>
              <a:rPr lang="en-US" sz="2327" dirty="0" err="1">
                <a:solidFill>
                  <a:srgbClr val="FFFFFF"/>
                </a:solidFill>
                <a:latin typeface="Open Sans Light"/>
              </a:rPr>
              <a:t>Artigo</a:t>
            </a:r>
            <a:r>
              <a:rPr lang="en-US" sz="2327" dirty="0">
                <a:solidFill>
                  <a:srgbClr val="FFFFFF"/>
                </a:solidFill>
                <a:latin typeface="Open Sans Light"/>
              </a:rPr>
              <a:t> 8º, </a:t>
            </a:r>
            <a:r>
              <a:rPr lang="en-US" sz="2327" dirty="0">
                <a:solidFill>
                  <a:srgbClr val="FFFFFF"/>
                </a:solidFill>
                <a:ea typeface="Open Sans Light"/>
              </a:rPr>
              <a:t>§1º - O </a:t>
            </a:r>
            <a:r>
              <a:rPr lang="en-US" sz="2327" dirty="0" err="1">
                <a:solidFill>
                  <a:srgbClr val="FFFFFF"/>
                </a:solidFill>
                <a:ea typeface="Open Sans Light"/>
              </a:rPr>
              <a:t>resultado</a:t>
            </a:r>
            <a:r>
              <a:rPr lang="en-US" sz="2327" dirty="0">
                <a:solidFill>
                  <a:srgbClr val="FFFFFF"/>
                </a:solidFill>
                <a:ea typeface="Open Sans Light"/>
              </a:rPr>
              <a:t> do </a:t>
            </a:r>
            <a:r>
              <a:rPr lang="en-US" sz="2327" dirty="0" err="1">
                <a:solidFill>
                  <a:srgbClr val="FFFFFF"/>
                </a:solidFill>
                <a:ea typeface="Open Sans Light"/>
              </a:rPr>
              <a:t>Programa</a:t>
            </a:r>
            <a:r>
              <a:rPr lang="en-US" sz="2327" dirty="0">
                <a:solidFill>
                  <a:srgbClr val="FFFFFF"/>
                </a:solidFill>
                <a:ea typeface="Open Sans Light"/>
              </a:rPr>
              <a:t> de </a:t>
            </a:r>
            <a:r>
              <a:rPr lang="en-US" sz="2327" dirty="0" err="1">
                <a:solidFill>
                  <a:srgbClr val="FFFFFF"/>
                </a:solidFill>
                <a:ea typeface="Open Sans Light"/>
              </a:rPr>
              <a:t>Avaliação</a:t>
            </a:r>
            <a:r>
              <a:rPr lang="en-US" sz="2327" dirty="0">
                <a:solidFill>
                  <a:srgbClr val="FFFFFF"/>
                </a:solidFill>
                <a:ea typeface="Open Sans Light"/>
              </a:rPr>
              <a:t> de </a:t>
            </a:r>
            <a:r>
              <a:rPr lang="en-US" sz="2327" dirty="0" err="1">
                <a:solidFill>
                  <a:srgbClr val="FFFFFF"/>
                </a:solidFill>
                <a:ea typeface="Open Sans Light"/>
              </a:rPr>
              <a:t>Desempenho</a:t>
            </a:r>
            <a:r>
              <a:rPr lang="en-US" sz="2327" dirty="0">
                <a:solidFill>
                  <a:srgbClr val="FFFFFF"/>
                </a:solidFill>
                <a:ea typeface="Open Sans Light"/>
              </a:rPr>
              <a:t> </a:t>
            </a:r>
            <a:r>
              <a:rPr lang="en-US" sz="2327" dirty="0" err="1">
                <a:solidFill>
                  <a:srgbClr val="FFFFFF"/>
                </a:solidFill>
                <a:latin typeface="Open Sans Light Bold"/>
              </a:rPr>
              <a:t>deverá</a:t>
            </a:r>
            <a:r>
              <a:rPr lang="en-US" sz="2327" dirty="0">
                <a:solidFill>
                  <a:srgbClr val="FFFFFF"/>
                </a:solidFill>
                <a:latin typeface="Open Sans Light"/>
              </a:rPr>
              <a:t>:</a:t>
            </a:r>
          </a:p>
          <a:p>
            <a:pPr algn="just">
              <a:lnSpc>
                <a:spcPts val="3258"/>
              </a:lnSpc>
            </a:pPr>
            <a:endParaRPr lang="en-US" sz="2327" dirty="0">
              <a:solidFill>
                <a:srgbClr val="FFFFFF"/>
              </a:solidFill>
              <a:latin typeface="Open Sans Light"/>
            </a:endParaRPr>
          </a:p>
          <a:p>
            <a:pPr algn="just">
              <a:lnSpc>
                <a:spcPts val="3258"/>
              </a:lnSpc>
            </a:pPr>
            <a:r>
              <a:rPr lang="en-US" sz="2327" dirty="0">
                <a:solidFill>
                  <a:srgbClr val="FFFFFF"/>
                </a:solidFill>
                <a:latin typeface="Open Sans Light"/>
              </a:rPr>
              <a:t>I - </a:t>
            </a:r>
            <a:r>
              <a:rPr lang="en-US" sz="2327" dirty="0" err="1">
                <a:solidFill>
                  <a:srgbClr val="FFFFFF"/>
                </a:solidFill>
                <a:latin typeface="Open Sans Light"/>
              </a:rPr>
              <a:t>fornecer</a:t>
            </a:r>
            <a:r>
              <a:rPr lang="en-US" sz="2327" dirty="0">
                <a:solidFill>
                  <a:srgbClr val="FFFFFF"/>
                </a:solidFill>
                <a:latin typeface="Open Sans Light"/>
              </a:rPr>
              <a:t> </a:t>
            </a:r>
            <a:r>
              <a:rPr lang="en-US" sz="2327" dirty="0" err="1">
                <a:solidFill>
                  <a:srgbClr val="FFFFFF"/>
                </a:solidFill>
                <a:latin typeface="Open Sans Light"/>
              </a:rPr>
              <a:t>indicadores</a:t>
            </a:r>
            <a:r>
              <a:rPr lang="en-US" sz="2327" dirty="0">
                <a:solidFill>
                  <a:srgbClr val="FFFFFF"/>
                </a:solidFill>
                <a:latin typeface="Open Sans Light"/>
              </a:rPr>
              <a:t> que </a:t>
            </a:r>
            <a:r>
              <a:rPr lang="en-US" sz="2327" dirty="0" err="1">
                <a:solidFill>
                  <a:srgbClr val="FFFFFF"/>
                </a:solidFill>
                <a:latin typeface="Open Sans Light"/>
              </a:rPr>
              <a:t>subsidiem</a:t>
            </a:r>
            <a:r>
              <a:rPr lang="en-US" sz="2327" dirty="0">
                <a:solidFill>
                  <a:srgbClr val="FFFFFF"/>
                </a:solidFill>
                <a:latin typeface="Open Sans Light"/>
              </a:rPr>
              <a:t> o </a:t>
            </a:r>
            <a:r>
              <a:rPr lang="en-US" sz="2327" dirty="0" err="1">
                <a:solidFill>
                  <a:srgbClr val="FFFFFF"/>
                </a:solidFill>
                <a:latin typeface="Open Sans Light"/>
              </a:rPr>
              <a:t>planejamento</a:t>
            </a:r>
            <a:r>
              <a:rPr lang="en-US" sz="2327" dirty="0">
                <a:solidFill>
                  <a:srgbClr val="FFFFFF"/>
                </a:solidFill>
                <a:latin typeface="Open Sans Light"/>
              </a:rPr>
              <a:t> </a:t>
            </a:r>
            <a:r>
              <a:rPr lang="en-US" sz="2327" dirty="0" err="1">
                <a:solidFill>
                  <a:srgbClr val="FFFFFF"/>
                </a:solidFill>
                <a:latin typeface="Open Sans Light"/>
              </a:rPr>
              <a:t>estratégico</a:t>
            </a:r>
            <a:r>
              <a:rPr lang="en-US" sz="2327" dirty="0">
                <a:solidFill>
                  <a:srgbClr val="FFFFFF"/>
                </a:solidFill>
                <a:latin typeface="Open Sans Light"/>
              </a:rPr>
              <a:t>, </a:t>
            </a:r>
            <a:r>
              <a:rPr lang="en-US" sz="2327" dirty="0" err="1">
                <a:solidFill>
                  <a:srgbClr val="FFFFFF"/>
                </a:solidFill>
                <a:latin typeface="Open Sans Light"/>
              </a:rPr>
              <a:t>visando</a:t>
            </a:r>
            <a:r>
              <a:rPr lang="en-US" sz="2327" dirty="0">
                <a:solidFill>
                  <a:srgbClr val="FFFFFF"/>
                </a:solidFill>
                <a:latin typeface="Open Sans Light"/>
              </a:rPr>
              <a:t> </a:t>
            </a:r>
            <a:r>
              <a:rPr lang="en-US" sz="2327" dirty="0" err="1">
                <a:solidFill>
                  <a:srgbClr val="FFFFFF"/>
                </a:solidFill>
                <a:latin typeface="Open Sans Light"/>
              </a:rPr>
              <a:t>ao</a:t>
            </a:r>
            <a:r>
              <a:rPr lang="en-US" sz="2327" dirty="0">
                <a:solidFill>
                  <a:srgbClr val="FFFFFF"/>
                </a:solidFill>
                <a:latin typeface="Open Sans Light"/>
              </a:rPr>
              <a:t> </a:t>
            </a:r>
            <a:r>
              <a:rPr lang="en-US" sz="2327" dirty="0" err="1">
                <a:solidFill>
                  <a:srgbClr val="FFFFFF"/>
                </a:solidFill>
                <a:latin typeface="Open Sans Light"/>
              </a:rPr>
              <a:t>desenvolvimento</a:t>
            </a:r>
            <a:r>
              <a:rPr lang="en-US" sz="2327" dirty="0">
                <a:solidFill>
                  <a:srgbClr val="FFFFFF"/>
                </a:solidFill>
                <a:latin typeface="Open Sans Light"/>
              </a:rPr>
              <a:t> de </a:t>
            </a:r>
            <a:r>
              <a:rPr lang="en-US" sz="2327" dirty="0" err="1">
                <a:solidFill>
                  <a:srgbClr val="FFFFFF"/>
                </a:solidFill>
                <a:latin typeface="Open Sans Light"/>
              </a:rPr>
              <a:t>pessoal</a:t>
            </a:r>
            <a:r>
              <a:rPr lang="en-US" sz="2327" dirty="0">
                <a:solidFill>
                  <a:srgbClr val="FFFFFF"/>
                </a:solidFill>
                <a:latin typeface="Open Sans Light"/>
              </a:rPr>
              <a:t> da IFE; II - </a:t>
            </a:r>
            <a:r>
              <a:rPr lang="en-US" sz="2327" dirty="0" err="1">
                <a:solidFill>
                  <a:srgbClr val="FFFFFF"/>
                </a:solidFill>
                <a:latin typeface="Open Sans Light"/>
              </a:rPr>
              <a:t>propiciar</a:t>
            </a:r>
            <a:r>
              <a:rPr lang="en-US" sz="2327" dirty="0">
                <a:solidFill>
                  <a:srgbClr val="FFFFFF"/>
                </a:solidFill>
                <a:latin typeface="Open Sans Light"/>
              </a:rPr>
              <a:t> </a:t>
            </a:r>
            <a:r>
              <a:rPr lang="en-US" sz="2327" dirty="0" err="1">
                <a:solidFill>
                  <a:srgbClr val="FFFFFF"/>
                </a:solidFill>
                <a:latin typeface="Open Sans Light"/>
              </a:rPr>
              <a:t>condições</a:t>
            </a:r>
            <a:r>
              <a:rPr lang="en-US" sz="2327" dirty="0">
                <a:solidFill>
                  <a:srgbClr val="FFFFFF"/>
                </a:solidFill>
                <a:latin typeface="Open Sans Light"/>
              </a:rPr>
              <a:t> </a:t>
            </a:r>
            <a:r>
              <a:rPr lang="en-US" sz="2327" dirty="0" err="1">
                <a:solidFill>
                  <a:srgbClr val="FFFFFF"/>
                </a:solidFill>
                <a:latin typeface="Open Sans Light"/>
              </a:rPr>
              <a:t>favoráveis</a:t>
            </a:r>
            <a:r>
              <a:rPr lang="en-US" sz="2327" dirty="0">
                <a:solidFill>
                  <a:srgbClr val="FFFFFF"/>
                </a:solidFill>
                <a:latin typeface="Open Sans Light"/>
              </a:rPr>
              <a:t> à </a:t>
            </a:r>
            <a:r>
              <a:rPr lang="en-US" sz="2327" dirty="0" err="1">
                <a:solidFill>
                  <a:srgbClr val="FFFFFF"/>
                </a:solidFill>
                <a:latin typeface="Open Sans Light Bold"/>
              </a:rPr>
              <a:t>melhoria</a:t>
            </a:r>
            <a:r>
              <a:rPr lang="en-US" sz="2327" dirty="0">
                <a:solidFill>
                  <a:srgbClr val="FFFFFF"/>
                </a:solidFill>
                <a:latin typeface="Open Sans Light Bold"/>
              </a:rPr>
              <a:t> dos </a:t>
            </a:r>
            <a:r>
              <a:rPr lang="en-US" sz="2327" dirty="0" err="1">
                <a:solidFill>
                  <a:srgbClr val="FFFFFF"/>
                </a:solidFill>
                <a:latin typeface="Open Sans Light Bold"/>
              </a:rPr>
              <a:t>processos</a:t>
            </a:r>
            <a:r>
              <a:rPr lang="en-US" sz="2327" dirty="0">
                <a:solidFill>
                  <a:srgbClr val="FFFFFF"/>
                </a:solidFill>
                <a:latin typeface="Open Sans Light Bold"/>
              </a:rPr>
              <a:t> de </a:t>
            </a:r>
            <a:r>
              <a:rPr lang="en-US" sz="2327" dirty="0" err="1">
                <a:solidFill>
                  <a:srgbClr val="FFFFFF"/>
                </a:solidFill>
                <a:latin typeface="Open Sans Light Bold"/>
              </a:rPr>
              <a:t>trabalho</a:t>
            </a:r>
            <a:r>
              <a:rPr lang="en-US" sz="2327" dirty="0">
                <a:solidFill>
                  <a:srgbClr val="FFFFFF"/>
                </a:solidFill>
                <a:latin typeface="Open Sans Light"/>
              </a:rPr>
              <a:t>; III - </a:t>
            </a:r>
            <a:r>
              <a:rPr lang="en-US" sz="2327" dirty="0" err="1">
                <a:solidFill>
                  <a:srgbClr val="FFFFFF"/>
                </a:solidFill>
                <a:latin typeface="Open Sans Light"/>
              </a:rPr>
              <a:t>identificar</a:t>
            </a:r>
            <a:r>
              <a:rPr lang="en-US" sz="2327" dirty="0">
                <a:solidFill>
                  <a:srgbClr val="FFFFFF"/>
                </a:solidFill>
                <a:latin typeface="Open Sans Light"/>
              </a:rPr>
              <a:t> e </a:t>
            </a:r>
            <a:r>
              <a:rPr lang="en-US" sz="2327" dirty="0" err="1">
                <a:solidFill>
                  <a:srgbClr val="FFFFFF"/>
                </a:solidFill>
                <a:latin typeface="Open Sans Light"/>
              </a:rPr>
              <a:t>avaliar</a:t>
            </a:r>
            <a:r>
              <a:rPr lang="en-US" sz="2327" dirty="0">
                <a:solidFill>
                  <a:srgbClr val="FFFFFF"/>
                </a:solidFill>
                <a:latin typeface="Open Sans Light"/>
              </a:rPr>
              <a:t> o </a:t>
            </a:r>
            <a:r>
              <a:rPr lang="en-US" sz="2327" dirty="0" err="1">
                <a:solidFill>
                  <a:srgbClr val="FFFFFF"/>
                </a:solidFill>
                <a:latin typeface="Open Sans Light Bold"/>
              </a:rPr>
              <a:t>desempenho</a:t>
            </a:r>
            <a:r>
              <a:rPr lang="en-US" sz="2327" dirty="0">
                <a:solidFill>
                  <a:srgbClr val="FFFFFF"/>
                </a:solidFill>
                <a:latin typeface="Open Sans Light Bold"/>
              </a:rPr>
              <a:t> </a:t>
            </a:r>
            <a:r>
              <a:rPr lang="en-US" sz="2327" dirty="0" err="1">
                <a:solidFill>
                  <a:srgbClr val="FFFFFF"/>
                </a:solidFill>
                <a:latin typeface="Open Sans Light Bold"/>
              </a:rPr>
              <a:t>coletivo</a:t>
            </a:r>
            <a:r>
              <a:rPr lang="en-US" sz="2327" dirty="0">
                <a:solidFill>
                  <a:srgbClr val="FFFFFF"/>
                </a:solidFill>
                <a:latin typeface="Open Sans Light Bold"/>
              </a:rPr>
              <a:t> e individual do </a:t>
            </a:r>
            <a:r>
              <a:rPr lang="en-US" sz="2327" dirty="0" err="1">
                <a:solidFill>
                  <a:srgbClr val="FFFFFF"/>
                </a:solidFill>
                <a:latin typeface="Open Sans Light Bold"/>
              </a:rPr>
              <a:t>servidor</a:t>
            </a:r>
            <a:r>
              <a:rPr lang="en-US" sz="2327" dirty="0">
                <a:solidFill>
                  <a:srgbClr val="FFFFFF"/>
                </a:solidFill>
                <a:latin typeface="Open Sans Light Bold"/>
              </a:rPr>
              <a:t>, </a:t>
            </a:r>
            <a:r>
              <a:rPr lang="en-US" sz="2327" dirty="0" err="1">
                <a:solidFill>
                  <a:srgbClr val="FFFFFF"/>
                </a:solidFill>
                <a:latin typeface="Open Sans Light Bold"/>
              </a:rPr>
              <a:t>consideradas</a:t>
            </a:r>
            <a:r>
              <a:rPr lang="en-US" sz="2327" dirty="0">
                <a:solidFill>
                  <a:srgbClr val="FFFFFF"/>
                </a:solidFill>
                <a:latin typeface="Open Sans Light Bold"/>
              </a:rPr>
              <a:t> as </a:t>
            </a:r>
            <a:r>
              <a:rPr lang="en-US" sz="2327" dirty="0" err="1">
                <a:solidFill>
                  <a:srgbClr val="FFFFFF"/>
                </a:solidFill>
                <a:latin typeface="Open Sans Light Bold"/>
              </a:rPr>
              <a:t>condições</a:t>
            </a:r>
            <a:r>
              <a:rPr lang="en-US" sz="2327" dirty="0">
                <a:solidFill>
                  <a:srgbClr val="FFFFFF"/>
                </a:solidFill>
                <a:latin typeface="Open Sans Light Bold"/>
              </a:rPr>
              <a:t> de </a:t>
            </a:r>
            <a:r>
              <a:rPr lang="en-US" sz="2327" dirty="0" err="1">
                <a:solidFill>
                  <a:srgbClr val="FFFFFF"/>
                </a:solidFill>
                <a:latin typeface="Open Sans Light Bold"/>
              </a:rPr>
              <a:t>trabalho</a:t>
            </a:r>
            <a:r>
              <a:rPr lang="en-US" sz="2327" dirty="0">
                <a:solidFill>
                  <a:srgbClr val="FFFFFF"/>
                </a:solidFill>
                <a:latin typeface="Open Sans Light"/>
              </a:rPr>
              <a:t>; IV - </a:t>
            </a:r>
            <a:r>
              <a:rPr lang="en-US" sz="2327" dirty="0" err="1">
                <a:solidFill>
                  <a:srgbClr val="FFFFFF"/>
                </a:solidFill>
                <a:latin typeface="Open Sans Light"/>
              </a:rPr>
              <a:t>subsidiar</a:t>
            </a:r>
            <a:r>
              <a:rPr lang="en-US" sz="2327" dirty="0">
                <a:solidFill>
                  <a:srgbClr val="FFFFFF"/>
                </a:solidFill>
                <a:latin typeface="Open Sans Light"/>
              </a:rPr>
              <a:t> a </a:t>
            </a:r>
            <a:r>
              <a:rPr lang="en-US" sz="2327" dirty="0" err="1">
                <a:solidFill>
                  <a:srgbClr val="FFFFFF"/>
                </a:solidFill>
                <a:latin typeface="Open Sans Light"/>
              </a:rPr>
              <a:t>elaboração</a:t>
            </a:r>
            <a:r>
              <a:rPr lang="en-US" sz="2327" dirty="0">
                <a:solidFill>
                  <a:srgbClr val="FFFFFF"/>
                </a:solidFill>
                <a:latin typeface="Open Sans Light"/>
              </a:rPr>
              <a:t> dos </a:t>
            </a:r>
            <a:r>
              <a:rPr lang="en-US" sz="2327" dirty="0" err="1">
                <a:solidFill>
                  <a:srgbClr val="FFFFFF"/>
                </a:solidFill>
                <a:latin typeface="Open Sans Light"/>
              </a:rPr>
              <a:t>Programas</a:t>
            </a:r>
            <a:r>
              <a:rPr lang="en-US" sz="2327" dirty="0">
                <a:solidFill>
                  <a:srgbClr val="FFFFFF"/>
                </a:solidFill>
                <a:latin typeface="Open Sans Light"/>
              </a:rPr>
              <a:t> de </a:t>
            </a:r>
            <a:r>
              <a:rPr lang="en-US" sz="2327" dirty="0" err="1">
                <a:solidFill>
                  <a:srgbClr val="FFFFFF"/>
                </a:solidFill>
                <a:latin typeface="Open Sans Light"/>
              </a:rPr>
              <a:t>Capacitação</a:t>
            </a:r>
            <a:r>
              <a:rPr lang="en-US" sz="2327" dirty="0">
                <a:solidFill>
                  <a:srgbClr val="FFFFFF"/>
                </a:solidFill>
                <a:latin typeface="Open Sans Light"/>
              </a:rPr>
              <a:t> e </a:t>
            </a:r>
            <a:r>
              <a:rPr lang="en-US" sz="2327" dirty="0" err="1">
                <a:solidFill>
                  <a:srgbClr val="FFFFFF"/>
                </a:solidFill>
                <a:latin typeface="Open Sans Light"/>
              </a:rPr>
              <a:t>Aperfeiçoamento</a:t>
            </a:r>
            <a:r>
              <a:rPr lang="en-US" sz="2327" dirty="0">
                <a:solidFill>
                  <a:srgbClr val="FFFFFF"/>
                </a:solidFill>
                <a:latin typeface="Open Sans Light"/>
              </a:rPr>
              <a:t>, </a:t>
            </a:r>
            <a:r>
              <a:rPr lang="en-US" sz="2327" dirty="0" err="1">
                <a:solidFill>
                  <a:srgbClr val="FFFFFF"/>
                </a:solidFill>
                <a:latin typeface="Open Sans Light"/>
              </a:rPr>
              <a:t>bem</a:t>
            </a:r>
            <a:r>
              <a:rPr lang="en-US" sz="2327" dirty="0">
                <a:solidFill>
                  <a:srgbClr val="FFFFFF"/>
                </a:solidFill>
                <a:latin typeface="Open Sans Light"/>
              </a:rPr>
              <a:t> </a:t>
            </a:r>
            <a:r>
              <a:rPr lang="en-US" sz="2327" dirty="0" err="1">
                <a:solidFill>
                  <a:srgbClr val="FFFFFF"/>
                </a:solidFill>
                <a:latin typeface="Open Sans Light"/>
              </a:rPr>
              <a:t>como</a:t>
            </a:r>
            <a:r>
              <a:rPr lang="en-US" sz="2327" dirty="0">
                <a:solidFill>
                  <a:srgbClr val="FFFFFF"/>
                </a:solidFill>
                <a:latin typeface="Open Sans Light"/>
              </a:rPr>
              <a:t> o </a:t>
            </a:r>
            <a:r>
              <a:rPr lang="en-US" sz="2327" dirty="0" err="1">
                <a:solidFill>
                  <a:srgbClr val="FFFFFF"/>
                </a:solidFill>
                <a:latin typeface="Open Sans Light"/>
              </a:rPr>
              <a:t>dimensionamento</a:t>
            </a:r>
            <a:r>
              <a:rPr lang="en-US" sz="2327" dirty="0">
                <a:solidFill>
                  <a:srgbClr val="FFFFFF"/>
                </a:solidFill>
                <a:latin typeface="Open Sans Light"/>
              </a:rPr>
              <a:t> das </a:t>
            </a:r>
            <a:r>
              <a:rPr lang="en-US" sz="2327" dirty="0" err="1">
                <a:solidFill>
                  <a:srgbClr val="FFFFFF"/>
                </a:solidFill>
                <a:latin typeface="Open Sans Light"/>
              </a:rPr>
              <a:t>necessidades</a:t>
            </a:r>
            <a:r>
              <a:rPr lang="en-US" sz="2327" dirty="0">
                <a:solidFill>
                  <a:srgbClr val="FFFFFF"/>
                </a:solidFill>
                <a:latin typeface="Open Sans Light"/>
              </a:rPr>
              <a:t> </a:t>
            </a:r>
            <a:r>
              <a:rPr lang="en-US" sz="2327" dirty="0" err="1">
                <a:solidFill>
                  <a:srgbClr val="FFFFFF"/>
                </a:solidFill>
                <a:latin typeface="Open Sans Light"/>
              </a:rPr>
              <a:t>institucionais</a:t>
            </a:r>
            <a:r>
              <a:rPr lang="en-US" sz="2327" dirty="0">
                <a:solidFill>
                  <a:srgbClr val="FFFFFF"/>
                </a:solidFill>
                <a:latin typeface="Open Sans Light"/>
              </a:rPr>
              <a:t> de </a:t>
            </a:r>
            <a:r>
              <a:rPr lang="en-US" sz="2327" dirty="0" err="1">
                <a:solidFill>
                  <a:srgbClr val="FFFFFF"/>
                </a:solidFill>
                <a:latin typeface="Open Sans Light"/>
              </a:rPr>
              <a:t>pessoal</a:t>
            </a:r>
            <a:r>
              <a:rPr lang="en-US" sz="2327" dirty="0">
                <a:solidFill>
                  <a:srgbClr val="FFFFFF"/>
                </a:solidFill>
                <a:latin typeface="Open Sans Light"/>
              </a:rPr>
              <a:t> e de </a:t>
            </a:r>
            <a:r>
              <a:rPr lang="en-US" sz="2327" dirty="0" err="1">
                <a:solidFill>
                  <a:srgbClr val="FFFFFF"/>
                </a:solidFill>
                <a:latin typeface="Open Sans Light"/>
              </a:rPr>
              <a:t>políticas</a:t>
            </a:r>
            <a:r>
              <a:rPr lang="en-US" sz="2327" dirty="0">
                <a:solidFill>
                  <a:srgbClr val="FFFFFF"/>
                </a:solidFill>
                <a:latin typeface="Open Sans Light"/>
              </a:rPr>
              <a:t> de </a:t>
            </a:r>
            <a:r>
              <a:rPr lang="en-US" sz="2327" dirty="0" err="1">
                <a:solidFill>
                  <a:srgbClr val="FFFFFF"/>
                </a:solidFill>
                <a:latin typeface="Open Sans Light"/>
              </a:rPr>
              <a:t>saúde</a:t>
            </a:r>
            <a:r>
              <a:rPr lang="en-US" sz="2327" dirty="0">
                <a:solidFill>
                  <a:srgbClr val="FFFFFF"/>
                </a:solidFill>
                <a:latin typeface="Open Sans Light"/>
              </a:rPr>
              <a:t> </a:t>
            </a:r>
            <a:r>
              <a:rPr lang="en-US" sz="2327" dirty="0" err="1">
                <a:solidFill>
                  <a:srgbClr val="FFFFFF"/>
                </a:solidFill>
                <a:latin typeface="Open Sans Light"/>
              </a:rPr>
              <a:t>ocupacional</a:t>
            </a:r>
            <a:r>
              <a:rPr lang="en-US" sz="2327" dirty="0">
                <a:solidFill>
                  <a:srgbClr val="FFFFFF"/>
                </a:solidFill>
                <a:latin typeface="Open Sans Light"/>
              </a:rPr>
              <a:t>; e V - </a:t>
            </a:r>
            <a:r>
              <a:rPr lang="en-US" sz="2327" dirty="0" err="1">
                <a:solidFill>
                  <a:srgbClr val="FFFFFF"/>
                </a:solidFill>
                <a:latin typeface="Open Sans Light Bold"/>
              </a:rPr>
              <a:t>aferir</a:t>
            </a:r>
            <a:r>
              <a:rPr lang="en-US" sz="2327" dirty="0">
                <a:solidFill>
                  <a:srgbClr val="FFFFFF"/>
                </a:solidFill>
                <a:latin typeface="Open Sans Light Bold"/>
              </a:rPr>
              <a:t> o </a:t>
            </a:r>
            <a:r>
              <a:rPr lang="en-US" sz="2327" dirty="0" err="1">
                <a:solidFill>
                  <a:srgbClr val="FFFFFF"/>
                </a:solidFill>
                <a:latin typeface="Open Sans Light Bold"/>
              </a:rPr>
              <a:t>mérito</a:t>
            </a:r>
            <a:r>
              <a:rPr lang="en-US" sz="2327" dirty="0">
                <a:solidFill>
                  <a:srgbClr val="FFFFFF"/>
                </a:solidFill>
                <a:latin typeface="Open Sans Light Bold"/>
              </a:rPr>
              <a:t> para </a:t>
            </a:r>
            <a:r>
              <a:rPr lang="en-US" sz="2327" dirty="0" err="1">
                <a:solidFill>
                  <a:srgbClr val="FFFFFF"/>
                </a:solidFill>
                <a:latin typeface="Open Sans Light Bold"/>
              </a:rPr>
              <a:t>progressão</a:t>
            </a:r>
            <a:r>
              <a:rPr lang="en-US" sz="2327" dirty="0">
                <a:solidFill>
                  <a:srgbClr val="FFFFFF"/>
                </a:solidFill>
                <a:latin typeface="Open Sans Light"/>
              </a:rPr>
              <a:t>.</a:t>
            </a:r>
          </a:p>
          <a:p>
            <a:pPr algn="just">
              <a:lnSpc>
                <a:spcPts val="2525"/>
              </a:lnSpc>
            </a:pPr>
            <a:endParaRPr lang="en-US" sz="2327" dirty="0">
              <a:solidFill>
                <a:srgbClr val="FFFFFF"/>
              </a:solidFill>
              <a:latin typeface="Open Sans Ligh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45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31217" y="3481405"/>
            <a:ext cx="6250059" cy="590630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34940" y="197596"/>
            <a:ext cx="17218120" cy="4116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500"/>
              </a:lnSpc>
            </a:pPr>
            <a:r>
              <a:rPr lang="en-US" sz="5000" dirty="0" err="1">
                <a:solidFill>
                  <a:srgbClr val="FFFFFF"/>
                </a:solidFill>
                <a:latin typeface="Montserrat Semi-Bold"/>
              </a:rPr>
              <a:t>Quando</a:t>
            </a:r>
            <a:r>
              <a:rPr lang="en-US" sz="5000" dirty="0">
                <a:solidFill>
                  <a:srgbClr val="FFFFFF"/>
                </a:solidFill>
                <a:latin typeface="Montserrat Semi-Bold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Montserrat Semi-Bold"/>
              </a:rPr>
              <a:t>avaliamos</a:t>
            </a:r>
            <a:r>
              <a:rPr lang="en-US" sz="5000" dirty="0">
                <a:solidFill>
                  <a:srgbClr val="FFFFFF"/>
                </a:solidFill>
                <a:latin typeface="Montserrat Semi-Bold"/>
              </a:rPr>
              <a:t> o/a </a:t>
            </a:r>
            <a:r>
              <a:rPr lang="en-US" sz="5000" dirty="0" err="1">
                <a:solidFill>
                  <a:srgbClr val="FFFFFF"/>
                </a:solidFill>
                <a:latin typeface="Montserrat Semi-Bold"/>
              </a:rPr>
              <a:t>trabalhador</a:t>
            </a:r>
            <a:r>
              <a:rPr lang="en-US" sz="5000" dirty="0">
                <a:solidFill>
                  <a:srgbClr val="FFFFFF"/>
                </a:solidFill>
                <a:latin typeface="Montserrat Semi-Bold"/>
              </a:rPr>
              <a:t>/a </a:t>
            </a:r>
            <a:r>
              <a:rPr lang="en-US" sz="5000" dirty="0" err="1">
                <a:solidFill>
                  <a:srgbClr val="FFFFFF"/>
                </a:solidFill>
                <a:latin typeface="Montserrat Semi-Bold"/>
              </a:rPr>
              <a:t>individualmente</a:t>
            </a:r>
            <a:r>
              <a:rPr lang="en-US" sz="5000" dirty="0">
                <a:solidFill>
                  <a:srgbClr val="FFFFFF"/>
                </a:solidFill>
                <a:latin typeface="Montserrat Semi-Bold"/>
              </a:rPr>
              <a:t>,  </a:t>
            </a:r>
            <a:r>
              <a:rPr lang="en-US" sz="5000" dirty="0" err="1">
                <a:solidFill>
                  <a:srgbClr val="FFFFFF"/>
                </a:solidFill>
                <a:latin typeface="Montserrat Semi-Bold"/>
              </a:rPr>
              <a:t>devem</a:t>
            </a:r>
            <a:r>
              <a:rPr lang="en-US" sz="5000" dirty="0">
                <a:solidFill>
                  <a:srgbClr val="FFFFFF"/>
                </a:solidFill>
                <a:latin typeface="Montserrat Semi-Bold"/>
              </a:rPr>
              <a:t> ser </a:t>
            </a:r>
            <a:r>
              <a:rPr lang="en-US" sz="5000" dirty="0" err="1">
                <a:solidFill>
                  <a:srgbClr val="FFFFFF"/>
                </a:solidFill>
                <a:latin typeface="Montserrat Semi-Bold"/>
              </a:rPr>
              <a:t>também</a:t>
            </a:r>
            <a:r>
              <a:rPr lang="en-US" sz="5000" dirty="0">
                <a:solidFill>
                  <a:srgbClr val="FFFFFF"/>
                </a:solidFill>
                <a:latin typeface="Montserrat Semi-Bold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Montserrat Semi-Bold"/>
              </a:rPr>
              <a:t>consideradas</a:t>
            </a:r>
            <a:r>
              <a:rPr lang="en-US" sz="5000" dirty="0">
                <a:solidFill>
                  <a:srgbClr val="FFFFFF"/>
                </a:solidFill>
                <a:latin typeface="Montserrat Semi-Bold"/>
              </a:rPr>
              <a:t> as </a:t>
            </a:r>
            <a:r>
              <a:rPr lang="en-US" sz="5000" dirty="0" err="1">
                <a:solidFill>
                  <a:srgbClr val="FFFFFF"/>
                </a:solidFill>
                <a:latin typeface="Montserrat Semi-Bold"/>
              </a:rPr>
              <a:t>condições</a:t>
            </a:r>
            <a:r>
              <a:rPr lang="en-US" sz="5000" dirty="0">
                <a:solidFill>
                  <a:srgbClr val="FFFFFF"/>
                </a:solidFill>
                <a:latin typeface="Montserrat Semi-Bold"/>
              </a:rPr>
              <a:t>, a </a:t>
            </a:r>
            <a:r>
              <a:rPr lang="en-US" sz="5000" dirty="0" err="1">
                <a:solidFill>
                  <a:srgbClr val="FFFFFF"/>
                </a:solidFill>
                <a:latin typeface="Montserrat Semi-Bold"/>
              </a:rPr>
              <a:t>organização</a:t>
            </a:r>
            <a:r>
              <a:rPr lang="en-US" sz="5000" dirty="0">
                <a:solidFill>
                  <a:srgbClr val="FFFFFF"/>
                </a:solidFill>
                <a:latin typeface="Montserrat Semi-Bold"/>
              </a:rPr>
              <a:t> e as </a:t>
            </a:r>
            <a:r>
              <a:rPr lang="en-US" sz="5000" dirty="0" err="1">
                <a:solidFill>
                  <a:srgbClr val="FFFFFF"/>
                </a:solidFill>
                <a:latin typeface="Montserrat Semi-Bold"/>
              </a:rPr>
              <a:t>relações</a:t>
            </a:r>
            <a:r>
              <a:rPr lang="en-US" sz="5000" dirty="0">
                <a:solidFill>
                  <a:srgbClr val="FFFFFF"/>
                </a:solidFill>
                <a:latin typeface="Montserrat Semi-Bold"/>
              </a:rPr>
              <a:t> de </a:t>
            </a:r>
            <a:r>
              <a:rPr lang="en-US" sz="5000" dirty="0" err="1">
                <a:solidFill>
                  <a:srgbClr val="FFFFFF"/>
                </a:solidFill>
                <a:latin typeface="Montserrat Semi-Bold"/>
              </a:rPr>
              <a:t>trabalho</a:t>
            </a:r>
            <a:r>
              <a:rPr lang="en-US" sz="5000" dirty="0">
                <a:solidFill>
                  <a:srgbClr val="FFFFFF"/>
                </a:solidFill>
                <a:latin typeface="Montserrat Semi-Bold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Montserrat Semi-Bold"/>
              </a:rPr>
              <a:t>em</a:t>
            </a:r>
            <a:r>
              <a:rPr lang="en-US" sz="5000" dirty="0">
                <a:solidFill>
                  <a:srgbClr val="FFFFFF"/>
                </a:solidFill>
                <a:latin typeface="Montserrat Semi-Bold"/>
              </a:rPr>
              <a:t> que </a:t>
            </a:r>
            <a:r>
              <a:rPr lang="en-US" sz="5000" dirty="0" err="1">
                <a:solidFill>
                  <a:srgbClr val="FFFFFF"/>
                </a:solidFill>
                <a:latin typeface="Montserrat Semi-Bold"/>
              </a:rPr>
              <a:t>ele</a:t>
            </a:r>
            <a:r>
              <a:rPr lang="en-US" sz="5000" dirty="0">
                <a:solidFill>
                  <a:srgbClr val="FFFFFF"/>
                </a:solidFill>
                <a:latin typeface="Montserrat Semi-Bold"/>
              </a:rPr>
              <a:t>/a </a:t>
            </a:r>
            <a:r>
              <a:rPr lang="en-US" sz="5000" dirty="0" err="1">
                <a:solidFill>
                  <a:srgbClr val="FFFFFF"/>
                </a:solidFill>
                <a:latin typeface="Montserrat Semi-Bold"/>
              </a:rPr>
              <a:t>está</a:t>
            </a:r>
            <a:r>
              <a:rPr lang="en-US" sz="5000" dirty="0">
                <a:solidFill>
                  <a:srgbClr val="FFFFFF"/>
                </a:solidFill>
                <a:latin typeface="Montserrat Semi-Bold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Montserrat Semi-Bold"/>
              </a:rPr>
              <a:t>inserido</a:t>
            </a:r>
            <a:r>
              <a:rPr lang="en-US" sz="5000" dirty="0">
                <a:solidFill>
                  <a:srgbClr val="FFFFFF"/>
                </a:solidFill>
                <a:latin typeface="Montserrat Semi-Bold"/>
              </a:rPr>
              <a:t>/a.</a:t>
            </a:r>
          </a:p>
          <a:p>
            <a:pPr>
              <a:lnSpc>
                <a:spcPts val="6760"/>
              </a:lnSpc>
            </a:pPr>
            <a:endParaRPr lang="en-US" sz="5000" dirty="0">
              <a:solidFill>
                <a:srgbClr val="FFFFFF"/>
              </a:solidFill>
              <a:latin typeface="Montserrat Semi-Bold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0" y="9378186"/>
            <a:ext cx="18288000" cy="908814"/>
          </a:xfrm>
          <a:prstGeom prst="rect">
            <a:avLst/>
          </a:prstGeom>
          <a:solidFill>
            <a:srgbClr val="16214B">
              <a:alpha val="67843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5" name="TextBox 5"/>
          <p:cNvSpPr txBox="1"/>
          <p:nvPr/>
        </p:nvSpPr>
        <p:spPr>
          <a:xfrm>
            <a:off x="6118842" y="4447949"/>
            <a:ext cx="11781526" cy="351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FDCF60"/>
                </a:solidFill>
                <a:latin typeface="Montserrat Semi-Bold Bold"/>
              </a:rPr>
              <a:t>Quando</a:t>
            </a:r>
            <a:r>
              <a:rPr lang="en-US" sz="5000" dirty="0">
                <a:solidFill>
                  <a:srgbClr val="FDCF60"/>
                </a:solidFill>
                <a:latin typeface="Montserrat Semi-Bold Bold"/>
              </a:rPr>
              <a:t> </a:t>
            </a:r>
            <a:r>
              <a:rPr lang="en-US" sz="5000" dirty="0" err="1">
                <a:solidFill>
                  <a:srgbClr val="FDCF60"/>
                </a:solidFill>
                <a:latin typeface="Montserrat Semi-Bold Bold"/>
              </a:rPr>
              <a:t>avaliamos</a:t>
            </a:r>
            <a:r>
              <a:rPr lang="en-US" sz="5000" dirty="0">
                <a:solidFill>
                  <a:srgbClr val="FDCF60"/>
                </a:solidFill>
                <a:latin typeface="Montserrat Semi-Bold Bold"/>
              </a:rPr>
              <a:t> o/a </a:t>
            </a:r>
            <a:r>
              <a:rPr lang="en-US" sz="5000" dirty="0" err="1">
                <a:solidFill>
                  <a:srgbClr val="FDCF60"/>
                </a:solidFill>
                <a:latin typeface="Montserrat Semi-Bold Bold"/>
              </a:rPr>
              <a:t>trabalhador</a:t>
            </a:r>
            <a:r>
              <a:rPr lang="en-US" sz="5000" dirty="0">
                <a:solidFill>
                  <a:srgbClr val="FDCF60"/>
                </a:solidFill>
                <a:latin typeface="Montserrat Semi-Bold Bold"/>
              </a:rPr>
              <a:t>/a </a:t>
            </a:r>
            <a:r>
              <a:rPr lang="en-US" sz="5000" dirty="0" err="1">
                <a:solidFill>
                  <a:srgbClr val="FDCF60"/>
                </a:solidFill>
                <a:latin typeface="Montserrat Semi-Bold Bold"/>
              </a:rPr>
              <a:t>também</a:t>
            </a:r>
            <a:r>
              <a:rPr lang="en-US" sz="5000" dirty="0">
                <a:solidFill>
                  <a:srgbClr val="FDCF60"/>
                </a:solidFill>
                <a:latin typeface="Montserrat Semi-Bold Bold"/>
              </a:rPr>
              <a:t> </a:t>
            </a:r>
            <a:r>
              <a:rPr lang="en-US" sz="5000" dirty="0" err="1">
                <a:solidFill>
                  <a:srgbClr val="FDCF60"/>
                </a:solidFill>
                <a:latin typeface="Montserrat Semi-Bold Bold"/>
              </a:rPr>
              <a:t>analisamos</a:t>
            </a:r>
            <a:r>
              <a:rPr lang="en-US" sz="5000" dirty="0">
                <a:solidFill>
                  <a:srgbClr val="FDCF60"/>
                </a:solidFill>
                <a:latin typeface="Montserrat Semi-Bold Bold"/>
              </a:rPr>
              <a:t> a equipe, a </a:t>
            </a:r>
            <a:r>
              <a:rPr lang="en-US" sz="5000" dirty="0" err="1">
                <a:solidFill>
                  <a:srgbClr val="FDCF60"/>
                </a:solidFill>
                <a:latin typeface="Montserrat Semi-Bold Bold"/>
              </a:rPr>
              <a:t>gestão</a:t>
            </a:r>
            <a:r>
              <a:rPr lang="en-US" sz="5000" dirty="0">
                <a:solidFill>
                  <a:srgbClr val="FDCF60"/>
                </a:solidFill>
                <a:latin typeface="Montserrat Semi-Bold Bold"/>
              </a:rPr>
              <a:t> e o </a:t>
            </a:r>
            <a:r>
              <a:rPr lang="en-US" sz="5000" dirty="0" err="1">
                <a:solidFill>
                  <a:srgbClr val="FDCF60"/>
                </a:solidFill>
                <a:latin typeface="Montserrat Semi-Bold Bold"/>
              </a:rPr>
              <a:t>trabalho</a:t>
            </a:r>
            <a:r>
              <a:rPr lang="en-US" sz="5000" dirty="0">
                <a:solidFill>
                  <a:srgbClr val="FDCF60"/>
                </a:solidFill>
                <a:latin typeface="Montserrat Semi-Bold Bold"/>
              </a:rPr>
              <a:t> </a:t>
            </a:r>
            <a:r>
              <a:rPr lang="en-US" sz="5000" dirty="0" err="1">
                <a:solidFill>
                  <a:srgbClr val="FDCF60"/>
                </a:solidFill>
                <a:latin typeface="Montserrat Semi-Bold Bold"/>
              </a:rPr>
              <a:t>promovido</a:t>
            </a:r>
            <a:r>
              <a:rPr lang="en-US" sz="5000" dirty="0">
                <a:solidFill>
                  <a:srgbClr val="FDCF60"/>
                </a:solidFill>
                <a:latin typeface="Montserrat Semi-Bold Bold"/>
              </a:rPr>
              <a:t> no </a:t>
            </a:r>
            <a:r>
              <a:rPr lang="en-US" sz="5000" dirty="0" err="1">
                <a:solidFill>
                  <a:srgbClr val="FDCF60"/>
                </a:solidFill>
                <a:latin typeface="Montserrat Semi-Bold Bold"/>
              </a:rPr>
              <a:t>setor</a:t>
            </a:r>
            <a:r>
              <a:rPr lang="en-US" sz="5000" dirty="0">
                <a:solidFill>
                  <a:srgbClr val="FDCF60"/>
                </a:solidFill>
                <a:latin typeface="Montserrat Semi-Bold Bold"/>
              </a:rPr>
              <a:t>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36899" y="338665"/>
            <a:ext cx="8761811" cy="2166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40"/>
              </a:lnSpc>
            </a:pPr>
            <a:r>
              <a:rPr lang="en-US" sz="7200">
                <a:solidFill>
                  <a:srgbClr val="0C45A6"/>
                </a:solidFill>
                <a:latin typeface="Montserrat Semi-Bold"/>
              </a:rPr>
              <a:t>PROCESSO AVALIATIVO</a:t>
            </a:r>
          </a:p>
        </p:txBody>
      </p:sp>
      <p:sp>
        <p:nvSpPr>
          <p:cNvPr id="3" name="AutoShape 3"/>
          <p:cNvSpPr/>
          <p:nvPr/>
        </p:nvSpPr>
        <p:spPr>
          <a:xfrm>
            <a:off x="438221" y="2726104"/>
            <a:ext cx="783603" cy="108286"/>
          </a:xfrm>
          <a:prstGeom prst="rect">
            <a:avLst/>
          </a:prstGeom>
          <a:solidFill>
            <a:srgbClr val="0C45A6"/>
          </a:solidFill>
        </p:spPr>
        <p:txBody>
          <a:bodyPr/>
          <a:lstStyle/>
          <a:p>
            <a:endParaRPr lang="pt-BR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26218" r="26332"/>
          <a:stretch>
            <a:fillRect/>
          </a:stretch>
        </p:blipFill>
        <p:spPr>
          <a:xfrm>
            <a:off x="10961941" y="0"/>
            <a:ext cx="7326059" cy="102870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05769" y="3413290"/>
            <a:ext cx="10350997" cy="5597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35"/>
              </a:lnSpc>
              <a:spcBef>
                <a:spcPct val="0"/>
              </a:spcBef>
            </a:pPr>
            <a:r>
              <a:rPr lang="en-US" sz="3953" dirty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Para que a AD </a:t>
            </a:r>
            <a:r>
              <a:rPr lang="en-US" sz="3953" dirty="0" err="1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apresente</a:t>
            </a:r>
            <a:r>
              <a:rPr lang="en-US" sz="3953" dirty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um </a:t>
            </a:r>
            <a:r>
              <a:rPr lang="en-US" sz="3953" dirty="0" err="1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resultado</a:t>
            </a:r>
            <a:r>
              <a:rPr lang="en-US" sz="3953" dirty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3953" dirty="0" err="1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significativo</a:t>
            </a:r>
            <a:r>
              <a:rPr lang="en-US" sz="3953" dirty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é fundamental que </a:t>
            </a:r>
            <a:r>
              <a:rPr lang="en-US" sz="3953" dirty="0" err="1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haja</a:t>
            </a:r>
            <a:r>
              <a:rPr lang="en-US" sz="3953" dirty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o </a:t>
            </a:r>
            <a:r>
              <a:rPr lang="en-US" sz="3953" dirty="0" err="1">
                <a:solidFill>
                  <a:srgbClr val="000000"/>
                </a:solidFill>
                <a:latin typeface="Open Sans Light Bold" panose="020B0604020202020204" charset="0"/>
                <a:ea typeface="Open Sans Light Bold" panose="020B0604020202020204" charset="0"/>
                <a:cs typeface="Open Sans Light Bold" panose="020B0604020202020204" charset="0"/>
              </a:rPr>
              <a:t>acompanhamento</a:t>
            </a:r>
            <a:r>
              <a:rPr lang="en-US" sz="3953" dirty="0">
                <a:solidFill>
                  <a:srgbClr val="000000"/>
                </a:solidFill>
                <a:latin typeface="Open Sans Light Bold" panose="020B0604020202020204" charset="0"/>
                <a:ea typeface="Open Sans Light Bold" panose="020B0604020202020204" charset="0"/>
                <a:cs typeface="Open Sans Light Bold" panose="020B0604020202020204" charset="0"/>
              </a:rPr>
              <a:t> </a:t>
            </a:r>
            <a:r>
              <a:rPr lang="en-US" sz="3953" dirty="0" err="1">
                <a:solidFill>
                  <a:srgbClr val="000000"/>
                </a:solidFill>
                <a:latin typeface="Open Sans Light Bold" panose="020B0604020202020204" charset="0"/>
                <a:ea typeface="Open Sans Light Bold" panose="020B0604020202020204" charset="0"/>
                <a:cs typeface="Open Sans Light Bold" panose="020B0604020202020204" charset="0"/>
              </a:rPr>
              <a:t>contínuo</a:t>
            </a:r>
            <a:r>
              <a:rPr lang="en-US" sz="3953" dirty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do gestor e o </a:t>
            </a:r>
            <a:r>
              <a:rPr lang="en-US" sz="3953" dirty="0" err="1">
                <a:solidFill>
                  <a:srgbClr val="000000"/>
                </a:solidFill>
                <a:latin typeface="Open Sans Light Bold" panose="020B0604020202020204" charset="0"/>
                <a:ea typeface="Open Sans Light Bold" panose="020B0604020202020204" charset="0"/>
                <a:cs typeface="Open Sans Light Bold" panose="020B0604020202020204" charset="0"/>
              </a:rPr>
              <a:t>envolvimento</a:t>
            </a:r>
            <a:r>
              <a:rPr lang="en-US" sz="3953" dirty="0">
                <a:solidFill>
                  <a:srgbClr val="000000"/>
                </a:solidFill>
                <a:latin typeface="Open Sans Light Bold" panose="020B0604020202020204" charset="0"/>
                <a:ea typeface="Open Sans Light Bold" panose="020B0604020202020204" charset="0"/>
                <a:cs typeface="Open Sans Light Bold" panose="020B0604020202020204" charset="0"/>
              </a:rPr>
              <a:t> das equipes</a:t>
            </a:r>
            <a:r>
              <a:rPr lang="en-US" sz="3953" dirty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3953" dirty="0" err="1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nesse</a:t>
            </a:r>
            <a:r>
              <a:rPr lang="en-US" sz="3953" dirty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3953" dirty="0" err="1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processo</a:t>
            </a:r>
            <a:r>
              <a:rPr lang="en-US" sz="3953" dirty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</a:p>
          <a:p>
            <a:pPr algn="ctr">
              <a:lnSpc>
                <a:spcPts val="5535"/>
              </a:lnSpc>
              <a:spcBef>
                <a:spcPct val="0"/>
              </a:spcBef>
            </a:pPr>
            <a:r>
              <a:rPr lang="en-US" sz="3953" dirty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Ela </a:t>
            </a:r>
            <a:r>
              <a:rPr lang="en-US" sz="3953" dirty="0" err="1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precisa</a:t>
            </a:r>
            <a:r>
              <a:rPr lang="en-US" sz="3953" dirty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3953" dirty="0" err="1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ter</a:t>
            </a:r>
            <a:r>
              <a:rPr lang="en-US" sz="3953" dirty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3953" dirty="0" err="1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esse</a:t>
            </a:r>
            <a:r>
              <a:rPr lang="en-US" sz="3953" dirty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3953" dirty="0" err="1">
                <a:solidFill>
                  <a:srgbClr val="000000"/>
                </a:solidFill>
                <a:latin typeface="Open Sans Light Bold" panose="020B0604020202020204" charset="0"/>
                <a:ea typeface="Open Sans Light Bold" panose="020B0604020202020204" charset="0"/>
                <a:cs typeface="Open Sans Light Bold" panose="020B0604020202020204" charset="0"/>
              </a:rPr>
              <a:t>caráter</a:t>
            </a:r>
            <a:r>
              <a:rPr lang="en-US" sz="3953" dirty="0">
                <a:solidFill>
                  <a:srgbClr val="000000"/>
                </a:solidFill>
                <a:latin typeface="Open Sans Light Bold" panose="020B0604020202020204" charset="0"/>
                <a:ea typeface="Open Sans Light Bold" panose="020B0604020202020204" charset="0"/>
                <a:cs typeface="Open Sans Light Bold" panose="020B0604020202020204" charset="0"/>
              </a:rPr>
              <a:t> </a:t>
            </a:r>
            <a:r>
              <a:rPr lang="en-US" sz="3953" dirty="0" err="1">
                <a:solidFill>
                  <a:srgbClr val="000000"/>
                </a:solidFill>
                <a:latin typeface="Open Sans Light Bold" panose="020B0604020202020204" charset="0"/>
                <a:ea typeface="Open Sans Light Bold" panose="020B0604020202020204" charset="0"/>
                <a:cs typeface="Open Sans Light Bold" panose="020B0604020202020204" charset="0"/>
              </a:rPr>
              <a:t>pedagógico</a:t>
            </a:r>
            <a:r>
              <a:rPr lang="en-US" sz="3953" dirty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algo que </a:t>
            </a:r>
            <a:r>
              <a:rPr lang="en-US" sz="3953" dirty="0" err="1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somente</a:t>
            </a:r>
            <a:r>
              <a:rPr lang="en-US" sz="3953" dirty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é </a:t>
            </a:r>
            <a:r>
              <a:rPr lang="en-US" sz="3953" dirty="0" err="1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possível</a:t>
            </a:r>
            <a:r>
              <a:rPr lang="en-US" sz="3953" dirty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se </a:t>
            </a:r>
            <a:r>
              <a:rPr lang="en-US" sz="3953" dirty="0" err="1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todos</a:t>
            </a:r>
            <a:r>
              <a:rPr lang="en-US" sz="3953" dirty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3953" dirty="0" err="1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os</a:t>
            </a:r>
            <a:r>
              <a:rPr lang="en-US" sz="3953" dirty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3953" dirty="0" err="1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envolvidos</a:t>
            </a:r>
            <a:r>
              <a:rPr lang="en-US" sz="3953" dirty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3953" dirty="0" err="1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participarem</a:t>
            </a:r>
            <a:r>
              <a:rPr lang="en-US" sz="3953" dirty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3953" dirty="0" err="1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efetivamente</a:t>
            </a:r>
            <a:r>
              <a:rPr lang="en-US" sz="3953" dirty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do </a:t>
            </a:r>
            <a:r>
              <a:rPr lang="en-US" sz="3953" dirty="0" err="1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procedimento</a:t>
            </a:r>
            <a:r>
              <a:rPr lang="en-US" sz="3953" dirty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36899" y="338665"/>
            <a:ext cx="8761811" cy="2205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40"/>
              </a:lnSpc>
            </a:pPr>
            <a:r>
              <a:rPr lang="en-US" sz="7200" dirty="0">
                <a:solidFill>
                  <a:srgbClr val="0C45A6"/>
                </a:solidFill>
                <a:latin typeface="Montserrat Semi-Bold"/>
              </a:rPr>
              <a:t>PLANEJAMENTO COLETIVO</a:t>
            </a:r>
          </a:p>
        </p:txBody>
      </p:sp>
      <p:sp>
        <p:nvSpPr>
          <p:cNvPr id="3" name="AutoShape 3"/>
          <p:cNvSpPr/>
          <p:nvPr/>
        </p:nvSpPr>
        <p:spPr>
          <a:xfrm>
            <a:off x="438221" y="2726104"/>
            <a:ext cx="783603" cy="108286"/>
          </a:xfrm>
          <a:prstGeom prst="rect">
            <a:avLst/>
          </a:prstGeom>
          <a:solidFill>
            <a:srgbClr val="0C45A6"/>
          </a:solidFill>
        </p:spPr>
        <p:txBody>
          <a:bodyPr/>
          <a:lstStyle/>
          <a:p>
            <a:endParaRPr lang="pt-BR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26218" r="26332"/>
          <a:stretch>
            <a:fillRect/>
          </a:stretch>
        </p:blipFill>
        <p:spPr>
          <a:xfrm>
            <a:off x="10961941" y="0"/>
            <a:ext cx="7326059" cy="102870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05769" y="2933700"/>
            <a:ext cx="10350997" cy="6989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35"/>
              </a:lnSpc>
              <a:spcBef>
                <a:spcPct val="0"/>
              </a:spcBef>
            </a:pPr>
            <a:r>
              <a:rPr lang="pt-BR" sz="3400" dirty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Para que uma pessoa possa ser avaliada e cobrada por um desempenho satisfatório, ela deve, em primeiro lugar, saber, sem quaisquer dúvidas, quais são </a:t>
            </a:r>
            <a:r>
              <a:rPr lang="pt-BR" sz="3400" dirty="0">
                <a:solidFill>
                  <a:srgbClr val="000000"/>
                </a:solidFill>
                <a:latin typeface="Open Sans Light Bold" panose="020B0604020202020204" charset="0"/>
                <a:ea typeface="Open Sans Light Bold" panose="020B0604020202020204" charset="0"/>
                <a:cs typeface="Open Sans Light Bold" panose="020B0604020202020204" charset="0"/>
              </a:rPr>
              <a:t>suas atividades</a:t>
            </a:r>
            <a:r>
              <a:rPr lang="pt-BR" sz="3400" dirty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e o que elas implicam para o dia a dia do seu setor e da sua unidade. Devem estar claramente </a:t>
            </a:r>
            <a:r>
              <a:rPr lang="pt-BR" sz="3400" dirty="0">
                <a:solidFill>
                  <a:srgbClr val="000000"/>
                </a:solidFill>
                <a:latin typeface="Open Sans Light Bold" panose="020B0604020202020204" charset="0"/>
                <a:ea typeface="Open Sans Light Bold" panose="020B0604020202020204" charset="0"/>
                <a:cs typeface="Open Sans Light Bold" panose="020B0604020202020204" charset="0"/>
              </a:rPr>
              <a:t>definidas por escrito</a:t>
            </a:r>
            <a:r>
              <a:rPr lang="pt-BR" sz="3400" dirty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e ser de </a:t>
            </a:r>
            <a:r>
              <a:rPr lang="pt-BR" sz="3400" dirty="0">
                <a:solidFill>
                  <a:srgbClr val="000000"/>
                </a:solidFill>
                <a:latin typeface="Open Sans Light Bold" panose="020B0604020202020204" charset="0"/>
                <a:ea typeface="Open Sans Light Bold" panose="020B0604020202020204" charset="0"/>
                <a:cs typeface="Open Sans Light Bold" panose="020B0604020202020204" charset="0"/>
              </a:rPr>
              <a:t>conhecimento de todos da equipe</a:t>
            </a:r>
            <a:r>
              <a:rPr lang="pt-BR" sz="3400" dirty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 Por isso, o </a:t>
            </a:r>
            <a:r>
              <a:rPr lang="pt-BR" sz="3400" dirty="0">
                <a:solidFill>
                  <a:srgbClr val="000000"/>
                </a:solidFill>
                <a:latin typeface="Open Sans Light Bold" panose="020B0604020202020204" charset="0"/>
                <a:ea typeface="Open Sans Light Bold" panose="020B0604020202020204" charset="0"/>
                <a:cs typeface="Open Sans Light Bold" panose="020B0604020202020204" charset="0"/>
              </a:rPr>
              <a:t>planejamento das atividades</a:t>
            </a:r>
            <a:r>
              <a:rPr lang="pt-BR" sz="3400" dirty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deve ser construído coletivamente e é instrumento fundamental dentro do processo avaliativo.</a:t>
            </a:r>
            <a:endParaRPr lang="en-US" sz="3400" dirty="0">
              <a:solidFill>
                <a:srgbClr val="000000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2803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</TotalTime>
  <Words>2081</Words>
  <Application>Microsoft Office PowerPoint</Application>
  <PresentationFormat>Personalizar</PresentationFormat>
  <Paragraphs>175</Paragraphs>
  <Slides>28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41" baseType="lpstr">
      <vt:lpstr>Montserrat Semi-Bold Bold</vt:lpstr>
      <vt:lpstr>Montserrat Semi-Bold</vt:lpstr>
      <vt:lpstr>Open Sans Extra Bold</vt:lpstr>
      <vt:lpstr>Open Sans Light Bold</vt:lpstr>
      <vt:lpstr>Open Sans Light</vt:lpstr>
      <vt:lpstr>Arial</vt:lpstr>
      <vt:lpstr>Montserrat Bold</vt:lpstr>
      <vt:lpstr>Montserrat</vt:lpstr>
      <vt:lpstr>Open Sans</vt:lpstr>
      <vt:lpstr>Barlow Medium</vt:lpstr>
      <vt:lpstr>Calibri</vt:lpstr>
      <vt:lpstr>Montserrat Bold Italics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Reunião com os gestores AD 2022</dc:title>
  <dc:creator>PC</dc:creator>
  <cp:lastModifiedBy>Livia</cp:lastModifiedBy>
  <cp:revision>30</cp:revision>
  <dcterms:created xsi:type="dcterms:W3CDTF">2006-08-16T00:00:00Z</dcterms:created>
  <dcterms:modified xsi:type="dcterms:W3CDTF">2023-11-14T19:24:27Z</dcterms:modified>
  <dc:identifier>DAFNWxVcrEA</dc:identifier>
</cp:coreProperties>
</file>