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sldIdLst>
    <p:sldId id="281" r:id="rId2"/>
    <p:sldId id="278" r:id="rId3"/>
    <p:sldId id="279" r:id="rId4"/>
    <p:sldId id="283" r:id="rId5"/>
    <p:sldId id="282" r:id="rId6"/>
    <p:sldId id="285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122C"/>
    <a:srgbClr val="680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095"/>
  </p:normalViewPr>
  <p:slideViewPr>
    <p:cSldViewPr snapToGrid="0" snapToObjects="1">
      <p:cViewPr varScale="1">
        <p:scale>
          <a:sx n="60" d="100"/>
          <a:sy n="60" d="100"/>
        </p:scale>
        <p:origin x="9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9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2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58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0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17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7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3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9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9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7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2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6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0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1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9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9927" y="443344"/>
            <a:ext cx="7392940" cy="3629891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</a:rPr>
              <a:t>“Violência, Medo Social </a:t>
            </a:r>
            <a:r>
              <a:rPr lang="pt-BR" sz="3600" b="1" smtClean="0">
                <a:solidFill>
                  <a:schemeClr val="accent5">
                    <a:lumMod val="50000"/>
                  </a:schemeClr>
                </a:solidFill>
              </a:rPr>
              <a:t>e </a:t>
            </a:r>
            <a:r>
              <a:rPr lang="pt-BR" sz="3600" b="1" smtClean="0">
                <a:solidFill>
                  <a:schemeClr val="accent5">
                    <a:lumMod val="50000"/>
                  </a:schemeClr>
                </a:solidFill>
              </a:rPr>
              <a:t>Estado </a:t>
            </a: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</a:rPr>
              <a:t>Penal: um estudo introdutório”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9928" y="4777380"/>
            <a:ext cx="7392940" cy="1126283"/>
          </a:xfrm>
        </p:spPr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pPr algn="ctr"/>
            <a:r>
              <a:rPr lang="pt-BR" sz="2400" dirty="0" smtClean="0"/>
              <a:t>Lobelia da Silva Faceira </a:t>
            </a:r>
            <a:r>
              <a:rPr lang="mr-IN" sz="2400" dirty="0" smtClean="0"/>
              <a:t>–</a:t>
            </a:r>
            <a:r>
              <a:rPr lang="pt-BR" sz="2400" dirty="0" smtClean="0"/>
              <a:t> Assistente social</a:t>
            </a:r>
          </a:p>
          <a:p>
            <a:pPr algn="ctr"/>
            <a:r>
              <a:rPr lang="pt-BR" sz="2400" dirty="0" smtClean="0"/>
              <a:t>Professora do Programa de Pós-Graduação em Memória Social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29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F4D1D3-CB02-44AB-AA54-4D5A4C72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b="1" dirty="0">
                <a:solidFill>
                  <a:srgbClr val="680E04"/>
                </a:solidFill>
              </a:rPr>
              <a:t> Meu lugar de fala...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E2ACF886-D66A-4A5A-9302-51BBBD996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6234" y="1564674"/>
            <a:ext cx="3306712" cy="2119090"/>
          </a:xfrm>
          <a:prstGeom prst="rect">
            <a:avLst/>
          </a:prstGeom>
        </p:spPr>
      </p:pic>
      <p:pic>
        <p:nvPicPr>
          <p:cNvPr id="2050" name="Picture 2" descr="https://joserosafilho.files.wordpress.com/2017/05/ilusao_quatro-a.jpg">
            <a:extLst>
              <a:ext uri="{FF2B5EF4-FFF2-40B4-BE49-F238E27FC236}">
                <a16:creationId xmlns:a16="http://schemas.microsoft.com/office/drawing/2014/main" xmlns="" id="{776E8957-01AD-4845-9CBF-85341300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1" y="2821166"/>
            <a:ext cx="4505769" cy="369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9C6FD3F-7D9A-40C3-B1B1-5741A4835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65" y="444768"/>
            <a:ext cx="7800372" cy="6413231"/>
          </a:xfrm>
        </p:spPr>
        <p:txBody>
          <a:bodyPr/>
          <a:lstStyle/>
          <a:p>
            <a:pPr algn="just"/>
            <a:r>
              <a:rPr lang="pt-BR" b="1" dirty="0" smtClean="0"/>
              <a:t>              Sociedade </a:t>
            </a:r>
            <a:r>
              <a:rPr lang="pt-BR" b="1" dirty="0"/>
              <a:t>Capitalista </a:t>
            </a:r>
            <a:r>
              <a:rPr lang="pt-BR" b="1" dirty="0">
                <a:sym typeface="Wingdings" panose="05000000000000000000" pitchFamily="2" charset="2"/>
              </a:rPr>
              <a:t> Neoliberalismo</a:t>
            </a:r>
            <a:endParaRPr lang="pt-BR" b="1" dirty="0"/>
          </a:p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algn="just"/>
            <a:r>
              <a:rPr lang="pt-BR" b="1" dirty="0" smtClean="0"/>
              <a:t>Uma </a:t>
            </a:r>
            <a:r>
              <a:rPr lang="pt-BR" b="1" dirty="0"/>
              <a:t>sociedade pautada no individualismo, </a:t>
            </a:r>
            <a:r>
              <a:rPr lang="pt-BR" b="1" dirty="0" err="1"/>
              <a:t>presentificação</a:t>
            </a:r>
            <a:r>
              <a:rPr lang="pt-BR" b="1" dirty="0"/>
              <a:t> e intensificação do consumo</a:t>
            </a:r>
            <a:r>
              <a:rPr lang="pt-BR" b="1" dirty="0" smtClean="0"/>
              <a:t>.</a:t>
            </a:r>
          </a:p>
          <a:p>
            <a:pPr algn="just"/>
            <a:endParaRPr lang="pt-BR" b="1" dirty="0"/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VIOLÊNCIA “ESTRUTURAL” …</a:t>
            </a:r>
          </a:p>
          <a:p>
            <a:pPr algn="just">
              <a:buFont typeface="Wingdings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Não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é</a:t>
            </a:r>
            <a:r>
              <a:rPr lang="en-US" dirty="0">
                <a:solidFill>
                  <a:srgbClr val="000000"/>
                </a:solidFill>
              </a:rPr>
              <a:t> a causa de </a:t>
            </a:r>
            <a:r>
              <a:rPr lang="en-US" dirty="0" err="1">
                <a:solidFill>
                  <a:srgbClr val="000000"/>
                </a:solidFill>
              </a:rPr>
              <a:t>outras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violências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algn="just">
              <a:buFont typeface="Wingdings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intensificadora</a:t>
            </a:r>
            <a:r>
              <a:rPr lang="en-US" dirty="0">
                <a:solidFill>
                  <a:srgbClr val="000000"/>
                </a:solidFill>
              </a:rPr>
              <a:t> das </a:t>
            </a:r>
            <a:r>
              <a:rPr lang="en-US" dirty="0" err="1">
                <a:solidFill>
                  <a:srgbClr val="000000"/>
                </a:solidFill>
              </a:rPr>
              <a:t>demais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formas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violência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algn="just">
              <a:buFont typeface="Wingdings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Papel</a:t>
            </a:r>
            <a:r>
              <a:rPr lang="en-US" dirty="0">
                <a:solidFill>
                  <a:srgbClr val="000000"/>
                </a:solidFill>
              </a:rPr>
              <a:t> fundamental do Estado no </a:t>
            </a:r>
            <a:r>
              <a:rPr lang="en-US" dirty="0" err="1">
                <a:solidFill>
                  <a:srgbClr val="000000"/>
                </a:solidFill>
              </a:rPr>
              <a:t>processo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legitimação</a:t>
            </a:r>
            <a:r>
              <a:rPr lang="en-US" dirty="0">
                <a:solidFill>
                  <a:srgbClr val="000000"/>
                </a:solidFill>
              </a:rPr>
              <a:t> da </a:t>
            </a:r>
            <a:r>
              <a:rPr lang="en-US" dirty="0" err="1">
                <a:solidFill>
                  <a:srgbClr val="000000"/>
                </a:solidFill>
              </a:rPr>
              <a:t>violência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pt-BR" b="1" dirty="0" smtClean="0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46493F65-7203-4196-9FDC-21817967181D}"/>
              </a:ext>
            </a:extLst>
          </p:cNvPr>
          <p:cNvSpPr/>
          <p:nvPr/>
        </p:nvSpPr>
        <p:spPr>
          <a:xfrm>
            <a:off x="4169157" y="878257"/>
            <a:ext cx="466638" cy="567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786" y="4563767"/>
            <a:ext cx="2360428" cy="20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1" y="1758951"/>
            <a:ext cx="7200897" cy="3505201"/>
          </a:xfrm>
        </p:spPr>
        <p:txBody>
          <a:bodyPr/>
          <a:lstStyle/>
          <a:p>
            <a:pPr algn="just"/>
            <a:r>
              <a:rPr lang="en-US" dirty="0"/>
              <a:t>“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pretendemos</a:t>
            </a:r>
            <a:r>
              <a:rPr lang="en-US" dirty="0"/>
              <a:t> </a:t>
            </a:r>
            <a:r>
              <a:rPr lang="en-US" dirty="0" err="1"/>
              <a:t>afirmar</a:t>
            </a:r>
            <a:r>
              <a:rPr lang="en-US" dirty="0"/>
              <a:t> que </a:t>
            </a:r>
            <a:r>
              <a:rPr lang="en-US" dirty="0" err="1"/>
              <a:t>toda</a:t>
            </a:r>
            <a:r>
              <a:rPr lang="en-US" dirty="0"/>
              <a:t> </a:t>
            </a:r>
            <a:r>
              <a:rPr lang="en-US" dirty="0" err="1"/>
              <a:t>violência</a:t>
            </a:r>
            <a:r>
              <a:rPr lang="en-US" dirty="0"/>
              <a:t> </a:t>
            </a:r>
            <a:r>
              <a:rPr lang="en-US" dirty="0" err="1"/>
              <a:t>deriva</a:t>
            </a:r>
            <a:r>
              <a:rPr lang="en-US" dirty="0"/>
              <a:t> do </a:t>
            </a:r>
            <a:r>
              <a:rPr lang="en-US" dirty="0" err="1"/>
              <a:t>capitalismo</a:t>
            </a:r>
            <a:r>
              <a:rPr lang="en-US" dirty="0"/>
              <a:t>, mas que o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oferece</a:t>
            </a:r>
            <a:r>
              <a:rPr lang="en-US" dirty="0"/>
              <a:t> </a:t>
            </a:r>
            <a:r>
              <a:rPr lang="en-US" dirty="0" err="1"/>
              <a:t>terreno</a:t>
            </a:r>
            <a:r>
              <a:rPr lang="en-US" dirty="0"/>
              <a:t> </a:t>
            </a:r>
            <a:r>
              <a:rPr lang="en-US" dirty="0" err="1"/>
              <a:t>sócio</a:t>
            </a:r>
            <a:r>
              <a:rPr lang="en-US" dirty="0"/>
              <a:t> </a:t>
            </a:r>
            <a:r>
              <a:rPr lang="en-US" dirty="0" err="1"/>
              <a:t>histórico</a:t>
            </a:r>
            <a:r>
              <a:rPr lang="en-US" dirty="0"/>
              <a:t> e as </a:t>
            </a:r>
            <a:r>
              <a:rPr lang="en-US" dirty="0" err="1"/>
              <a:t>condições</a:t>
            </a:r>
            <a:r>
              <a:rPr lang="en-US" dirty="0"/>
              <a:t> </a:t>
            </a:r>
            <a:r>
              <a:rPr lang="en-US" dirty="0" err="1"/>
              <a:t>objetivas</a:t>
            </a:r>
            <a:r>
              <a:rPr lang="en-US" dirty="0"/>
              <a:t> para a </a:t>
            </a:r>
            <a:r>
              <a:rPr lang="en-US" dirty="0" err="1"/>
              <a:t>materialização</a:t>
            </a:r>
            <a:r>
              <a:rPr lang="en-US" dirty="0"/>
              <a:t> de </a:t>
            </a:r>
            <a:r>
              <a:rPr lang="en-US" dirty="0" err="1"/>
              <a:t>todo</a:t>
            </a:r>
            <a:r>
              <a:rPr lang="en-US" dirty="0"/>
              <a:t> e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violento</a:t>
            </a:r>
            <a:r>
              <a:rPr lang="en-US" dirty="0"/>
              <a:t>.” </a:t>
            </a:r>
            <a:endParaRPr lang="en-US" dirty="0" smtClean="0"/>
          </a:p>
          <a:p>
            <a:endParaRPr lang="en-US" dirty="0"/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24" y="3999406"/>
            <a:ext cx="3621967" cy="216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3492" y="336052"/>
            <a:ext cx="7200897" cy="5545486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latin typeface="Arial" charset="0"/>
                <a:ea typeface="Arial" charset="0"/>
                <a:cs typeface="Arial" charset="0"/>
                <a:sym typeface="Wingdings"/>
              </a:rPr>
              <a:t>Violência ”Estrutural” e Violência ”aberta”</a:t>
            </a:r>
            <a:endParaRPr lang="pt-BR" b="1" dirty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algn="just">
              <a:buFont typeface="Arial" charset="0"/>
              <a:buChar char="•"/>
            </a:pPr>
            <a:endParaRPr lang="pt-BR" dirty="0" smtClean="0">
              <a:latin typeface="Arial" charset="0"/>
              <a:ea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pt-BR" b="1" dirty="0" smtClean="0">
                <a:latin typeface="Arial" charset="0"/>
                <a:ea typeface="Arial" charset="0"/>
                <a:cs typeface="Arial" charset="0"/>
              </a:rPr>
              <a:t>Intensificação </a:t>
            </a:r>
            <a:r>
              <a:rPr lang="pt-BR" b="1" dirty="0">
                <a:latin typeface="Arial" charset="0"/>
                <a:ea typeface="Arial" charset="0"/>
                <a:cs typeface="Arial" charset="0"/>
              </a:rPr>
              <a:t>do Medo </a:t>
            </a:r>
            <a:r>
              <a:rPr lang="pt-BR" b="1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pt-BR" b="1" dirty="0">
                <a:latin typeface="Arial" charset="0"/>
                <a:ea typeface="Arial" charset="0"/>
                <a:cs typeface="Arial" charset="0"/>
              </a:rPr>
              <a:t>Insegurança + Sentimento de injustiça / impunidade</a:t>
            </a:r>
            <a:r>
              <a:rPr lang="pt-BR" b="1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algn="just">
              <a:buFont typeface="Arial" charset="0"/>
              <a:buChar char="•"/>
            </a:pPr>
            <a:endParaRPr lang="pt-BR" dirty="0" smtClean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algn="just">
              <a:buFont typeface="Arial" charset="0"/>
              <a:buChar char="•"/>
            </a:pPr>
            <a:endParaRPr lang="pt-BR" dirty="0" smtClean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algn="just">
              <a:buFont typeface="Arial" charset="0"/>
              <a:buChar char="•"/>
            </a:pPr>
            <a:r>
              <a:rPr lang="pt-BR" b="1" dirty="0">
                <a:latin typeface="Arial" charset="0"/>
                <a:ea typeface="Arial" charset="0"/>
                <a:cs typeface="Arial" charset="0"/>
              </a:rPr>
              <a:t>Produção do Medo Social </a:t>
            </a:r>
            <a:r>
              <a:rPr lang="pt-BR" b="1" dirty="0"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Intensificação de um Estado Punitivo  </a:t>
            </a:r>
            <a:r>
              <a:rPr lang="en-US" b="1" dirty="0">
                <a:solidFill>
                  <a:srgbClr val="680E04"/>
                </a:solidFill>
                <a:latin typeface="Arial" charset="0"/>
                <a:ea typeface="Arial" charset="0"/>
                <a:cs typeface="Arial" charset="0"/>
              </a:rPr>
              <a:t>“A </a:t>
            </a:r>
            <a:r>
              <a:rPr lang="en-US" b="1" dirty="0" err="1">
                <a:solidFill>
                  <a:srgbClr val="680E04"/>
                </a:solidFill>
                <a:latin typeface="Arial" charset="0"/>
                <a:ea typeface="Arial" charset="0"/>
                <a:cs typeface="Arial" charset="0"/>
              </a:rPr>
              <a:t>indústria</a:t>
            </a:r>
            <a:r>
              <a:rPr lang="en-US" b="1" dirty="0">
                <a:solidFill>
                  <a:srgbClr val="680E04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b="1" dirty="0" err="1">
                <a:solidFill>
                  <a:srgbClr val="680E04"/>
                </a:solidFill>
                <a:latin typeface="Arial" charset="0"/>
                <a:ea typeface="Arial" charset="0"/>
                <a:cs typeface="Arial" charset="0"/>
              </a:rPr>
              <a:t>medo</a:t>
            </a:r>
            <a:r>
              <a:rPr lang="en-US" b="1" dirty="0">
                <a:solidFill>
                  <a:srgbClr val="680E0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680E04"/>
                </a:solidFill>
                <a:latin typeface="Arial" charset="0"/>
                <a:ea typeface="Arial" charset="0"/>
                <a:cs typeface="Arial" charset="0"/>
              </a:rPr>
              <a:t>produz</a:t>
            </a:r>
            <a:r>
              <a:rPr lang="en-US" b="1" dirty="0">
                <a:solidFill>
                  <a:srgbClr val="680E0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680E04"/>
                </a:solidFill>
                <a:latin typeface="Arial" charset="0"/>
                <a:ea typeface="Arial" charset="0"/>
                <a:cs typeface="Arial" charset="0"/>
              </a:rPr>
              <a:t>monstros</a:t>
            </a:r>
            <a:r>
              <a:rPr lang="en-US" b="1" dirty="0" smtClean="0">
                <a:solidFill>
                  <a:srgbClr val="680E04"/>
                </a:solidFill>
                <a:latin typeface="Arial" charset="0"/>
                <a:ea typeface="Arial" charset="0"/>
                <a:cs typeface="Arial" charset="0"/>
              </a:rPr>
              <a:t>”.</a:t>
            </a:r>
            <a:endParaRPr lang="pt-BR" dirty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algn="just">
              <a:buFont typeface="Arial" charset="0"/>
              <a:buChar char="•"/>
            </a:pPr>
            <a:endParaRPr lang="pt-BR" dirty="0" smtClean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algn="just">
              <a:buFont typeface="Arial" charset="0"/>
              <a:buChar char="•"/>
            </a:pPr>
            <a:endParaRPr lang="pt-BR" dirty="0" smtClean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algn="just">
              <a:buFont typeface="Arial" charset="0"/>
              <a:buChar char="•"/>
            </a:pPr>
            <a:r>
              <a:rPr lang="pt-BR" b="1" dirty="0">
                <a:latin typeface="Arial" charset="0"/>
                <a:ea typeface="Arial" charset="0"/>
                <a:cs typeface="Arial" charset="0"/>
              </a:rPr>
              <a:t>Configuração de um “Estado Penal” em detrimento de um Estado Social.</a:t>
            </a:r>
          </a:p>
          <a:p>
            <a:pPr algn="just">
              <a:buFont typeface="Arial" charset="0"/>
              <a:buChar char="•"/>
            </a:pPr>
            <a:endParaRPr lang="pt-BR" sz="1500" dirty="0">
              <a:latin typeface="Andale Mono" charset="0"/>
              <a:ea typeface="Andale Mono" charset="0"/>
              <a:cs typeface="Andale Mono" charset="0"/>
              <a:sym typeface="Wingdings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3408481" y="723373"/>
            <a:ext cx="359934" cy="497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5" name="Picture 2" descr="https://amarildocharge.files.wordpress.com/2010/08/cabeca-gaiola.jpg">
            <a:extLst>
              <a:ext uri="{FF2B5EF4-FFF2-40B4-BE49-F238E27FC236}">
                <a16:creationId xmlns:a16="http://schemas.microsoft.com/office/drawing/2014/main" xmlns="" id="{76E92125-9501-4CD3-B8D9-B637231D1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95" y="4663075"/>
            <a:ext cx="2743200" cy="20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Baixo 5"/>
          <p:cNvSpPr/>
          <p:nvPr/>
        </p:nvSpPr>
        <p:spPr>
          <a:xfrm>
            <a:off x="3403393" y="3496534"/>
            <a:ext cx="365022" cy="553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Seta para Baixo 6"/>
          <p:cNvSpPr/>
          <p:nvPr/>
        </p:nvSpPr>
        <p:spPr>
          <a:xfrm>
            <a:off x="3403393" y="1916293"/>
            <a:ext cx="365022" cy="553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3138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950" r="3950"/>
          <a:stretch>
            <a:fillRect/>
          </a:stretch>
        </p:blipFill>
        <p:spPr>
          <a:xfrm>
            <a:off x="6070495" y="3945432"/>
            <a:ext cx="2501258" cy="17345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71" y="1056354"/>
            <a:ext cx="2878183" cy="1681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91" y="4168263"/>
            <a:ext cx="2756509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627" y="2107282"/>
            <a:ext cx="3304310" cy="2294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494" y="1246600"/>
            <a:ext cx="2732806" cy="17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C59354C-DB75-40A3-99C3-883D0411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5" y="295421"/>
            <a:ext cx="7648135" cy="6330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                                 </a:t>
            </a:r>
            <a:r>
              <a:rPr lang="pt-BR" b="1" dirty="0">
                <a:latin typeface="Bell MT" panose="02020503060305020303" pitchFamily="18" charset="0"/>
              </a:rPr>
              <a:t>      EU SEI, MAS NÃO DEVIA</a:t>
            </a:r>
            <a:br>
              <a:rPr lang="pt-BR" b="1" dirty="0">
                <a:latin typeface="Bell MT" panose="02020503060305020303" pitchFamily="18" charset="0"/>
              </a:rPr>
            </a:br>
            <a:r>
              <a:rPr lang="pt-BR" dirty="0">
                <a:latin typeface="Bell MT" panose="02020503060305020303" pitchFamily="18" charset="0"/>
              </a:rPr>
              <a:t>                                                                        </a:t>
            </a:r>
            <a:r>
              <a:rPr lang="pt-BR" dirty="0">
                <a:solidFill>
                  <a:srgbClr val="74122C"/>
                </a:solidFill>
                <a:latin typeface="Bell MT" panose="02020503060305020303" pitchFamily="18" charset="0"/>
              </a:rPr>
              <a:t>Marina </a:t>
            </a:r>
            <a:r>
              <a:rPr lang="pt-BR" dirty="0" err="1">
                <a:solidFill>
                  <a:srgbClr val="74122C"/>
                </a:solidFill>
                <a:latin typeface="Bell MT" panose="02020503060305020303" pitchFamily="18" charset="0"/>
              </a:rPr>
              <a:t>Colassanti</a:t>
            </a:r>
            <a:endParaRPr lang="pt-BR" dirty="0">
              <a:solidFill>
                <a:srgbClr val="74122C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pt-BR" dirty="0">
              <a:solidFill>
                <a:srgbClr val="74122C"/>
              </a:solidFill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/>
            </a:r>
            <a:b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</a:b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>A gente se acostuma a acordar de manhã, sobressaltado porque está na hora, a tomar café correndo porque está atrasado.</a:t>
            </a:r>
          </a:p>
          <a:p>
            <a:pPr marL="0" indent="0" algn="ctr">
              <a:buNone/>
            </a:pP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/>
            </a:r>
            <a:b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</a:b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>A gente se acostuma a ler o jornal no ônibus porque não pode perder tempo na viagem, a comer sanduíches porque não tem tempo para almoçar.</a:t>
            </a:r>
          </a:p>
          <a:p>
            <a:pPr marL="0" indent="0" algn="ctr">
              <a:buNone/>
            </a:pPr>
            <a:r>
              <a:rPr lang="pt-BR" sz="1900" b="1" smtClean="0">
                <a:solidFill>
                  <a:schemeClr val="tx1"/>
                </a:solidFill>
                <a:latin typeface="Bell MT" panose="02020503060305020303" pitchFamily="18" charset="0"/>
              </a:rPr>
              <a:t>.........................................................................................................................</a:t>
            </a:r>
            <a:endParaRPr lang="pt-BR" sz="1900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/>
            </a:r>
            <a:b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</a:b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>A gente se acostuma a lutar para ganhar dinheiro, a ganhar menos do que precisa e a pagar mais do que as coisas valem.</a:t>
            </a:r>
          </a:p>
          <a:p>
            <a:pPr marL="0" indent="0" algn="ctr">
              <a:buNone/>
            </a:pP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>...........................................................................................................................</a:t>
            </a:r>
            <a:b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</a:b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>A gente se acostuma à violência, e aceitando a violência, que haja número para os mortos. E, aceitando os números, aceita não haver a paz.</a:t>
            </a:r>
          </a:p>
          <a:p>
            <a:pPr marL="0" indent="0" algn="ctr">
              <a:buNone/>
            </a:pP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/>
            </a:r>
            <a:b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</a:b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>A gente se acostuma a coisas demais para não sofrer. A gente se acostuma para não se ralar na aspereza para preservar a pele.</a:t>
            </a:r>
          </a:p>
          <a:p>
            <a:pPr marL="0" indent="0" algn="ctr">
              <a:buNone/>
            </a:pP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/>
            </a:r>
            <a:b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</a:b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>A gente se acostuma para poupar a vida. Que aos poucos se gasta, e que de tanto se acostumar, se perde por si mesma.</a:t>
            </a:r>
          </a:p>
          <a:p>
            <a:pPr marL="0" indent="0" algn="ctr">
              <a:buNone/>
            </a:pP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/>
            </a:r>
            <a:b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</a:br>
            <a:r>
              <a:rPr lang="pt-BR" sz="1900" b="1" dirty="0">
                <a:solidFill>
                  <a:schemeClr val="tx1"/>
                </a:solidFill>
                <a:latin typeface="Bell MT" panose="02020503060305020303" pitchFamily="18" charset="0"/>
              </a:rPr>
              <a:t>A gente se acostuma, eu sei, mas não devia.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4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250</TotalTime>
  <Words>177</Words>
  <Application>Microsoft Macintosh PowerPoint</Application>
  <PresentationFormat>Apresentação na tela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Andale Mono</vt:lpstr>
      <vt:lpstr>Arial</vt:lpstr>
      <vt:lpstr>Bell MT</vt:lpstr>
      <vt:lpstr>Century Gothic</vt:lpstr>
      <vt:lpstr>Mangal</vt:lpstr>
      <vt:lpstr>Wingdings</vt:lpstr>
      <vt:lpstr>Wingdings 3</vt:lpstr>
      <vt:lpstr>Cacho</vt:lpstr>
      <vt:lpstr>“Violência, Medo Social e Estado Penal: um estudo introdutório”</vt:lpstr>
      <vt:lpstr> Meu lugar de fala...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Medo Social e Violência</dc:title>
  <dc:creator>LPSPV</dc:creator>
  <cp:lastModifiedBy>Usuário do Microsoft Office</cp:lastModifiedBy>
  <cp:revision>45</cp:revision>
  <dcterms:created xsi:type="dcterms:W3CDTF">2017-04-21T18:03:00Z</dcterms:created>
  <dcterms:modified xsi:type="dcterms:W3CDTF">2019-10-21T15:27:13Z</dcterms:modified>
</cp:coreProperties>
</file>