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3" r:id="rId7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75150B"/>
    <a:srgbClr val="E92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1350" y="-23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614C-CDAA-4A93-9FE7-8E85A6D3C798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A378-2ED8-48E2-9B60-54D642DEC5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514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614C-CDAA-4A93-9FE7-8E85A6D3C798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A378-2ED8-48E2-9B60-54D642DEC5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919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614C-CDAA-4A93-9FE7-8E85A6D3C798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A378-2ED8-48E2-9B60-54D642DEC5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97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614C-CDAA-4A93-9FE7-8E85A6D3C798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A378-2ED8-48E2-9B60-54D642DEC5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942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614C-CDAA-4A93-9FE7-8E85A6D3C798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A378-2ED8-48E2-9B60-54D642DEC5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81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614C-CDAA-4A93-9FE7-8E85A6D3C798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A378-2ED8-48E2-9B60-54D642DEC5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02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614C-CDAA-4A93-9FE7-8E85A6D3C798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A378-2ED8-48E2-9B60-54D642DEC5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056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614C-CDAA-4A93-9FE7-8E85A6D3C798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A378-2ED8-48E2-9B60-54D642DEC5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41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614C-CDAA-4A93-9FE7-8E85A6D3C798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A378-2ED8-48E2-9B60-54D642DEC5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292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614C-CDAA-4A93-9FE7-8E85A6D3C798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A378-2ED8-48E2-9B60-54D642DEC5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40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614C-CDAA-4A93-9FE7-8E85A6D3C798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A378-2ED8-48E2-9B60-54D642DEC5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8484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F614C-CDAA-4A93-9FE7-8E85A6D3C798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1A378-2ED8-48E2-9B60-54D642DEC5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49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2B36C3E-FCEC-4F30-B601-568CFCDB800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83223" y="289599"/>
            <a:ext cx="4691554" cy="1398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FEDEREAL DO ESTADO DO RIO DE JANEIRO</a:t>
            </a:r>
            <a:endParaRPr lang="pt-BR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ciências biológicas e da saúde</a:t>
            </a:r>
            <a:endParaRPr lang="pt-BR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Laboratório de Bioativos</a:t>
            </a:r>
            <a:endParaRPr lang="pt-BR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Orientadora: </a:t>
            </a:r>
            <a:r>
              <a:rPr lang="pt-BR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Édira Castello Branco de Andrade Gonçalves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Aluna:</a:t>
            </a:r>
            <a:r>
              <a:rPr lang="pt-BR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Giovanna da Silva Jannoni de Paiva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E773A3F-8893-4BB9-B602-CD0B69A56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98"/>
            <a:ext cx="1219176" cy="127301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175823B-86E6-4B50-B0A3-CA0CC62A4BF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777" y="289598"/>
            <a:ext cx="919671" cy="139852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CA5AB88-B88D-4876-84F6-601E1EC9AF76}"/>
              </a:ext>
            </a:extLst>
          </p:cNvPr>
          <p:cNvSpPr/>
          <p:nvPr/>
        </p:nvSpPr>
        <p:spPr>
          <a:xfrm>
            <a:off x="895289" y="1971394"/>
            <a:ext cx="2017350" cy="188263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C10F90F-49B0-4272-ABEA-2B9DA9F6D7C9}"/>
              </a:ext>
            </a:extLst>
          </p:cNvPr>
          <p:cNvSpPr/>
          <p:nvPr/>
        </p:nvSpPr>
        <p:spPr>
          <a:xfrm>
            <a:off x="3788970" y="1971394"/>
            <a:ext cx="2031748" cy="18826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EE5276A-1B90-4896-9C2F-3E06D4CA9ECC}"/>
              </a:ext>
            </a:extLst>
          </p:cNvPr>
          <p:cNvSpPr/>
          <p:nvPr/>
        </p:nvSpPr>
        <p:spPr>
          <a:xfrm>
            <a:off x="861356" y="4372301"/>
            <a:ext cx="2063940" cy="18826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2E50B75-FFBD-479C-B48D-A407D92F3C60}"/>
              </a:ext>
            </a:extLst>
          </p:cNvPr>
          <p:cNvSpPr/>
          <p:nvPr/>
        </p:nvSpPr>
        <p:spPr>
          <a:xfrm>
            <a:off x="3796785" y="4372301"/>
            <a:ext cx="2031748" cy="18826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171F8BF-D605-4B20-AD88-F359723570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46" y="2487437"/>
            <a:ext cx="1998649" cy="1394322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D81C8085-0D49-423D-AE86-3C8DB7A432BB}"/>
              </a:ext>
            </a:extLst>
          </p:cNvPr>
          <p:cNvSpPr txBox="1"/>
          <p:nvPr/>
        </p:nvSpPr>
        <p:spPr>
          <a:xfrm>
            <a:off x="861355" y="2111848"/>
            <a:ext cx="2051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Comer 1 colher cheia de arroz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3287ED7-765F-4A65-9D4F-C9270CDE17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607" y="2449110"/>
            <a:ext cx="2300104" cy="1292193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84C6F86C-D1AA-43B1-8B90-64A61BD71AE1}"/>
              </a:ext>
            </a:extLst>
          </p:cNvPr>
          <p:cNvSpPr txBox="1"/>
          <p:nvPr/>
        </p:nvSpPr>
        <p:spPr>
          <a:xfrm>
            <a:off x="3743029" y="2110331"/>
            <a:ext cx="2031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Comer 2 colheres de feijão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3B0DF896-8C8A-458D-B72D-10577048F9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46" y="5196970"/>
            <a:ext cx="1883172" cy="1057962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3553521A-8344-4830-A489-8ECEBBA276D8}"/>
              </a:ext>
            </a:extLst>
          </p:cNvPr>
          <p:cNvSpPr txBox="1"/>
          <p:nvPr/>
        </p:nvSpPr>
        <p:spPr>
          <a:xfrm>
            <a:off x="905932" y="4446278"/>
            <a:ext cx="2019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Comer 1 garfada cheia de macarrão</a:t>
            </a: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2ECE0855-FD98-402D-8EFB-61DBCF5F89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777" y="4914573"/>
            <a:ext cx="1803470" cy="1195779"/>
          </a:xfrm>
          <a:prstGeom prst="rect">
            <a:avLst/>
          </a:prstGeom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id="{EF844129-6F92-452E-9484-9D93CD790B0E}"/>
              </a:ext>
            </a:extLst>
          </p:cNvPr>
          <p:cNvSpPr txBox="1"/>
          <p:nvPr/>
        </p:nvSpPr>
        <p:spPr>
          <a:xfrm>
            <a:off x="3875927" y="4502290"/>
            <a:ext cx="1793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Comer 1 pedaço de carne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7C205CA-0F1E-42E5-B092-F8C6CA53016D}"/>
              </a:ext>
            </a:extLst>
          </p:cNvPr>
          <p:cNvSpPr/>
          <p:nvPr/>
        </p:nvSpPr>
        <p:spPr>
          <a:xfrm>
            <a:off x="861355" y="6745474"/>
            <a:ext cx="2063940" cy="191036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020092A-0A51-4D13-8BC7-DDEBE00FCC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24" y="7661239"/>
            <a:ext cx="1542746" cy="9946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D38237E-BD90-4A1A-9001-F41C8728DCDE}"/>
              </a:ext>
            </a:extLst>
          </p:cNvPr>
          <p:cNvSpPr txBox="1"/>
          <p:nvPr/>
        </p:nvSpPr>
        <p:spPr>
          <a:xfrm>
            <a:off x="993703" y="6910969"/>
            <a:ext cx="1749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Comer 1 pedaço de frango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EF63F21-C85F-4629-A0F7-146366787518}"/>
              </a:ext>
            </a:extLst>
          </p:cNvPr>
          <p:cNvSpPr/>
          <p:nvPr/>
        </p:nvSpPr>
        <p:spPr>
          <a:xfrm>
            <a:off x="3788970" y="6745474"/>
            <a:ext cx="2039563" cy="19103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5338D3C-7996-418E-9AA7-CC32486A20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498" y="7495744"/>
            <a:ext cx="1462322" cy="973109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352E2CB-758C-43A3-AEF5-EABEF7850945}"/>
              </a:ext>
            </a:extLst>
          </p:cNvPr>
          <p:cNvSpPr txBox="1"/>
          <p:nvPr/>
        </p:nvSpPr>
        <p:spPr>
          <a:xfrm>
            <a:off x="3779667" y="6815022"/>
            <a:ext cx="190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Comer 1 pedaço de peixe</a:t>
            </a:r>
          </a:p>
        </p:txBody>
      </p:sp>
    </p:spTree>
    <p:extLst>
      <p:ext uri="{BB962C8B-B14F-4D97-AF65-F5344CB8AC3E}">
        <p14:creationId xmlns:p14="http://schemas.microsoft.com/office/powerpoint/2010/main" val="3984704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2B36C3E-FCEC-4F30-B601-568CFCDB800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83223" y="289599"/>
            <a:ext cx="4691554" cy="1398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FEDEREAL DO ESTADO DO RIO DE JANEIRO</a:t>
            </a:r>
            <a:endParaRPr lang="pt-BR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ciências biológicas e da saúde</a:t>
            </a:r>
            <a:endParaRPr lang="pt-BR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Laboratório de Bioativos</a:t>
            </a:r>
            <a:endParaRPr lang="pt-BR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Orientadora: </a:t>
            </a:r>
            <a:r>
              <a:rPr lang="pt-BR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Édira Castello Branco de Andrade Gonçalves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Aluna:</a:t>
            </a:r>
            <a:r>
              <a:rPr lang="pt-BR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Giovanna da Silva Jannoni de Paiva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E773A3F-8893-4BB9-B602-CD0B69A56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98"/>
            <a:ext cx="1219176" cy="127301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175823B-86E6-4B50-B0A3-CA0CC62A4BF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777" y="289598"/>
            <a:ext cx="919671" cy="139852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E0491D6-17EE-4817-9759-4CE485805044}"/>
              </a:ext>
            </a:extLst>
          </p:cNvPr>
          <p:cNvSpPr/>
          <p:nvPr/>
        </p:nvSpPr>
        <p:spPr>
          <a:xfrm>
            <a:off x="3911813" y="6805223"/>
            <a:ext cx="2063940" cy="18905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150012E-F0FF-4C3D-A4C7-98F00C4E9DE5}"/>
              </a:ext>
            </a:extLst>
          </p:cNvPr>
          <p:cNvSpPr/>
          <p:nvPr/>
        </p:nvSpPr>
        <p:spPr>
          <a:xfrm>
            <a:off x="865350" y="2028703"/>
            <a:ext cx="2063940" cy="188263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BAE8921-379A-4092-9617-EED4C41F7638}"/>
              </a:ext>
            </a:extLst>
          </p:cNvPr>
          <p:cNvSpPr txBox="1"/>
          <p:nvPr/>
        </p:nvSpPr>
        <p:spPr>
          <a:xfrm>
            <a:off x="3911814" y="2962358"/>
            <a:ext cx="2322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Comer 1 pedaço de peixe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2B052A9C-EE49-4F7E-9D45-8612B1BB0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69" y="2542035"/>
            <a:ext cx="2322798" cy="1548532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ECA35076-2C98-4E0B-AAC0-C27F885F5269}"/>
              </a:ext>
            </a:extLst>
          </p:cNvPr>
          <p:cNvSpPr txBox="1"/>
          <p:nvPr/>
        </p:nvSpPr>
        <p:spPr>
          <a:xfrm>
            <a:off x="872156" y="2082768"/>
            <a:ext cx="1990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Comer 1 pedaço de ovo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A55CAD4E-0B5C-4C01-86E2-5618CFC9376A}"/>
              </a:ext>
            </a:extLst>
          </p:cNvPr>
          <p:cNvSpPr txBox="1"/>
          <p:nvPr/>
        </p:nvSpPr>
        <p:spPr>
          <a:xfrm>
            <a:off x="3911812" y="6903893"/>
            <a:ext cx="2063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Comic Sans MS" panose="030F0702030302020204" pitchFamily="66" charset="0"/>
              </a:rPr>
              <a:t>Comer um alimento de cor verde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FE81CA7-DC65-4105-9DC7-53B33C73B3B9}"/>
              </a:ext>
            </a:extLst>
          </p:cNvPr>
          <p:cNvSpPr/>
          <p:nvPr/>
        </p:nvSpPr>
        <p:spPr>
          <a:xfrm>
            <a:off x="4469996" y="7750514"/>
            <a:ext cx="947573" cy="66427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4F15C7A-78E5-466C-8389-E5994E8D7684}"/>
              </a:ext>
            </a:extLst>
          </p:cNvPr>
          <p:cNvSpPr/>
          <p:nvPr/>
        </p:nvSpPr>
        <p:spPr>
          <a:xfrm>
            <a:off x="835375" y="6813175"/>
            <a:ext cx="2063940" cy="18826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12BCF99-983C-4D1C-954C-9DAA739C531B}"/>
              </a:ext>
            </a:extLst>
          </p:cNvPr>
          <p:cNvSpPr/>
          <p:nvPr/>
        </p:nvSpPr>
        <p:spPr>
          <a:xfrm>
            <a:off x="835375" y="4424666"/>
            <a:ext cx="2063940" cy="18826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1507C6B-6678-40BE-B81A-89C3079FD4B7}"/>
              </a:ext>
            </a:extLst>
          </p:cNvPr>
          <p:cNvSpPr/>
          <p:nvPr/>
        </p:nvSpPr>
        <p:spPr>
          <a:xfrm>
            <a:off x="3911812" y="2020751"/>
            <a:ext cx="2063940" cy="189058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743676F4-4FA8-45D1-B4C6-026FAD6585A8}"/>
              </a:ext>
            </a:extLst>
          </p:cNvPr>
          <p:cNvSpPr/>
          <p:nvPr/>
        </p:nvSpPr>
        <p:spPr>
          <a:xfrm>
            <a:off x="3911812" y="4413016"/>
            <a:ext cx="2063940" cy="189058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50C9D0A-D0A1-43EF-8E3B-20497978D785}"/>
              </a:ext>
            </a:extLst>
          </p:cNvPr>
          <p:cNvSpPr txBox="1"/>
          <p:nvPr/>
        </p:nvSpPr>
        <p:spPr>
          <a:xfrm>
            <a:off x="3911812" y="2115737"/>
            <a:ext cx="1990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Comer 1 pedaço de queijo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76A0329-EED5-423E-A3DD-2512736B4D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137" y="2834057"/>
            <a:ext cx="1533640" cy="102056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9F12FDE-EB98-4A99-BF75-B01A0DE4CE70}"/>
              </a:ext>
            </a:extLst>
          </p:cNvPr>
          <p:cNvSpPr txBox="1"/>
          <p:nvPr/>
        </p:nvSpPr>
        <p:spPr>
          <a:xfrm>
            <a:off x="835375" y="4485092"/>
            <a:ext cx="1990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Comer 1 pedaço de alguma fruta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96361561-9524-4600-ACE4-82A32828FB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23" y="5053434"/>
            <a:ext cx="2178966" cy="1340902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B9CC350D-C5E6-41BA-8442-C84F5FDA9F18}"/>
              </a:ext>
            </a:extLst>
          </p:cNvPr>
          <p:cNvSpPr txBox="1"/>
          <p:nvPr/>
        </p:nvSpPr>
        <p:spPr>
          <a:xfrm>
            <a:off x="3927614" y="4468659"/>
            <a:ext cx="1990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Comer 1 pedaço de algum legume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7A91AE2E-99E3-4679-BFB6-AD0B12C37E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765" y="5185554"/>
            <a:ext cx="2440471" cy="1283215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4A1E2986-539C-421F-B44A-F11C82830CBC}"/>
              </a:ext>
            </a:extLst>
          </p:cNvPr>
          <p:cNvSpPr txBox="1"/>
          <p:nvPr/>
        </p:nvSpPr>
        <p:spPr>
          <a:xfrm>
            <a:off x="861516" y="6875639"/>
            <a:ext cx="1990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Comer 1 pedaço de alguma verdura</a:t>
            </a: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1128CE02-5A96-49CF-8E42-4110C4C825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81" y="7488668"/>
            <a:ext cx="1907825" cy="114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4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8A71C5A-FCE6-4F58-A8C6-36E072F4AA1C}"/>
              </a:ext>
            </a:extLst>
          </p:cNvPr>
          <p:cNvSpPr/>
          <p:nvPr/>
        </p:nvSpPr>
        <p:spPr>
          <a:xfrm>
            <a:off x="3805111" y="2162525"/>
            <a:ext cx="2031748" cy="18826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E13142A1-151B-4D9D-B35E-E765987DE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" y="289599"/>
            <a:ext cx="1219176" cy="1273017"/>
          </a:xfrm>
          <a:prstGeom prst="rect">
            <a:avLst/>
          </a:prstGeom>
        </p:spPr>
      </p:pic>
      <p:sp>
        <p:nvSpPr>
          <p:cNvPr id="14" name="Título 4">
            <a:extLst>
              <a:ext uri="{FF2B5EF4-FFF2-40B4-BE49-F238E27FC236}">
                <a16:creationId xmlns:a16="http://schemas.microsoft.com/office/drawing/2014/main" id="{05C49134-0640-4BEE-92FC-3FC10F9BEDB8}"/>
              </a:ext>
            </a:extLst>
          </p:cNvPr>
          <p:cNvSpPr txBox="1">
            <a:spLocks/>
          </p:cNvSpPr>
          <p:nvPr/>
        </p:nvSpPr>
        <p:spPr>
          <a:xfrm>
            <a:off x="1083223" y="289599"/>
            <a:ext cx="4691554" cy="139852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 b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FEDEREAL DO ESTADO DO RIO DE JANEIRO</a:t>
            </a:r>
            <a:endParaRPr lang="pt-BR" sz="110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 b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ciências biológicas e da saúde</a:t>
            </a:r>
            <a:endParaRPr lang="pt-BR" sz="110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 b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Laboratório de Bioativos</a:t>
            </a:r>
            <a:endParaRPr lang="pt-BR" sz="110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 b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Orientadora: </a:t>
            </a:r>
            <a:r>
              <a:rPr lang="pt-BR" sz="11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Édira Castello Branco de Andrade Gonçalves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 b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Aluna:</a:t>
            </a:r>
            <a:r>
              <a:rPr lang="pt-BR" sz="11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Giovanna da Silva Jannoni de Paiva</a:t>
            </a:r>
            <a:endParaRPr lang="pt-BR" sz="11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50D3BBC-C52A-42DC-A1BA-4F767ECC0ED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777" y="289598"/>
            <a:ext cx="919671" cy="1398524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556E772E-755E-475F-AEC4-9A2C50253576}"/>
              </a:ext>
            </a:extLst>
          </p:cNvPr>
          <p:cNvSpPr txBox="1"/>
          <p:nvPr/>
        </p:nvSpPr>
        <p:spPr>
          <a:xfrm>
            <a:off x="3659586" y="2226678"/>
            <a:ext cx="2322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Mastigar 20 x um alimento do prato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9B4E35F-5356-408F-B58B-B86E30446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713" y="2811453"/>
            <a:ext cx="1708543" cy="113695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9724410-B4E3-4E42-96CD-8335016E555B}"/>
              </a:ext>
            </a:extLst>
          </p:cNvPr>
          <p:cNvSpPr/>
          <p:nvPr/>
        </p:nvSpPr>
        <p:spPr>
          <a:xfrm>
            <a:off x="3805111" y="4498988"/>
            <a:ext cx="2031748" cy="18826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3CE246F-6600-41FC-B47F-B957D158B3FB}"/>
              </a:ext>
            </a:extLst>
          </p:cNvPr>
          <p:cNvSpPr/>
          <p:nvPr/>
        </p:nvSpPr>
        <p:spPr>
          <a:xfrm>
            <a:off x="3805111" y="6980633"/>
            <a:ext cx="2031748" cy="18826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294F6A2-14C8-4B4E-8722-DD6C67FA88A6}"/>
              </a:ext>
            </a:extLst>
          </p:cNvPr>
          <p:cNvSpPr/>
          <p:nvPr/>
        </p:nvSpPr>
        <p:spPr>
          <a:xfrm>
            <a:off x="895390" y="6971770"/>
            <a:ext cx="2031748" cy="18826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F316F39-1C10-44B4-BBEA-735B1C5D4881}"/>
              </a:ext>
            </a:extLst>
          </p:cNvPr>
          <p:cNvSpPr/>
          <p:nvPr/>
        </p:nvSpPr>
        <p:spPr>
          <a:xfrm>
            <a:off x="895390" y="4519560"/>
            <a:ext cx="2031748" cy="18826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AA1C018-5A20-4F56-9E0E-FEFA0C10CE0D}"/>
              </a:ext>
            </a:extLst>
          </p:cNvPr>
          <p:cNvSpPr/>
          <p:nvPr/>
        </p:nvSpPr>
        <p:spPr>
          <a:xfrm>
            <a:off x="895390" y="2164333"/>
            <a:ext cx="2031748" cy="18826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143F6CF-E70E-4A03-A7FC-0D5D499D3AF4}"/>
              </a:ext>
            </a:extLst>
          </p:cNvPr>
          <p:cNvSpPr/>
          <p:nvPr/>
        </p:nvSpPr>
        <p:spPr>
          <a:xfrm>
            <a:off x="1455658" y="3189064"/>
            <a:ext cx="947573" cy="6642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36A8A31-4655-4BA1-9CD4-62F09EC4EE05}"/>
              </a:ext>
            </a:extLst>
          </p:cNvPr>
          <p:cNvSpPr/>
          <p:nvPr/>
        </p:nvSpPr>
        <p:spPr>
          <a:xfrm>
            <a:off x="1437477" y="8000393"/>
            <a:ext cx="947573" cy="6642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68B9B3D1-E16A-41D8-BD6E-491D7280B7B5}"/>
              </a:ext>
            </a:extLst>
          </p:cNvPr>
          <p:cNvSpPr/>
          <p:nvPr/>
        </p:nvSpPr>
        <p:spPr>
          <a:xfrm>
            <a:off x="4347197" y="8000393"/>
            <a:ext cx="947573" cy="66427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894C78E8-6691-4FFD-A46A-A3D48FB50E7B}"/>
              </a:ext>
            </a:extLst>
          </p:cNvPr>
          <p:cNvSpPr/>
          <p:nvPr/>
        </p:nvSpPr>
        <p:spPr>
          <a:xfrm>
            <a:off x="4347197" y="5523719"/>
            <a:ext cx="947573" cy="66427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118C5BFF-4865-487D-88AC-DD500C81026D}"/>
              </a:ext>
            </a:extLst>
          </p:cNvPr>
          <p:cNvSpPr/>
          <p:nvPr/>
        </p:nvSpPr>
        <p:spPr>
          <a:xfrm>
            <a:off x="1455658" y="5527264"/>
            <a:ext cx="947573" cy="664279"/>
          </a:xfrm>
          <a:prstGeom prst="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56CF1E8F-B8FB-4081-B6BB-7420B8D9203D}"/>
              </a:ext>
            </a:extLst>
          </p:cNvPr>
          <p:cNvSpPr txBox="1"/>
          <p:nvPr/>
        </p:nvSpPr>
        <p:spPr>
          <a:xfrm>
            <a:off x="980758" y="2217684"/>
            <a:ext cx="1829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Comic Sans MS" panose="030F0702030302020204" pitchFamily="66" charset="0"/>
              </a:rPr>
              <a:t>Comer uma alimento da cor preta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8B807E13-D5F8-4572-B588-A1127217332F}"/>
              </a:ext>
            </a:extLst>
          </p:cNvPr>
          <p:cNvSpPr txBox="1"/>
          <p:nvPr/>
        </p:nvSpPr>
        <p:spPr>
          <a:xfrm>
            <a:off x="1014926" y="4587436"/>
            <a:ext cx="1829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Comic Sans MS" panose="030F0702030302020204" pitchFamily="66" charset="0"/>
              </a:rPr>
              <a:t>Comer uma alimento da cor rosa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3B5AE1D7-888C-4DF3-A246-03F6247F33B1}"/>
              </a:ext>
            </a:extLst>
          </p:cNvPr>
          <p:cNvSpPr txBox="1"/>
          <p:nvPr/>
        </p:nvSpPr>
        <p:spPr>
          <a:xfrm>
            <a:off x="3906465" y="4570972"/>
            <a:ext cx="1829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Comic Sans MS" panose="030F0702030302020204" pitchFamily="66" charset="0"/>
              </a:rPr>
              <a:t>Comer uma alimento da cor roxa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2C5F9793-9539-4EAF-BCD8-193668DEEDF2}"/>
              </a:ext>
            </a:extLst>
          </p:cNvPr>
          <p:cNvSpPr txBox="1"/>
          <p:nvPr/>
        </p:nvSpPr>
        <p:spPr>
          <a:xfrm>
            <a:off x="996745" y="7015315"/>
            <a:ext cx="1829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Comic Sans MS" panose="030F0702030302020204" pitchFamily="66" charset="0"/>
              </a:rPr>
              <a:t>Comer uma alimento da cor amarela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6F7A9EEB-812A-45B5-8A23-945DD1A600CE}"/>
              </a:ext>
            </a:extLst>
          </p:cNvPr>
          <p:cNvSpPr txBox="1"/>
          <p:nvPr/>
        </p:nvSpPr>
        <p:spPr>
          <a:xfrm>
            <a:off x="3906464" y="7035792"/>
            <a:ext cx="1829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Comic Sans MS" panose="030F0702030302020204" pitchFamily="66" charset="0"/>
              </a:rPr>
              <a:t>Comer uma alimento da cor vermelha</a:t>
            </a:r>
          </a:p>
        </p:txBody>
      </p:sp>
    </p:spTree>
    <p:extLst>
      <p:ext uri="{BB962C8B-B14F-4D97-AF65-F5344CB8AC3E}">
        <p14:creationId xmlns:p14="http://schemas.microsoft.com/office/powerpoint/2010/main" val="295325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8A71C5A-FCE6-4F58-A8C6-36E072F4AA1C}"/>
              </a:ext>
            </a:extLst>
          </p:cNvPr>
          <p:cNvSpPr/>
          <p:nvPr/>
        </p:nvSpPr>
        <p:spPr>
          <a:xfrm>
            <a:off x="3697370" y="4478285"/>
            <a:ext cx="1957754" cy="1882631"/>
          </a:xfrm>
          <a:prstGeom prst="rect">
            <a:avLst/>
          </a:prstGeom>
          <a:solidFill>
            <a:srgbClr val="E92F1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64D8866-0042-499B-96A7-357A496327F7}"/>
              </a:ext>
            </a:extLst>
          </p:cNvPr>
          <p:cNvSpPr/>
          <p:nvPr/>
        </p:nvSpPr>
        <p:spPr>
          <a:xfrm>
            <a:off x="849067" y="4478285"/>
            <a:ext cx="1956891" cy="18826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0444764-2083-4397-8625-D0EF07E6AED9}"/>
              </a:ext>
            </a:extLst>
          </p:cNvPr>
          <p:cNvSpPr/>
          <p:nvPr/>
        </p:nvSpPr>
        <p:spPr>
          <a:xfrm>
            <a:off x="3697370" y="2176173"/>
            <a:ext cx="1957754" cy="18948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90F4F36-3512-40F7-B8FD-8F2794AF8E39}"/>
              </a:ext>
            </a:extLst>
          </p:cNvPr>
          <p:cNvSpPr/>
          <p:nvPr/>
        </p:nvSpPr>
        <p:spPr>
          <a:xfrm>
            <a:off x="848204" y="2176174"/>
            <a:ext cx="1957754" cy="18948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E13142A1-151B-4D9D-B35E-E765987DE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" y="289599"/>
            <a:ext cx="1219176" cy="1273017"/>
          </a:xfrm>
          <a:prstGeom prst="rect">
            <a:avLst/>
          </a:prstGeom>
        </p:spPr>
      </p:pic>
      <p:sp>
        <p:nvSpPr>
          <p:cNvPr id="14" name="Título 4">
            <a:extLst>
              <a:ext uri="{FF2B5EF4-FFF2-40B4-BE49-F238E27FC236}">
                <a16:creationId xmlns:a16="http://schemas.microsoft.com/office/drawing/2014/main" id="{05C49134-0640-4BEE-92FC-3FC10F9BEDB8}"/>
              </a:ext>
            </a:extLst>
          </p:cNvPr>
          <p:cNvSpPr txBox="1">
            <a:spLocks/>
          </p:cNvSpPr>
          <p:nvPr/>
        </p:nvSpPr>
        <p:spPr>
          <a:xfrm>
            <a:off x="1083223" y="289599"/>
            <a:ext cx="4691554" cy="139852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 b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FEDEREAL DO ESTADO DO RIO DE JANEIRO</a:t>
            </a:r>
            <a:endParaRPr lang="pt-BR" sz="110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 b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ciências biológicas e da saúde</a:t>
            </a:r>
            <a:endParaRPr lang="pt-BR" sz="110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 b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Laboratório de Bioativos</a:t>
            </a:r>
            <a:endParaRPr lang="pt-BR" sz="110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 b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Orientadora: </a:t>
            </a:r>
            <a:r>
              <a:rPr lang="pt-BR" sz="11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Édira Castello Branco de Andrade Gonçalves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 b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Aluna:</a:t>
            </a:r>
            <a:r>
              <a:rPr lang="pt-BR" sz="11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Giovanna da Silva Jannoni de Paiva</a:t>
            </a:r>
            <a:endParaRPr lang="pt-BR" sz="11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50D3BBC-C52A-42DC-A1BA-4F767ECC0ED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777" y="289598"/>
            <a:ext cx="919671" cy="1398524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8A6B5700-5DCF-4383-87A4-FC0F71F54B6A}"/>
              </a:ext>
            </a:extLst>
          </p:cNvPr>
          <p:cNvSpPr txBox="1"/>
          <p:nvPr/>
        </p:nvSpPr>
        <p:spPr>
          <a:xfrm>
            <a:off x="911771" y="2338167"/>
            <a:ext cx="1692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Comic Sans MS" panose="030F0702030302020204" pitchFamily="66" charset="0"/>
              </a:rPr>
              <a:t>Pula vez!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6F7116D-C526-434C-ACCA-C32BE4DA4789}"/>
              </a:ext>
            </a:extLst>
          </p:cNvPr>
          <p:cNvSpPr txBox="1"/>
          <p:nvPr/>
        </p:nvSpPr>
        <p:spPr>
          <a:xfrm>
            <a:off x="3817856" y="2302323"/>
            <a:ext cx="1630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Chefe manda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56E772E-755E-475F-AEC4-9A2C50253576}"/>
              </a:ext>
            </a:extLst>
          </p:cNvPr>
          <p:cNvSpPr txBox="1"/>
          <p:nvPr/>
        </p:nvSpPr>
        <p:spPr>
          <a:xfrm>
            <a:off x="811206" y="4648711"/>
            <a:ext cx="203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Comic Sans MS" panose="030F0702030302020204" pitchFamily="66" charset="0"/>
              </a:rPr>
              <a:t>Comer 2 morangos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BD26597-34B3-4B04-AEAF-6910E0BF7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76" y="2718307"/>
            <a:ext cx="1248409" cy="124840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AC54EC6-4C3C-4A86-A946-8C33C02830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657" y="2538222"/>
            <a:ext cx="1545179" cy="154517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7DA8F48B-8F9E-4BA6-A739-85C034CB05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291" y="5250490"/>
            <a:ext cx="1854090" cy="977743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E3419C09-472F-4AD2-A960-FD98283A7D8B}"/>
              </a:ext>
            </a:extLst>
          </p:cNvPr>
          <p:cNvSpPr txBox="1"/>
          <p:nvPr/>
        </p:nvSpPr>
        <p:spPr>
          <a:xfrm>
            <a:off x="3634917" y="4572000"/>
            <a:ext cx="1996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Comer um pedaço de banana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C34E37FA-0DE1-456A-AF8C-1F568FB983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97" y="5190875"/>
            <a:ext cx="1755061" cy="117004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78156B9-6D48-4204-9C68-60709574D364}"/>
              </a:ext>
            </a:extLst>
          </p:cNvPr>
          <p:cNvSpPr/>
          <p:nvPr/>
        </p:nvSpPr>
        <p:spPr>
          <a:xfrm>
            <a:off x="848205" y="6846744"/>
            <a:ext cx="2031748" cy="18826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E5E9050-3566-49C3-ADA8-3191131C748C}"/>
              </a:ext>
            </a:extLst>
          </p:cNvPr>
          <p:cNvSpPr/>
          <p:nvPr/>
        </p:nvSpPr>
        <p:spPr>
          <a:xfrm>
            <a:off x="3697370" y="6846744"/>
            <a:ext cx="2031748" cy="18826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C2A3EFC-A85B-48D0-A27D-47C8DE692C8C}"/>
              </a:ext>
            </a:extLst>
          </p:cNvPr>
          <p:cNvSpPr/>
          <p:nvPr/>
        </p:nvSpPr>
        <p:spPr>
          <a:xfrm>
            <a:off x="1303258" y="7831178"/>
            <a:ext cx="947573" cy="66427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87A3218-35C8-4FCF-9F70-0BC4595DA64D}"/>
              </a:ext>
            </a:extLst>
          </p:cNvPr>
          <p:cNvSpPr txBox="1"/>
          <p:nvPr/>
        </p:nvSpPr>
        <p:spPr>
          <a:xfrm>
            <a:off x="899754" y="6998268"/>
            <a:ext cx="1972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Comic Sans MS" panose="030F0702030302020204" pitchFamily="66" charset="0"/>
              </a:rPr>
              <a:t>Comer um alimento de cor marrom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B0D83578-36F3-4480-9D39-ED0C1E2C20AF}"/>
              </a:ext>
            </a:extLst>
          </p:cNvPr>
          <p:cNvSpPr/>
          <p:nvPr/>
        </p:nvSpPr>
        <p:spPr>
          <a:xfrm>
            <a:off x="4239457" y="7831178"/>
            <a:ext cx="947573" cy="66427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5B3031B2-941F-4B92-AFE2-B2B55A3663B9}"/>
              </a:ext>
            </a:extLst>
          </p:cNvPr>
          <p:cNvSpPr txBox="1"/>
          <p:nvPr/>
        </p:nvSpPr>
        <p:spPr>
          <a:xfrm>
            <a:off x="3693316" y="7003489"/>
            <a:ext cx="1993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Comic Sans MS" panose="030F0702030302020204" pitchFamily="66" charset="0"/>
              </a:rPr>
              <a:t>Comer um alimento de cor branca</a:t>
            </a:r>
          </a:p>
        </p:txBody>
      </p:sp>
    </p:spTree>
    <p:extLst>
      <p:ext uri="{BB962C8B-B14F-4D97-AF65-F5344CB8AC3E}">
        <p14:creationId xmlns:p14="http://schemas.microsoft.com/office/powerpoint/2010/main" val="37097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8A71C5A-FCE6-4F58-A8C6-36E072F4AA1C}"/>
              </a:ext>
            </a:extLst>
          </p:cNvPr>
          <p:cNvSpPr/>
          <p:nvPr/>
        </p:nvSpPr>
        <p:spPr>
          <a:xfrm>
            <a:off x="3817024" y="4240863"/>
            <a:ext cx="1957754" cy="1894891"/>
          </a:xfrm>
          <a:prstGeom prst="rect">
            <a:avLst/>
          </a:prstGeom>
          <a:solidFill>
            <a:srgbClr val="E92F1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64D8866-0042-499B-96A7-357A496327F7}"/>
              </a:ext>
            </a:extLst>
          </p:cNvPr>
          <p:cNvSpPr/>
          <p:nvPr/>
        </p:nvSpPr>
        <p:spPr>
          <a:xfrm>
            <a:off x="859382" y="4240863"/>
            <a:ext cx="1957754" cy="189489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0444764-2083-4397-8625-D0EF07E6AED9}"/>
              </a:ext>
            </a:extLst>
          </p:cNvPr>
          <p:cNvSpPr/>
          <p:nvPr/>
        </p:nvSpPr>
        <p:spPr>
          <a:xfrm>
            <a:off x="3817023" y="1913242"/>
            <a:ext cx="1957754" cy="189489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90F4F36-3512-40F7-B8FD-8F2794AF8E39}"/>
              </a:ext>
            </a:extLst>
          </p:cNvPr>
          <p:cNvSpPr/>
          <p:nvPr/>
        </p:nvSpPr>
        <p:spPr>
          <a:xfrm>
            <a:off x="861820" y="1913242"/>
            <a:ext cx="1957754" cy="189489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E13142A1-151B-4D9D-B35E-E765987DE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" y="289599"/>
            <a:ext cx="1219176" cy="1273017"/>
          </a:xfrm>
          <a:prstGeom prst="rect">
            <a:avLst/>
          </a:prstGeom>
        </p:spPr>
      </p:pic>
      <p:sp>
        <p:nvSpPr>
          <p:cNvPr id="14" name="Título 4">
            <a:extLst>
              <a:ext uri="{FF2B5EF4-FFF2-40B4-BE49-F238E27FC236}">
                <a16:creationId xmlns:a16="http://schemas.microsoft.com/office/drawing/2014/main" id="{05C49134-0640-4BEE-92FC-3FC10F9BEDB8}"/>
              </a:ext>
            </a:extLst>
          </p:cNvPr>
          <p:cNvSpPr txBox="1">
            <a:spLocks/>
          </p:cNvSpPr>
          <p:nvPr/>
        </p:nvSpPr>
        <p:spPr>
          <a:xfrm>
            <a:off x="1083223" y="289599"/>
            <a:ext cx="4691554" cy="139852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 b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FEDEREAL DO ESTADO DO RIO DE JANEIRO</a:t>
            </a:r>
            <a:endParaRPr lang="pt-BR" sz="110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 b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ciências biológicas e da saúde</a:t>
            </a:r>
            <a:endParaRPr lang="pt-BR" sz="110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 b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Laboratório de Bioativos</a:t>
            </a:r>
            <a:endParaRPr lang="pt-BR" sz="110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 b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Orientadora: </a:t>
            </a:r>
            <a:r>
              <a:rPr lang="pt-BR" sz="11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Édira Castello Branco de Andrade Gonçalves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 b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Aluna:</a:t>
            </a:r>
            <a:r>
              <a:rPr lang="pt-BR" sz="11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Giovanna da Silva Jannoni de Paiva</a:t>
            </a:r>
            <a:endParaRPr lang="pt-BR" sz="11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50D3BBC-C52A-42DC-A1BA-4F767ECC0ED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777" y="289598"/>
            <a:ext cx="919671" cy="1398524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B6F7116D-C526-434C-ACCA-C32BE4DA4789}"/>
              </a:ext>
            </a:extLst>
          </p:cNvPr>
          <p:cNvSpPr txBox="1"/>
          <p:nvPr/>
        </p:nvSpPr>
        <p:spPr>
          <a:xfrm>
            <a:off x="3708034" y="1996844"/>
            <a:ext cx="2086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Comer um pedaço de manga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56E772E-755E-475F-AEC4-9A2C50253576}"/>
              </a:ext>
            </a:extLst>
          </p:cNvPr>
          <p:cNvSpPr txBox="1"/>
          <p:nvPr/>
        </p:nvSpPr>
        <p:spPr>
          <a:xfrm>
            <a:off x="3469918" y="4352026"/>
            <a:ext cx="2651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Comer 1 gomo de tangerina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3419C09-472F-4AD2-A960-FD98283A7D8B}"/>
              </a:ext>
            </a:extLst>
          </p:cNvPr>
          <p:cNvSpPr txBox="1"/>
          <p:nvPr/>
        </p:nvSpPr>
        <p:spPr>
          <a:xfrm>
            <a:off x="859382" y="1983526"/>
            <a:ext cx="1957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Comer um pedaço de mamão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10BC99B0-A4E2-4801-A893-DB5CCB6A6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65" y="2497739"/>
            <a:ext cx="1391877" cy="1391877"/>
          </a:xfrm>
          <a:prstGeom prst="rect">
            <a:avLst/>
          </a:prstGeom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BD92CD2-0DE0-4631-9677-9D711DEDAE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164" y="2642361"/>
            <a:ext cx="1524068" cy="101419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6D15DA6-88A3-4A5D-90F1-956DE00890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6" y="4912850"/>
            <a:ext cx="1456663" cy="124685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64DCCCF-C076-4745-8DFD-F7774D543316}"/>
              </a:ext>
            </a:extLst>
          </p:cNvPr>
          <p:cNvSpPr txBox="1"/>
          <p:nvPr/>
        </p:nvSpPr>
        <p:spPr>
          <a:xfrm>
            <a:off x="762059" y="4352026"/>
            <a:ext cx="205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Comer 1 pedaço de maçã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AA2514F7-56E8-434F-98C9-5779E3F5EB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86" y="5096663"/>
            <a:ext cx="1321246" cy="87922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8FBC31E-6B72-4A55-8780-16027CBC68B2}"/>
              </a:ext>
            </a:extLst>
          </p:cNvPr>
          <p:cNvSpPr/>
          <p:nvPr/>
        </p:nvSpPr>
        <p:spPr>
          <a:xfrm>
            <a:off x="859382" y="6679647"/>
            <a:ext cx="1957754" cy="189489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342655B-5678-47D9-A724-772751625E52}"/>
              </a:ext>
            </a:extLst>
          </p:cNvPr>
          <p:cNvSpPr/>
          <p:nvPr/>
        </p:nvSpPr>
        <p:spPr>
          <a:xfrm>
            <a:off x="3836417" y="6679647"/>
            <a:ext cx="1957754" cy="1894890"/>
          </a:xfrm>
          <a:prstGeom prst="rect">
            <a:avLst/>
          </a:prstGeom>
          <a:solidFill>
            <a:srgbClr val="7515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92CD7E1-E2B2-428A-AF81-07A3ADBF3C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6" y="7249237"/>
            <a:ext cx="1470816" cy="147081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3C8592F-225E-4B99-8CF3-7E0767AAE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56" y="7050123"/>
            <a:ext cx="1832086" cy="1832086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CE5D1053-49FE-442B-B268-852AADD0736B}"/>
              </a:ext>
            </a:extLst>
          </p:cNvPr>
          <p:cNvSpPr txBox="1"/>
          <p:nvPr/>
        </p:nvSpPr>
        <p:spPr>
          <a:xfrm>
            <a:off x="943209" y="6686865"/>
            <a:ext cx="1790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Comer 2 bagos de uva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4068EDFE-254E-4C5F-BA80-BE5FAF311FAE}"/>
              </a:ext>
            </a:extLst>
          </p:cNvPr>
          <p:cNvSpPr txBox="1"/>
          <p:nvPr/>
        </p:nvSpPr>
        <p:spPr>
          <a:xfrm>
            <a:off x="3807338" y="6757735"/>
            <a:ext cx="198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Comer 1 pedaço de pêra</a:t>
            </a:r>
          </a:p>
        </p:txBody>
      </p:sp>
    </p:spTree>
    <p:extLst>
      <p:ext uri="{BB962C8B-B14F-4D97-AF65-F5344CB8AC3E}">
        <p14:creationId xmlns:p14="http://schemas.microsoft.com/office/powerpoint/2010/main" val="4003979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>
            <a:extLst>
              <a:ext uri="{FF2B5EF4-FFF2-40B4-BE49-F238E27FC236}">
                <a16:creationId xmlns:a16="http://schemas.microsoft.com/office/drawing/2014/main" id="{B6F7116D-C526-434C-ACCA-C32BE4DA4789}"/>
              </a:ext>
            </a:extLst>
          </p:cNvPr>
          <p:cNvSpPr txBox="1"/>
          <p:nvPr/>
        </p:nvSpPr>
        <p:spPr>
          <a:xfrm>
            <a:off x="3827318" y="2613341"/>
            <a:ext cx="2322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Comer um pedaço de pêra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3419C09-472F-4AD2-A960-FD98283A7D8B}"/>
              </a:ext>
            </a:extLst>
          </p:cNvPr>
          <p:cNvSpPr txBox="1"/>
          <p:nvPr/>
        </p:nvSpPr>
        <p:spPr>
          <a:xfrm>
            <a:off x="664758" y="2693671"/>
            <a:ext cx="2322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Comer 2 bagos de uva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64DCCCF-C076-4745-8DFD-F7774D543316}"/>
              </a:ext>
            </a:extLst>
          </p:cNvPr>
          <p:cNvSpPr txBox="1"/>
          <p:nvPr/>
        </p:nvSpPr>
        <p:spPr>
          <a:xfrm>
            <a:off x="460295" y="5960806"/>
            <a:ext cx="2651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Comer 1 pedaço de maçã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7501056-DDC1-4C44-B2F2-251F2D76B4C3}"/>
              </a:ext>
            </a:extLst>
          </p:cNvPr>
          <p:cNvSpPr txBox="1"/>
          <p:nvPr/>
        </p:nvSpPr>
        <p:spPr>
          <a:xfrm>
            <a:off x="499956" y="5997586"/>
            <a:ext cx="2651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Experimentar um pedaço de batata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39E8FA4-AABC-446E-B653-3469EB66E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3" y="668215"/>
            <a:ext cx="6591013" cy="822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573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</TotalTime>
  <Words>353</Words>
  <Application>Microsoft Office PowerPoint</Application>
  <PresentationFormat>Apresentação na tela (4:3)</PresentationFormat>
  <Paragraphs>60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Tema do Office</vt:lpstr>
      <vt:lpstr>UNIVERSIDADE FEDEREAL DO ESTADO DO RIO DE JANEIRO Centro de ciências biológicas e da saúde Laboratório de Bioativos Orientadora: Édira Castello Branco de Andrade Gonçalves Aluna: Giovanna da Silva Jannoni de Paiva</vt:lpstr>
      <vt:lpstr>UNIVERSIDADE FEDEREAL DO ESTADO DO RIO DE JANEIRO Centro de ciências biológicas e da saúde Laboratório de Bioativos Orientadora: Édira Castello Branco de Andrade Gonçalves Aluna: Giovanna da Silva Jannoni de Paiva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FEDEREAL DO ESTADO DO RIO DE JANEIRO Centro de ciências biológicas e da saúde Laboratório de Bioativos Orientadora: Édira Castello Branco de Andrade Gonçalves Aluna: Giovanna da Silva Jannoni de Paiva</dc:title>
  <dc:creator>Giovanna Paiva</dc:creator>
  <cp:lastModifiedBy>Giovanna Paiva</cp:lastModifiedBy>
  <cp:revision>24</cp:revision>
  <dcterms:created xsi:type="dcterms:W3CDTF">2020-09-18T16:27:59Z</dcterms:created>
  <dcterms:modified xsi:type="dcterms:W3CDTF">2020-09-29T23:33:17Z</dcterms:modified>
</cp:coreProperties>
</file>