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a:t>Clique para editar 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0AF54159-EA88-4AA5-B935-ED7F03324156}" type="datetimeFigureOut">
              <a:rPr lang="pt-BR" smtClean="0"/>
              <a:t>22/09/2017</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9A3B4EB6-8A99-4425-BECC-E9B22AD8ADB9}"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0AF54159-EA88-4AA5-B935-ED7F03324156}" type="datetimeFigureOut">
              <a:rPr lang="pt-BR" smtClean="0"/>
              <a:t>22/09/2017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A3B4EB6-8A99-4425-BECC-E9B22AD8ADB9}"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0AF54159-EA88-4AA5-B935-ED7F03324156}" type="datetimeFigureOut">
              <a:rPr lang="pt-BR" smtClean="0"/>
              <a:t>22/09/2017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A3B4EB6-8A99-4425-BECC-E9B22AD8ADB9}"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4"/>
          </p:nvPr>
        </p:nvSpPr>
        <p:spPr/>
        <p:txBody>
          <a:bodyPr rtlCol="0"/>
          <a:lstStyle/>
          <a:p>
            <a:fld id="{0AF54159-EA88-4AA5-B935-ED7F03324156}" type="datetimeFigureOut">
              <a:rPr lang="pt-BR" smtClean="0"/>
              <a:t>22/09/2017</a:t>
            </a:fld>
            <a:endParaRPr lang="pt-BR"/>
          </a:p>
        </p:txBody>
      </p:sp>
      <p:sp>
        <p:nvSpPr>
          <p:cNvPr id="9" name="Espaço Reservado para Número de Slide 8"/>
          <p:cNvSpPr>
            <a:spLocks noGrp="1"/>
          </p:cNvSpPr>
          <p:nvPr>
            <p:ph type="sldNum" sz="quarter" idx="15"/>
          </p:nvPr>
        </p:nvSpPr>
        <p:spPr/>
        <p:txBody>
          <a:bodyPr rtlCol="0"/>
          <a:lstStyle/>
          <a:p>
            <a:fld id="{9A3B4EB6-8A99-4425-BECC-E9B22AD8ADB9}" type="slidenum">
              <a:rPr lang="pt-BR" smtClean="0"/>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a:t>Clique para editar 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0AF54159-EA88-4AA5-B935-ED7F03324156}" type="datetimeFigureOut">
              <a:rPr lang="pt-BR" smtClean="0"/>
              <a:t>22/09/2017</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9A3B4EB6-8A99-4425-BECC-E9B22AD8ADB9}"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5" name="Espaço Reservado para Data 4"/>
          <p:cNvSpPr>
            <a:spLocks noGrp="1"/>
          </p:cNvSpPr>
          <p:nvPr>
            <p:ph type="dt" sz="half" idx="10"/>
          </p:nvPr>
        </p:nvSpPr>
        <p:spPr/>
        <p:txBody>
          <a:bodyPr/>
          <a:lstStyle/>
          <a:p>
            <a:fld id="{0AF54159-EA88-4AA5-B935-ED7F03324156}" type="datetimeFigureOut">
              <a:rPr lang="pt-BR" smtClean="0"/>
              <a:t>22/09/2017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A3B4EB6-8A99-4425-BECC-E9B22AD8ADB9}" type="slidenum">
              <a:rPr lang="pt-BR" smtClean="0"/>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a:t>Clique para editar o título mestre</a:t>
            </a:r>
            <a:endParaRPr kumimoji="0" lang="en-US"/>
          </a:p>
        </p:txBody>
      </p:sp>
      <p:sp>
        <p:nvSpPr>
          <p:cNvPr id="7" name="Espaço Reservado para Data 6"/>
          <p:cNvSpPr>
            <a:spLocks noGrp="1"/>
          </p:cNvSpPr>
          <p:nvPr>
            <p:ph type="dt" sz="half" idx="10"/>
          </p:nvPr>
        </p:nvSpPr>
        <p:spPr/>
        <p:txBody>
          <a:bodyPr/>
          <a:lstStyle/>
          <a:p>
            <a:fld id="{0AF54159-EA88-4AA5-B935-ED7F03324156}" type="datetimeFigureOut">
              <a:rPr lang="pt-BR" smtClean="0"/>
              <a:t>22/09/2017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A3B4EB6-8A99-4425-BECC-E9B22AD8ADB9}" type="slidenum">
              <a:rPr lang="pt-BR" smtClean="0"/>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título mestre</a:t>
            </a:r>
            <a:endParaRPr kumimoji="0" lang="en-US"/>
          </a:p>
        </p:txBody>
      </p:sp>
      <p:sp>
        <p:nvSpPr>
          <p:cNvPr id="6" name="Espaço Reservado para Data 5"/>
          <p:cNvSpPr>
            <a:spLocks noGrp="1"/>
          </p:cNvSpPr>
          <p:nvPr>
            <p:ph type="dt" sz="half" idx="10"/>
          </p:nvPr>
        </p:nvSpPr>
        <p:spPr/>
        <p:txBody>
          <a:bodyPr rtlCol="0"/>
          <a:lstStyle/>
          <a:p>
            <a:fld id="{0AF54159-EA88-4AA5-B935-ED7F03324156}" type="datetimeFigureOut">
              <a:rPr lang="pt-BR" smtClean="0"/>
              <a:t>22/09/2017</a:t>
            </a:fld>
            <a:endParaRPr lang="pt-BR"/>
          </a:p>
        </p:txBody>
      </p:sp>
      <p:sp>
        <p:nvSpPr>
          <p:cNvPr id="7" name="Espaço Reservado para Número de Slide 6"/>
          <p:cNvSpPr>
            <a:spLocks noGrp="1"/>
          </p:cNvSpPr>
          <p:nvPr>
            <p:ph type="sldNum" sz="quarter" idx="11"/>
          </p:nvPr>
        </p:nvSpPr>
        <p:spPr/>
        <p:txBody>
          <a:bodyPr rtlCol="0"/>
          <a:lstStyle/>
          <a:p>
            <a:fld id="{9A3B4EB6-8A99-4425-BECC-E9B22AD8ADB9}" type="slidenum">
              <a:rPr lang="pt-BR" smtClean="0"/>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AF54159-EA88-4AA5-B935-ED7F03324156}" type="datetimeFigureOut">
              <a:rPr lang="pt-BR" smtClean="0"/>
              <a:t>22/09/2017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A3B4EB6-8A99-4425-BECC-E9B22AD8ADB9}"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a:t>Clique para editar 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21" name="Espaço Reservado para Data 20"/>
          <p:cNvSpPr>
            <a:spLocks noGrp="1"/>
          </p:cNvSpPr>
          <p:nvPr>
            <p:ph type="dt" sz="half" idx="14"/>
          </p:nvPr>
        </p:nvSpPr>
        <p:spPr/>
        <p:txBody>
          <a:bodyPr rtlCol="0"/>
          <a:lstStyle/>
          <a:p>
            <a:fld id="{0AF54159-EA88-4AA5-B935-ED7F03324156}" type="datetimeFigureOut">
              <a:rPr lang="pt-BR" smtClean="0"/>
              <a:t>22/09/2017</a:t>
            </a:fld>
            <a:endParaRPr lang="pt-BR"/>
          </a:p>
        </p:txBody>
      </p:sp>
      <p:sp>
        <p:nvSpPr>
          <p:cNvPr id="22" name="Espaço Reservado para Número de Slide 21"/>
          <p:cNvSpPr>
            <a:spLocks noGrp="1"/>
          </p:cNvSpPr>
          <p:nvPr>
            <p:ph type="sldNum" sz="quarter" idx="15"/>
          </p:nvPr>
        </p:nvSpPr>
        <p:spPr/>
        <p:txBody>
          <a:bodyPr rtlCol="0"/>
          <a:lstStyle/>
          <a:p>
            <a:fld id="{9A3B4EB6-8A99-4425-BECC-E9B22AD8ADB9}" type="slidenum">
              <a:rPr lang="pt-BR" smtClean="0"/>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a:t>Clique para editar 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a:t>Clique para editar 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0AF54159-EA88-4AA5-B935-ED7F03324156}" type="datetimeFigureOut">
              <a:rPr lang="pt-BR" smtClean="0"/>
              <a:t>22/09/2017</a:t>
            </a:fld>
            <a:endParaRPr lang="pt-BR"/>
          </a:p>
        </p:txBody>
      </p:sp>
      <p:sp>
        <p:nvSpPr>
          <p:cNvPr id="18" name="Espaço Reservado para Número de Slide 17"/>
          <p:cNvSpPr>
            <a:spLocks noGrp="1"/>
          </p:cNvSpPr>
          <p:nvPr>
            <p:ph type="sldNum" sz="quarter" idx="11"/>
          </p:nvPr>
        </p:nvSpPr>
        <p:spPr/>
        <p:txBody>
          <a:bodyPr rtlCol="0"/>
          <a:lstStyle/>
          <a:p>
            <a:fld id="{9A3B4EB6-8A99-4425-BECC-E9B22AD8ADB9}" type="slidenum">
              <a:rPr lang="pt-BR" smtClean="0"/>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a:t>Clique para editar 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a:t>Clique para editar 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AF54159-EA88-4AA5-B935-ED7F03324156}" type="datetimeFigureOut">
              <a:rPr lang="pt-BR" smtClean="0"/>
              <a:t>22/09/2017</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A3B4EB6-8A99-4425-BECC-E9B22AD8ADB9}"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Estrutura do Projeto de Pesquisa</a:t>
            </a:r>
          </a:p>
        </p:txBody>
      </p:sp>
      <p:sp>
        <p:nvSpPr>
          <p:cNvPr id="3" name="Subtítulo 2"/>
          <p:cNvSpPr>
            <a:spLocks noGrp="1"/>
          </p:cNvSpPr>
          <p:nvPr>
            <p:ph type="subTitle" idx="1"/>
          </p:nvPr>
        </p:nvSpPr>
        <p:spPr/>
        <p:txBody>
          <a:bodyPr/>
          <a:lstStyle/>
          <a:p>
            <a:r>
              <a:rPr lang="pt-BR" dirty="0"/>
              <a:t>Camila Moraes</a:t>
            </a:r>
          </a:p>
        </p:txBody>
      </p:sp>
    </p:spTree>
    <p:extLst>
      <p:ext uri="{BB962C8B-B14F-4D97-AF65-F5344CB8AC3E}">
        <p14:creationId xmlns:p14="http://schemas.microsoft.com/office/powerpoint/2010/main" val="473156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DEFINIÇÃO DO TEMA E DO TÍTULO </a:t>
            </a:r>
            <a:br>
              <a:rPr lang="pt-BR" dirty="0"/>
            </a:br>
            <a:r>
              <a:rPr lang="pt-BR" dirty="0"/>
              <a:t>(O QUÊ?)</a:t>
            </a:r>
          </a:p>
        </p:txBody>
      </p:sp>
      <p:sp>
        <p:nvSpPr>
          <p:cNvPr id="3" name="Espaço Reservado para Conteúdo 2"/>
          <p:cNvSpPr>
            <a:spLocks noGrp="1"/>
          </p:cNvSpPr>
          <p:nvPr>
            <p:ph sz="quarter" idx="1"/>
          </p:nvPr>
        </p:nvSpPr>
        <p:spPr/>
        <p:txBody>
          <a:bodyPr>
            <a:normAutofit/>
          </a:bodyPr>
          <a:lstStyle/>
          <a:p>
            <a:r>
              <a:rPr lang="pt-BR" dirty="0"/>
              <a:t>O tema é o assunto que desejamos provar ou desenvolver. Pode surgir de uma dificuldade prática enfrentada pelo pesquisador, da sua curiosidade científica, de desafios encontrados na leitura de outros trabalhos ou da própria teoria. Pode ter surgido pela entidade responsável, portanto, “encomendado”, o que, porém, não lhe tira o caráter científico.</a:t>
            </a:r>
          </a:p>
          <a:p>
            <a:r>
              <a:rPr lang="pt-BR" dirty="0"/>
              <a:t>Do tema é feita a delimitação, que deve ser dotada de um sujeito e um objeto. </a:t>
            </a:r>
          </a:p>
        </p:txBody>
      </p:sp>
    </p:spTree>
    <p:extLst>
      <p:ext uri="{BB962C8B-B14F-4D97-AF65-F5344CB8AC3E}">
        <p14:creationId xmlns:p14="http://schemas.microsoft.com/office/powerpoint/2010/main" val="268623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JUSTIFICATIVA (POR QUÊ?)</a:t>
            </a:r>
          </a:p>
        </p:txBody>
      </p:sp>
      <p:sp>
        <p:nvSpPr>
          <p:cNvPr id="3" name="Espaço Reservado para Conteúdo 2"/>
          <p:cNvSpPr>
            <a:spLocks noGrp="1"/>
          </p:cNvSpPr>
          <p:nvPr>
            <p:ph sz="quarter" idx="1"/>
          </p:nvPr>
        </p:nvSpPr>
        <p:spPr/>
        <p:txBody>
          <a:bodyPr>
            <a:normAutofit fontScale="92500" lnSpcReduction="10000"/>
          </a:bodyPr>
          <a:lstStyle/>
          <a:p>
            <a:pPr marL="0" indent="0">
              <a:buNone/>
            </a:pPr>
            <a:r>
              <a:rPr lang="pt-BR" dirty="0"/>
              <a:t>Deve enfatizar:</a:t>
            </a:r>
          </a:p>
          <a:p>
            <a:pPr marL="0" indent="0">
              <a:buNone/>
            </a:pPr>
            <a:r>
              <a:rPr lang="pt-BR" dirty="0"/>
              <a:t>a) o estágio em que se encontra a teoria que diz respeito ao tema;</a:t>
            </a:r>
          </a:p>
          <a:p>
            <a:pPr marL="0" indent="0">
              <a:buNone/>
            </a:pPr>
            <a:r>
              <a:rPr lang="pt-BR" dirty="0"/>
              <a:t>b) as contribuições teóricas que a pesquisa pode trazer</a:t>
            </a:r>
          </a:p>
          <a:p>
            <a:pPr marL="0" indent="0">
              <a:buNone/>
            </a:pPr>
            <a:r>
              <a:rPr lang="pt-BR" dirty="0"/>
              <a:t>c) a importância do tema do ponto de vista geral;</a:t>
            </a:r>
          </a:p>
          <a:p>
            <a:pPr marL="0" indent="0">
              <a:buNone/>
            </a:pPr>
            <a:r>
              <a:rPr lang="pt-BR" dirty="0"/>
              <a:t>d) a importância do tema para casos particulares em questão;</a:t>
            </a:r>
          </a:p>
          <a:p>
            <a:pPr marL="0" indent="0">
              <a:buNone/>
            </a:pPr>
            <a:r>
              <a:rPr lang="pt-BR" dirty="0"/>
              <a:t>e) possibilidade de sugerir modificações no âmbito da realidade abarcada pelo tema proposto;</a:t>
            </a:r>
          </a:p>
          <a:p>
            <a:pPr marL="0" indent="0">
              <a:buNone/>
            </a:pPr>
            <a:r>
              <a:rPr lang="pt-BR" dirty="0"/>
              <a:t>f) descoberta de soluções para casos gerais e/ou particulares.</a:t>
            </a:r>
          </a:p>
          <a:p>
            <a:pPr marL="0" indent="0">
              <a:buNone/>
            </a:pPr>
            <a:r>
              <a:rPr lang="pt-BR" dirty="0"/>
              <a:t>g) A justificativa difere da revisão da bibliografia e, por esse motivo, não apresenta citações de outros autores.</a:t>
            </a:r>
          </a:p>
        </p:txBody>
      </p:sp>
    </p:spTree>
    <p:extLst>
      <p:ext uri="{BB962C8B-B14F-4D97-AF65-F5344CB8AC3E}">
        <p14:creationId xmlns:p14="http://schemas.microsoft.com/office/powerpoint/2010/main" val="360434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ESPECIFICAÇÃO DOS OBJETIVOS </a:t>
            </a:r>
            <a:br>
              <a:rPr lang="pt-BR" dirty="0"/>
            </a:br>
            <a:r>
              <a:rPr lang="pt-BR" dirty="0"/>
              <a:t>(PARA QUÊ?)</a:t>
            </a:r>
          </a:p>
        </p:txBody>
      </p:sp>
      <p:sp>
        <p:nvSpPr>
          <p:cNvPr id="3" name="Espaço Reservado para Conteúdo 2"/>
          <p:cNvSpPr>
            <a:spLocks noGrp="1"/>
          </p:cNvSpPr>
          <p:nvPr>
            <p:ph sz="quarter" idx="1"/>
          </p:nvPr>
        </p:nvSpPr>
        <p:spPr/>
        <p:txBody>
          <a:bodyPr>
            <a:normAutofit/>
          </a:bodyPr>
          <a:lstStyle/>
          <a:p>
            <a:pPr marL="0" indent="0">
              <a:buNone/>
            </a:pPr>
            <a:r>
              <a:rPr lang="pt-BR" dirty="0"/>
              <a:t>Os objetivos devem ser sempre expressos em verbos de ação. E se desdobram em:</a:t>
            </a:r>
          </a:p>
          <a:p>
            <a:pPr marL="0" indent="0">
              <a:buNone/>
            </a:pPr>
            <a:r>
              <a:rPr lang="pt-BR" b="1" dirty="0"/>
              <a:t>a) geral</a:t>
            </a:r>
            <a:r>
              <a:rPr lang="pt-BR" dirty="0"/>
              <a:t>: está ligado a uma visão global e abrangente do tema. Relaciona-se com o conteúdo intrínseco, quer dos fenômenos e eventos, quer das ideias estudadas. Vincula-se diretamente à própria significação da tese proposta pelo projeto. Deve iniciar com um verbo de ação.</a:t>
            </a:r>
          </a:p>
          <a:p>
            <a:pPr marL="0" indent="0">
              <a:buNone/>
            </a:pPr>
            <a:r>
              <a:rPr lang="pt-BR" b="1" dirty="0"/>
              <a:t>b) específicos</a:t>
            </a:r>
            <a:r>
              <a:rPr lang="pt-BR" dirty="0"/>
              <a:t>: apresentam caráter mais concreto. Têm função intermediária e instrumental, permitindo, de um lado, atingir o objetivo geral e, de outro, aplicar este a situações particulares.</a:t>
            </a:r>
          </a:p>
        </p:txBody>
      </p:sp>
    </p:spTree>
    <p:extLst>
      <p:ext uri="{BB962C8B-B14F-4D97-AF65-F5344CB8AC3E}">
        <p14:creationId xmlns:p14="http://schemas.microsoft.com/office/powerpoint/2010/main" val="1280938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METODOLOGIA (COMO?)</a:t>
            </a:r>
          </a:p>
        </p:txBody>
      </p:sp>
      <p:sp>
        <p:nvSpPr>
          <p:cNvPr id="3" name="Espaço Reservado para Conteúdo 2"/>
          <p:cNvSpPr>
            <a:spLocks noGrp="1"/>
          </p:cNvSpPr>
          <p:nvPr>
            <p:ph sz="quarter" idx="1"/>
          </p:nvPr>
        </p:nvSpPr>
        <p:spPr/>
        <p:txBody>
          <a:bodyPr>
            <a:normAutofit/>
          </a:bodyPr>
          <a:lstStyle/>
          <a:p>
            <a:r>
              <a:rPr lang="pt-BR" dirty="0"/>
              <a:t>A investigação científica depende de um conjunto de procedimentos intelectuais e técnicos para que seus objetivos sejam atingidos: os métodos científicos.</a:t>
            </a:r>
          </a:p>
          <a:p>
            <a:r>
              <a:rPr lang="pt-BR" b="1" dirty="0"/>
              <a:t>Método científico </a:t>
            </a:r>
            <a:r>
              <a:rPr lang="pt-BR" dirty="0"/>
              <a:t>é o conjunto de processos ou operações mentais que devemos empregar na investigação. É a linha de raciocínio adotada no processo de pesquisa.</a:t>
            </a:r>
          </a:p>
        </p:txBody>
      </p:sp>
    </p:spTree>
    <p:extLst>
      <p:ext uri="{BB962C8B-B14F-4D97-AF65-F5344CB8AC3E}">
        <p14:creationId xmlns:p14="http://schemas.microsoft.com/office/powerpoint/2010/main" val="1448946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EMBASAMENTO TEÓRICO </a:t>
            </a:r>
            <a:br>
              <a:rPr lang="pt-BR" dirty="0"/>
            </a:br>
            <a:r>
              <a:rPr lang="pt-BR" dirty="0"/>
              <a:t>(QUAIS CONCEITOS?)</a:t>
            </a:r>
          </a:p>
        </p:txBody>
      </p:sp>
      <p:sp>
        <p:nvSpPr>
          <p:cNvPr id="3" name="Espaço Reservado para Conteúdo 2"/>
          <p:cNvSpPr>
            <a:spLocks noGrp="1"/>
          </p:cNvSpPr>
          <p:nvPr>
            <p:ph sz="quarter" idx="1"/>
          </p:nvPr>
        </p:nvSpPr>
        <p:spPr/>
        <p:txBody>
          <a:bodyPr/>
          <a:lstStyle/>
          <a:p>
            <a:r>
              <a:rPr lang="pt-BR" dirty="0"/>
              <a:t>Autores</a:t>
            </a:r>
          </a:p>
          <a:p>
            <a:r>
              <a:rPr lang="pt-BR" dirty="0"/>
              <a:t>Conceitos</a:t>
            </a:r>
          </a:p>
          <a:p>
            <a:r>
              <a:rPr lang="pt-BR" dirty="0"/>
              <a:t>Apresentação dos Conceitos</a:t>
            </a:r>
          </a:p>
          <a:p>
            <a:r>
              <a:rPr lang="pt-BR" dirty="0"/>
              <a:t>Obras e Trabalhos sobre o tema (Fichamento)</a:t>
            </a:r>
          </a:p>
          <a:p>
            <a:endParaRPr lang="pt-BR" dirty="0"/>
          </a:p>
        </p:txBody>
      </p:sp>
    </p:spTree>
    <p:extLst>
      <p:ext uri="{BB962C8B-B14F-4D97-AF65-F5344CB8AC3E}">
        <p14:creationId xmlns:p14="http://schemas.microsoft.com/office/powerpoint/2010/main" val="3478656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CRONOGRAMA (QUANDO?)</a:t>
            </a:r>
          </a:p>
        </p:txBody>
      </p:sp>
      <p:graphicFrame>
        <p:nvGraphicFramePr>
          <p:cNvPr id="4" name="Espaço Reservado para Conteúdo 3"/>
          <p:cNvGraphicFramePr>
            <a:graphicFrameLocks noGrp="1"/>
          </p:cNvGraphicFramePr>
          <p:nvPr>
            <p:ph sz="quarter" idx="1"/>
            <p:extLst>
              <p:ext uri="{D42A27DB-BD31-4B8C-83A1-F6EECF244321}">
                <p14:modId xmlns:p14="http://schemas.microsoft.com/office/powerpoint/2010/main" val="3430833966"/>
              </p:ext>
            </p:extLst>
          </p:nvPr>
        </p:nvGraphicFramePr>
        <p:xfrm>
          <a:off x="457200" y="1600200"/>
          <a:ext cx="7467600" cy="2565400"/>
        </p:xfrm>
        <a:graphic>
          <a:graphicData uri="http://schemas.openxmlformats.org/drawingml/2006/table">
            <a:tbl>
              <a:tblPr firstRow="1" bandRow="1">
                <a:tableStyleId>{5C22544A-7EE6-4342-B048-85BDC9FD1C3A}</a:tableStyleId>
              </a:tblPr>
              <a:tblGrid>
                <a:gridCol w="1493520">
                  <a:extLst>
                    <a:ext uri="{9D8B030D-6E8A-4147-A177-3AD203B41FA5}">
                      <a16:colId xmlns:a16="http://schemas.microsoft.com/office/drawing/2014/main" val="20000"/>
                    </a:ext>
                  </a:extLst>
                </a:gridCol>
                <a:gridCol w="1493520">
                  <a:extLst>
                    <a:ext uri="{9D8B030D-6E8A-4147-A177-3AD203B41FA5}">
                      <a16:colId xmlns:a16="http://schemas.microsoft.com/office/drawing/2014/main" val="20001"/>
                    </a:ext>
                  </a:extLst>
                </a:gridCol>
                <a:gridCol w="1493520">
                  <a:extLst>
                    <a:ext uri="{9D8B030D-6E8A-4147-A177-3AD203B41FA5}">
                      <a16:colId xmlns:a16="http://schemas.microsoft.com/office/drawing/2014/main" val="20002"/>
                    </a:ext>
                  </a:extLst>
                </a:gridCol>
                <a:gridCol w="1493520">
                  <a:extLst>
                    <a:ext uri="{9D8B030D-6E8A-4147-A177-3AD203B41FA5}">
                      <a16:colId xmlns:a16="http://schemas.microsoft.com/office/drawing/2014/main" val="20003"/>
                    </a:ext>
                  </a:extLst>
                </a:gridCol>
                <a:gridCol w="1493520">
                  <a:extLst>
                    <a:ext uri="{9D8B030D-6E8A-4147-A177-3AD203B41FA5}">
                      <a16:colId xmlns:a16="http://schemas.microsoft.com/office/drawing/2014/main" val="20004"/>
                    </a:ext>
                  </a:extLst>
                </a:gridCol>
              </a:tblGrid>
              <a:tr h="370840">
                <a:tc>
                  <a:txBody>
                    <a:bodyPr/>
                    <a:lstStyle/>
                    <a:p>
                      <a:r>
                        <a:rPr lang="pt-BR" dirty="0"/>
                        <a:t>Atividades</a:t>
                      </a:r>
                    </a:p>
                  </a:txBody>
                  <a:tcPr marL="82973" marR="82973"/>
                </a:tc>
                <a:tc>
                  <a:txBody>
                    <a:bodyPr/>
                    <a:lstStyle/>
                    <a:p>
                      <a:r>
                        <a:rPr lang="pt-BR" dirty="0"/>
                        <a:t>Mês</a:t>
                      </a:r>
                      <a:r>
                        <a:rPr lang="pt-BR" baseline="0" dirty="0"/>
                        <a:t> 1</a:t>
                      </a:r>
                      <a:endParaRPr lang="pt-BR" dirty="0"/>
                    </a:p>
                  </a:txBody>
                  <a:tcPr marL="82973" marR="82973"/>
                </a:tc>
                <a:tc>
                  <a:txBody>
                    <a:bodyPr/>
                    <a:lstStyle/>
                    <a:p>
                      <a:r>
                        <a:rPr lang="pt-BR" dirty="0"/>
                        <a:t>Mês 2</a:t>
                      </a:r>
                    </a:p>
                  </a:txBody>
                  <a:tcPr marL="82973" marR="82973"/>
                </a:tc>
                <a:tc>
                  <a:txBody>
                    <a:bodyPr/>
                    <a:lstStyle/>
                    <a:p>
                      <a:r>
                        <a:rPr lang="pt-BR" dirty="0"/>
                        <a:t>Mês 3</a:t>
                      </a:r>
                    </a:p>
                  </a:txBody>
                  <a:tcPr marL="82973" marR="82973"/>
                </a:tc>
                <a:tc>
                  <a:txBody>
                    <a:bodyPr/>
                    <a:lstStyle/>
                    <a:p>
                      <a:r>
                        <a:rPr lang="pt-BR" dirty="0"/>
                        <a:t>Mês 4</a:t>
                      </a:r>
                    </a:p>
                  </a:txBody>
                  <a:tcPr marL="82973" marR="82973"/>
                </a:tc>
                <a:extLst>
                  <a:ext uri="{0D108BD9-81ED-4DB2-BD59-A6C34878D82A}">
                    <a16:rowId xmlns:a16="http://schemas.microsoft.com/office/drawing/2014/main" val="10000"/>
                  </a:ext>
                </a:extLst>
              </a:tr>
              <a:tr h="370840">
                <a:tc>
                  <a:txBody>
                    <a:bodyPr/>
                    <a:lstStyle/>
                    <a:p>
                      <a:r>
                        <a:rPr lang="pt-BR" dirty="0"/>
                        <a:t>Elaboração do Projeto</a:t>
                      </a:r>
                    </a:p>
                  </a:txBody>
                  <a:tcPr marL="82973" marR="82973"/>
                </a:tc>
                <a:tc>
                  <a:txBody>
                    <a:bodyPr/>
                    <a:lstStyle/>
                    <a:p>
                      <a:r>
                        <a:rPr lang="pt-BR" dirty="0"/>
                        <a:t>XXXXXXXXXXXXXXXX</a:t>
                      </a:r>
                    </a:p>
                  </a:txBody>
                  <a:tcPr marL="82973" marR="82973"/>
                </a:tc>
                <a:tc>
                  <a:txBody>
                    <a:bodyPr/>
                    <a:lstStyle/>
                    <a:p>
                      <a:endParaRPr lang="pt-BR"/>
                    </a:p>
                  </a:txBody>
                  <a:tcPr marL="82973" marR="82973"/>
                </a:tc>
                <a:tc>
                  <a:txBody>
                    <a:bodyPr/>
                    <a:lstStyle/>
                    <a:p>
                      <a:endParaRPr lang="pt-BR"/>
                    </a:p>
                  </a:txBody>
                  <a:tcPr marL="82973" marR="82973"/>
                </a:tc>
                <a:tc>
                  <a:txBody>
                    <a:bodyPr/>
                    <a:lstStyle/>
                    <a:p>
                      <a:endParaRPr lang="pt-BR"/>
                    </a:p>
                  </a:txBody>
                  <a:tcPr marL="82973" marR="82973"/>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a:t>Coleta de dados</a:t>
                      </a:r>
                    </a:p>
                    <a:p>
                      <a:endParaRPr lang="pt-BR" dirty="0"/>
                    </a:p>
                  </a:txBody>
                  <a:tcPr marL="82973" marR="82973"/>
                </a:tc>
                <a:tc>
                  <a:txBody>
                    <a:bodyPr/>
                    <a:lstStyle/>
                    <a:p>
                      <a:endParaRPr lang="pt-BR" dirty="0"/>
                    </a:p>
                  </a:txBody>
                  <a:tcPr marL="82973" marR="82973"/>
                </a:tc>
                <a:tc>
                  <a:txBody>
                    <a:bodyPr/>
                    <a:lstStyle/>
                    <a:p>
                      <a:r>
                        <a:rPr lang="pt-BR" dirty="0"/>
                        <a:t>XXXXXXXXXXXXXXXXXXXXXXXX</a:t>
                      </a:r>
                    </a:p>
                  </a:txBody>
                  <a:tcPr marL="82973" marR="82973"/>
                </a:tc>
                <a:tc>
                  <a:txBody>
                    <a:bodyPr/>
                    <a:lstStyle/>
                    <a:p>
                      <a:r>
                        <a:rPr lang="pt-BR" dirty="0"/>
                        <a:t>XXXXXXXXXXXXXXXXXXXXXXXX</a:t>
                      </a:r>
                    </a:p>
                  </a:txBody>
                  <a:tcPr marL="82973" marR="82973"/>
                </a:tc>
                <a:tc>
                  <a:txBody>
                    <a:bodyPr/>
                    <a:lstStyle/>
                    <a:p>
                      <a:endParaRPr lang="pt-BR" dirty="0"/>
                    </a:p>
                  </a:txBody>
                  <a:tcPr marL="82973" marR="82973"/>
                </a:tc>
                <a:extLst>
                  <a:ext uri="{0D108BD9-81ED-4DB2-BD59-A6C34878D82A}">
                    <a16:rowId xmlns:a16="http://schemas.microsoft.com/office/drawing/2014/main" val="10002"/>
                  </a:ext>
                </a:extLst>
              </a:tr>
              <a:tr h="370840">
                <a:tc>
                  <a:txBody>
                    <a:bodyPr/>
                    <a:lstStyle/>
                    <a:p>
                      <a:r>
                        <a:rPr lang="pt-BR" dirty="0"/>
                        <a:t>Redação do artigo</a:t>
                      </a:r>
                    </a:p>
                  </a:txBody>
                  <a:tcPr marL="82973" marR="82973"/>
                </a:tc>
                <a:tc>
                  <a:txBody>
                    <a:bodyPr/>
                    <a:lstStyle/>
                    <a:p>
                      <a:endParaRPr lang="pt-BR" dirty="0"/>
                    </a:p>
                  </a:txBody>
                  <a:tcPr marL="82973" marR="82973"/>
                </a:tc>
                <a:tc>
                  <a:txBody>
                    <a:bodyPr/>
                    <a:lstStyle/>
                    <a:p>
                      <a:endParaRPr lang="pt-BR"/>
                    </a:p>
                  </a:txBody>
                  <a:tcPr marL="82973" marR="82973"/>
                </a:tc>
                <a:tc>
                  <a:txBody>
                    <a:bodyPr/>
                    <a:lstStyle/>
                    <a:p>
                      <a:endParaRPr lang="pt-BR" dirty="0"/>
                    </a:p>
                  </a:txBody>
                  <a:tcPr marL="82973" marR="82973"/>
                </a:tc>
                <a:tc>
                  <a:txBody>
                    <a:bodyPr/>
                    <a:lstStyle/>
                    <a:p>
                      <a:r>
                        <a:rPr lang="pt-BR"/>
                        <a:t>XXXXXXXXXXXXXXXX</a:t>
                      </a:r>
                      <a:endParaRPr lang="pt-BR" dirty="0"/>
                    </a:p>
                  </a:txBody>
                  <a:tcPr marL="82973" marR="82973"/>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01989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Referências</a:t>
            </a:r>
          </a:p>
        </p:txBody>
      </p:sp>
      <p:sp>
        <p:nvSpPr>
          <p:cNvPr id="3" name="Espaço Reservado para Conteúdo 2"/>
          <p:cNvSpPr>
            <a:spLocks noGrp="1"/>
          </p:cNvSpPr>
          <p:nvPr>
            <p:ph sz="quarter" idx="1"/>
          </p:nvPr>
        </p:nvSpPr>
        <p:spPr/>
        <p:txBody>
          <a:bodyPr/>
          <a:lstStyle/>
          <a:p>
            <a:pPr marL="0" indent="0">
              <a:buNone/>
            </a:pPr>
            <a:r>
              <a:rPr lang="pt-BR" dirty="0"/>
              <a:t>PRODANOV, C.C. e FREITAS, E.C.  </a:t>
            </a:r>
            <a:r>
              <a:rPr lang="pt-BR" i="1" dirty="0"/>
              <a:t>Metodologia do Trabalho Científico</a:t>
            </a:r>
            <a:r>
              <a:rPr lang="pt-BR" dirty="0"/>
              <a:t>. 2ed. Novo Hamburgo: FFEVALE. 2013</a:t>
            </a:r>
          </a:p>
          <a:p>
            <a:pPr marL="0" indent="0">
              <a:buNone/>
            </a:pPr>
            <a:endParaRPr lang="pt-BR" dirty="0"/>
          </a:p>
        </p:txBody>
      </p:sp>
    </p:spTree>
    <p:extLst>
      <p:ext uri="{BB962C8B-B14F-4D97-AF65-F5344CB8AC3E}">
        <p14:creationId xmlns:p14="http://schemas.microsoft.com/office/powerpoint/2010/main" val="20786881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TotalTime>
  <Words>431</Words>
  <Application>Microsoft Office PowerPoint</Application>
  <PresentationFormat>Apresentação na tela (4:3)</PresentationFormat>
  <Paragraphs>41</Paragraphs>
  <Slides>8</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8</vt:i4>
      </vt:variant>
    </vt:vector>
  </HeadingPairs>
  <TitlesOfParts>
    <vt:vector size="12" baseType="lpstr">
      <vt:lpstr>Century Schoolbook</vt:lpstr>
      <vt:lpstr>Wingdings</vt:lpstr>
      <vt:lpstr>Wingdings 2</vt:lpstr>
      <vt:lpstr>Balcão Envidraçado</vt:lpstr>
      <vt:lpstr>Estrutura do Projeto de Pesquisa</vt:lpstr>
      <vt:lpstr>DEFINIÇÃO DO TEMA E DO TÍTULO  (O QUÊ?)</vt:lpstr>
      <vt:lpstr>JUSTIFICATIVA (POR QUÊ?)</vt:lpstr>
      <vt:lpstr>ESPECIFICAÇÃO DOS OBJETIVOS  (PARA QUÊ?)</vt:lpstr>
      <vt:lpstr>METODOLOGIA (COMO?)</vt:lpstr>
      <vt:lpstr>EMBASAMENTO TEÓRICO  (QUAIS CONCEITOS?)</vt:lpstr>
      <vt:lpstr>CRONOGRAMA (QUANDO?)</vt:lpstr>
      <vt:lpstr>Referências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Estrutura do Projeto de Pesquisa</dc:title>
  <dc:creator>Camila Moraes</dc:creator>
  <cp:lastModifiedBy>Camila Moraes</cp:lastModifiedBy>
  <cp:revision>5</cp:revision>
  <dcterms:created xsi:type="dcterms:W3CDTF">2014-09-18T00:50:34Z</dcterms:created>
  <dcterms:modified xsi:type="dcterms:W3CDTF">2017-09-22T11:39:46Z</dcterms:modified>
</cp:coreProperties>
</file>