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nirio\Desktop\Indicadores\Indicadores%20-%20N&#250;mero%20de%20atividades%20e%20%20participant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nirio\Desktop\Indicadores\Indicadores%20-%20N&#250;mero%20de%20atividades%20e%20%20participant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nirio\Desktop\Indicadores\Indicadores%20-%20N&#250;mero%20de%20danos%20ocorrido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nirio\Desktop\Indicadores\Indicadores%20-%20N&#250;mero%20de%20perdas%20ocorrid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Número de atividades realizadas nos espaços da EEAP / UNIRIO - 2021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atividade!$A$20:$F$20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howVal val="1"/>
          </c:dLbls>
          <c:cat>
            <c:strRef>
              <c:f>atividade!$G$8:$M$8</c:f>
              <c:strCache>
                <c:ptCount val="7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Set</c:v>
                </c:pt>
                <c:pt idx="4">
                  <c:v>Out</c:v>
                </c:pt>
                <c:pt idx="5">
                  <c:v>Nov</c:v>
                </c:pt>
                <c:pt idx="6">
                  <c:v>Dez</c:v>
                </c:pt>
              </c:strCache>
            </c:strRef>
          </c:cat>
          <c:val>
            <c:numRef>
              <c:f>atividade!$G$20:$M$20</c:f>
              <c:numCache>
                <c:formatCode>General</c:formatCode>
                <c:ptCount val="7"/>
                <c:pt idx="0">
                  <c:v>3</c:v>
                </c:pt>
                <c:pt idx="1">
                  <c:v>30</c:v>
                </c:pt>
                <c:pt idx="2">
                  <c:v>41</c:v>
                </c:pt>
                <c:pt idx="3">
                  <c:v>24</c:v>
                </c:pt>
                <c:pt idx="4">
                  <c:v>1</c:v>
                </c:pt>
                <c:pt idx="5">
                  <c:v>27</c:v>
                </c:pt>
                <c:pt idx="6">
                  <c:v>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65-48B4-B827-F34AD0F7E12C}"/>
            </c:ext>
          </c:extLst>
        </c:ser>
        <c:gapWidth val="219"/>
        <c:overlap val="-27"/>
        <c:axId val="68973696"/>
        <c:axId val="68975232"/>
      </c:barChart>
      <c:catAx>
        <c:axId val="689736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975232"/>
        <c:crosses val="autoZero"/>
        <c:auto val="1"/>
        <c:lblAlgn val="ctr"/>
        <c:lblOffset val="100"/>
      </c:catAx>
      <c:valAx>
        <c:axId val="6897523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973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Número de participantes das atividades na EEAP / UNIRIO - 2021 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participantes!$A$20:$F$20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howVal val="1"/>
          </c:dLbls>
          <c:cat>
            <c:strRef>
              <c:f>participantes!$G$8:$M$8</c:f>
              <c:strCache>
                <c:ptCount val="7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Set</c:v>
                </c:pt>
                <c:pt idx="4">
                  <c:v>Out</c:v>
                </c:pt>
                <c:pt idx="5">
                  <c:v>Nov</c:v>
                </c:pt>
                <c:pt idx="6">
                  <c:v>Dez</c:v>
                </c:pt>
              </c:strCache>
            </c:strRef>
          </c:cat>
          <c:val>
            <c:numRef>
              <c:f>participantes!$G$20:$M$20</c:f>
              <c:numCache>
                <c:formatCode>General</c:formatCode>
                <c:ptCount val="7"/>
                <c:pt idx="0">
                  <c:v>54</c:v>
                </c:pt>
                <c:pt idx="1">
                  <c:v>765</c:v>
                </c:pt>
                <c:pt idx="2">
                  <c:v>770</c:v>
                </c:pt>
                <c:pt idx="3">
                  <c:v>348</c:v>
                </c:pt>
                <c:pt idx="4">
                  <c:v>26</c:v>
                </c:pt>
                <c:pt idx="5">
                  <c:v>621</c:v>
                </c:pt>
                <c:pt idx="6">
                  <c:v>572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23F-4357-9E2A-86FC5FA1C0DA}"/>
            </c:ext>
          </c:extLst>
        </c:ser>
        <c:gapWidth val="219"/>
        <c:overlap val="-27"/>
        <c:axId val="69635072"/>
        <c:axId val="69640960"/>
      </c:barChart>
      <c:catAx>
        <c:axId val="6963507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9640960"/>
        <c:crosses val="autoZero"/>
        <c:auto val="1"/>
        <c:lblAlgn val="ctr"/>
        <c:lblOffset val="100"/>
      </c:catAx>
      <c:valAx>
        <c:axId val="6964096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9635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100" b="1" baseline="0" dirty="0"/>
              <a:t>Nº de danos ocorridos </a:t>
            </a:r>
            <a:r>
              <a:rPr lang="pt-BR" sz="1100" b="1" i="0" u="none" strike="noStrike" baseline="0" dirty="0"/>
              <a:t>nos simuladores / </a:t>
            </a:r>
            <a:r>
              <a:rPr lang="pt-BR" sz="1100" b="1" i="0" u="none" strike="noStrike" baseline="0" dirty="0" smtClean="0"/>
              <a:t>manequins pertencentes aos laboratórios da </a:t>
            </a:r>
            <a:r>
              <a:rPr lang="pt-BR" sz="1100" b="1" i="0" u="none" strike="noStrike" baseline="0" dirty="0"/>
              <a:t>EEAP / </a:t>
            </a:r>
            <a:r>
              <a:rPr lang="pt-BR" sz="1100" b="1" i="0" u="none" strike="noStrike" baseline="0" dirty="0" smtClean="0"/>
              <a:t>UNIRIO - 2021</a:t>
            </a:r>
            <a:endParaRPr lang="pt-BR" sz="1100" b="1" baseline="0" dirty="0"/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danos!$A$9</c:f>
              <c:strCache>
                <c:ptCount val="1"/>
                <c:pt idx="0">
                  <c:v>Reparáveis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danos!$B$8:$M$8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danos!$B$9:$M$9</c:f>
              <c:numCache>
                <c:formatCode>General</c:formatCode>
                <c:ptCount val="12"/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85D-4019-AF43-8EECA256064B}"/>
            </c:ext>
          </c:extLst>
        </c:ser>
        <c:ser>
          <c:idx val="1"/>
          <c:order val="1"/>
          <c:tx>
            <c:strRef>
              <c:f>danos!$A$10</c:f>
              <c:strCache>
                <c:ptCount val="1"/>
                <c:pt idx="0">
                  <c:v>Irreparáveis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danos!$B$8:$M$8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danos!$B$10:$M$10</c:f>
              <c:numCache>
                <c:formatCode>General</c:formatCode>
                <c:ptCount val="12"/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85D-4019-AF43-8EECA256064B}"/>
            </c:ext>
          </c:extLst>
        </c:ser>
        <c:gapWidth val="219"/>
        <c:overlap val="-27"/>
        <c:axId val="82745216"/>
        <c:axId val="82746752"/>
      </c:barChart>
      <c:catAx>
        <c:axId val="8274521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2746752"/>
        <c:crosses val="autoZero"/>
        <c:auto val="1"/>
        <c:lblAlgn val="ctr"/>
        <c:lblOffset val="100"/>
      </c:catAx>
      <c:valAx>
        <c:axId val="8274675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2745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b="1" dirty="0"/>
              <a:t>Número de perdas ocorridas nos simuladores / manequins pertencentes aos laboratórios da EEAP / </a:t>
            </a:r>
            <a:r>
              <a:rPr lang="pt-BR" b="1" dirty="0" smtClean="0"/>
              <a:t>UNIRIO - 2021</a:t>
            </a:r>
            <a:endParaRPr lang="pt-BR" b="1" dirty="0"/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danos!$B$8:$M$8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danos!$B$9:$M$9</c:f>
              <c:numCache>
                <c:formatCode>General</c:formatCode>
                <c:ptCount val="12"/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433-481C-9585-975A596570D4}"/>
            </c:ext>
          </c:extLst>
        </c:ser>
        <c:gapWidth val="219"/>
        <c:overlap val="-27"/>
        <c:axId val="84022016"/>
        <c:axId val="84023552"/>
      </c:barChart>
      <c:catAx>
        <c:axId val="8402201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4023552"/>
        <c:crosses val="autoZero"/>
        <c:auto val="1"/>
        <c:lblAlgn val="ctr"/>
        <c:lblOffset val="100"/>
      </c:catAx>
      <c:valAx>
        <c:axId val="8402355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4022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06/01/2022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06/01/2022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06/01/2022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06/01/2022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51520" y="404664"/>
          <a:ext cx="1047750" cy="657225"/>
        </p:xfrm>
        <a:graphic>
          <a:graphicData uri="http://schemas.openxmlformats.org/presentationml/2006/ole">
            <p:oleObj spid="_x0000_s1026" name="Imagem de Bitmap" r:id="rId3" imgW="1467055" imgH="1142857" progId="PBrush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7884368" y="332656"/>
          <a:ext cx="723900" cy="781050"/>
        </p:xfrm>
        <a:graphic>
          <a:graphicData uri="http://schemas.openxmlformats.org/presentationml/2006/ole">
            <p:oleObj spid="_x0000_s1027" name="Imagem de Bitmap" r:id="rId4" imgW="1685714" imgH="1752381" progId="PBrush">
              <p:embed/>
            </p:oleObj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547664" y="476672"/>
          <a:ext cx="6096000" cy="727364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8184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UNIVERSIDADE DO RIO DE JANEIRO – UNIRIO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84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CENTRO DE CIÊNCIAS BIOLÓGICAS E DA SAÚDE – CCBS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84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ESCOLA DE ENFERMAGEM ALFREDO PINTO - EEAP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841"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2110239" y="2420888"/>
            <a:ext cx="4840749" cy="18004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dirty="0" smtClean="0"/>
              <a:t>INDICADORES</a:t>
            </a:r>
          </a:p>
          <a:p>
            <a:pPr algn="ctr">
              <a:lnSpc>
                <a:spcPct val="150000"/>
              </a:lnSpc>
            </a:pPr>
            <a:endParaRPr lang="pt-BR" sz="2800" b="1" dirty="0" smtClean="0"/>
          </a:p>
          <a:p>
            <a:pPr algn="ctr">
              <a:lnSpc>
                <a:spcPct val="150000"/>
              </a:lnSpc>
            </a:pPr>
            <a:r>
              <a:rPr lang="pt-BR" b="1" dirty="0" smtClean="0"/>
              <a:t>PERÍODO: OUTUBRO / NOVEMBRO / DEZEMBRO</a:t>
            </a:r>
            <a:endParaRPr lang="pt-BR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3995936" y="5877272"/>
            <a:ext cx="1521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Janeiro / 2022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99592" y="404664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Indicador: Número de atividades realizadas nos espaços da EEAP / UNIRIO</a:t>
            </a:r>
            <a:endParaRPr lang="pt-BR" b="1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683568" y="4005064"/>
          <a:ext cx="7848874" cy="2664301"/>
        </p:xfrm>
        <a:graphic>
          <a:graphicData uri="http://schemas.openxmlformats.org/drawingml/2006/table">
            <a:tbl>
              <a:tblPr/>
              <a:tblGrid>
                <a:gridCol w="817846"/>
                <a:gridCol w="585919"/>
                <a:gridCol w="585919"/>
                <a:gridCol w="585919"/>
                <a:gridCol w="585919"/>
                <a:gridCol w="585919"/>
                <a:gridCol w="585919"/>
                <a:gridCol w="585919"/>
                <a:gridCol w="585919"/>
                <a:gridCol w="585919"/>
                <a:gridCol w="585919"/>
                <a:gridCol w="585919"/>
                <a:gridCol w="585919"/>
              </a:tblGrid>
              <a:tr h="166519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Fev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Abr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Jun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Jul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Ago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Out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Dez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6651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Auditório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33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Centro acad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33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Habilidades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6651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LabSimu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6651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Laets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6651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Sala 310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6651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Sala 402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6651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Sala 410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6651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Sala 603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33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Sala tatames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6651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Terraço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6651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FFABED49-E490-4F68-AE3B-CA8C25CBA344}"/>
              </a:ext>
            </a:extLst>
          </p:cNvPr>
          <p:cNvGraphicFramePr/>
          <p:nvPr/>
        </p:nvGraphicFramePr>
        <p:xfrm>
          <a:off x="1187624" y="980728"/>
          <a:ext cx="6705600" cy="2871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Elipse 11"/>
          <p:cNvSpPr/>
          <p:nvPr/>
        </p:nvSpPr>
        <p:spPr>
          <a:xfrm>
            <a:off x="5220072" y="3573016"/>
            <a:ext cx="64807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lipse 12"/>
          <p:cNvSpPr/>
          <p:nvPr/>
        </p:nvSpPr>
        <p:spPr>
          <a:xfrm>
            <a:off x="6084168" y="3573016"/>
            <a:ext cx="64807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>
            <a:off x="7020272" y="3573016"/>
            <a:ext cx="64807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5292080" y="1340768"/>
            <a:ext cx="2880320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1400" dirty="0" smtClean="0">
                <a:solidFill>
                  <a:srgbClr val="FF0000"/>
                </a:solidFill>
              </a:rPr>
              <a:t>Média trimestre: 21 atividades</a:t>
            </a:r>
            <a:endParaRPr lang="pt-BR" sz="1400" dirty="0">
              <a:solidFill>
                <a:srgbClr val="FF0000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5076056" y="2852936"/>
            <a:ext cx="8989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Out: Férias </a:t>
            </a:r>
            <a:endParaRPr lang="pt-BR" sz="1200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7403139" y="1927865"/>
            <a:ext cx="1740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Dez: Recesso  acadêmico</a:t>
            </a:r>
            <a:endParaRPr lang="pt-BR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23528" y="260648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Indicador: Número de participantes das atividades na EEAP / UNIRIO </a:t>
            </a:r>
            <a:endParaRPr lang="pt-BR" b="1" dirty="0"/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D62FA90-89B7-4AF3-B8B2-C072C9A7A96D}"/>
              </a:ext>
            </a:extLst>
          </p:cNvPr>
          <p:cNvGraphicFramePr/>
          <p:nvPr/>
        </p:nvGraphicFramePr>
        <p:xfrm>
          <a:off x="1187624" y="908720"/>
          <a:ext cx="672941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Elipse 11"/>
          <p:cNvSpPr/>
          <p:nvPr/>
        </p:nvSpPr>
        <p:spPr>
          <a:xfrm>
            <a:off x="7020272" y="3356992"/>
            <a:ext cx="64807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lipse 12"/>
          <p:cNvSpPr/>
          <p:nvPr/>
        </p:nvSpPr>
        <p:spPr>
          <a:xfrm>
            <a:off x="6156176" y="3356992"/>
            <a:ext cx="64807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>
            <a:off x="5292080" y="3356992"/>
            <a:ext cx="64807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5076056" y="2780928"/>
            <a:ext cx="8989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Out: Férias </a:t>
            </a:r>
            <a:endParaRPr lang="pt-BR" sz="1200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7439651" y="1772816"/>
            <a:ext cx="1740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Dez: Recesso  acadêmico</a:t>
            </a:r>
            <a:endParaRPr lang="pt-BR" sz="1200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5508104" y="1340768"/>
            <a:ext cx="2232248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1400" dirty="0" smtClean="0">
                <a:solidFill>
                  <a:srgbClr val="FF0000"/>
                </a:solidFill>
              </a:rPr>
              <a:t>Média: 406 participantes</a:t>
            </a:r>
            <a:endParaRPr lang="pt-BR" sz="1400" dirty="0">
              <a:solidFill>
                <a:srgbClr val="FF0000"/>
              </a:solidFill>
            </a:endParaRPr>
          </a:p>
        </p:txBody>
      </p:sp>
      <p:graphicFrame>
        <p:nvGraphicFramePr>
          <p:cNvPr id="18" name="Tabela 17"/>
          <p:cNvGraphicFramePr>
            <a:graphicFrameLocks noGrp="1"/>
          </p:cNvGraphicFramePr>
          <p:nvPr/>
        </p:nvGraphicFramePr>
        <p:xfrm>
          <a:off x="251520" y="3861048"/>
          <a:ext cx="8640956" cy="2808312"/>
        </p:xfrm>
        <a:graphic>
          <a:graphicData uri="http://schemas.openxmlformats.org/drawingml/2006/table">
            <a:tbl>
              <a:tblPr/>
              <a:tblGrid>
                <a:gridCol w="900380"/>
                <a:gridCol w="645048"/>
                <a:gridCol w="645048"/>
                <a:gridCol w="645048"/>
                <a:gridCol w="645048"/>
                <a:gridCol w="645048"/>
                <a:gridCol w="645048"/>
                <a:gridCol w="645048"/>
                <a:gridCol w="645048"/>
                <a:gridCol w="645048"/>
                <a:gridCol w="645048"/>
                <a:gridCol w="645048"/>
                <a:gridCol w="645048"/>
              </a:tblGrid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Fev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Abr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Jun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Jul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Ago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Out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Dez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Auditório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Centro acad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Habilidades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LabSimu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Laets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Sala 310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Sala 402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Sala 410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Sala 603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Sala tatames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Terraço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95536" y="404664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Indicador: Disciplinas que utilizaram os espaços da EEAP / UNIRIO </a:t>
            </a:r>
            <a:endParaRPr lang="pt-BR" b="1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79512" y="1196752"/>
          <a:ext cx="8568948" cy="3612082"/>
        </p:xfrm>
        <a:graphic>
          <a:graphicData uri="http://schemas.openxmlformats.org/drawingml/2006/table">
            <a:tbl>
              <a:tblPr/>
              <a:tblGrid>
                <a:gridCol w="1816944"/>
                <a:gridCol w="562667"/>
                <a:gridCol w="562667"/>
                <a:gridCol w="562667"/>
                <a:gridCol w="562667"/>
                <a:gridCol w="562667"/>
                <a:gridCol w="562667"/>
                <a:gridCol w="562667"/>
                <a:gridCol w="562667"/>
                <a:gridCol w="562667"/>
                <a:gridCol w="562667"/>
                <a:gridCol w="562667"/>
                <a:gridCol w="562667"/>
              </a:tblGrid>
              <a:tr h="33198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Fev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Abr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Jun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Jul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Ago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Out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Dez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3198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ASAI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66252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Atenção e gerência da saúde coletiva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66252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Materno-infantil / Saude da mullher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3198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Semiotécnica 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3198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Semiotécnica II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3198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Residentes de enfermagem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3198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Internato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3198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Neonatologia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18864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Indicador: Número de danos ocorridos nos simuladores / manequins pertencentes aos laboratórios da EEAP / UNIRIO</a:t>
            </a:r>
            <a:endParaRPr lang="pt-BR" b="1" dirty="0"/>
          </a:p>
        </p:txBody>
      </p:sp>
      <p:graphicFrame>
        <p:nvGraphicFramePr>
          <p:cNvPr id="3" name="Gráfico 2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00000000-0008-0000-0000-000002000000}"/>
              </a:ext>
            </a:extLst>
          </p:cNvPr>
          <p:cNvGraphicFramePr/>
          <p:nvPr/>
        </p:nvGraphicFramePr>
        <p:xfrm>
          <a:off x="1331640" y="908720"/>
          <a:ext cx="6662539" cy="2945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653136"/>
            <a:ext cx="7697341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933056"/>
            <a:ext cx="75628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18864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Indicador: Número de perdas ocorridas nos simuladores / manequins pertencentes aos laboratórios da EEAP / UNIRIO</a:t>
            </a:r>
            <a:endParaRPr lang="pt-BR" b="1" dirty="0"/>
          </a:p>
        </p:txBody>
      </p:sp>
      <p:graphicFrame>
        <p:nvGraphicFramePr>
          <p:cNvPr id="3" name="Gráfico 2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00000000-0008-0000-0000-000003000000}"/>
              </a:ext>
            </a:extLst>
          </p:cNvPr>
          <p:cNvGraphicFramePr/>
          <p:nvPr/>
        </p:nvGraphicFramePr>
        <p:xfrm>
          <a:off x="1619672" y="1268760"/>
          <a:ext cx="6192688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83568" y="5733256"/>
            <a:ext cx="26681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Número de perdas </a:t>
            </a:r>
            <a:r>
              <a:rPr lang="pt-BR" sz="1200" dirty="0" smtClean="0"/>
              <a:t>durante o </a:t>
            </a:r>
            <a:r>
              <a:rPr lang="pt-BR" sz="1200" dirty="0" smtClean="0"/>
              <a:t>período: 0</a:t>
            </a:r>
            <a:endParaRPr lang="pt-BR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260648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SUGESTÕES</a:t>
            </a:r>
            <a:endParaRPr lang="pt-BR" b="1" dirty="0"/>
          </a:p>
        </p:txBody>
      </p:sp>
      <p:sp>
        <p:nvSpPr>
          <p:cNvPr id="3" name="Retângulo 2"/>
          <p:cNvSpPr/>
          <p:nvPr/>
        </p:nvSpPr>
        <p:spPr>
          <a:xfrm>
            <a:off x="323528" y="3429000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PLANOS E METAS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323528" y="764704"/>
            <a:ext cx="84969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Importância de preenchimento do formulário de solicitação de agendamento e composição do cenário, quando pertinente, bem como a descrição dos materiais necessários com antecedência mínima de 10 dias;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23528" y="4077072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Instituir avaliação dos laboratórios, pelos discentes e docentes.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 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521</Words>
  <Application>Microsoft Office PowerPoint</Application>
  <PresentationFormat>Apresentação na tela (4:3)</PresentationFormat>
  <Paragraphs>490</Paragraphs>
  <Slides>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9" baseType="lpstr">
      <vt:lpstr>Tema do Office</vt:lpstr>
      <vt:lpstr>Imagem de Bitmap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Unirio</dc:creator>
  <cp:lastModifiedBy>Unirio</cp:lastModifiedBy>
  <cp:revision>17</cp:revision>
  <dcterms:created xsi:type="dcterms:W3CDTF">2021-09-29T12:06:00Z</dcterms:created>
  <dcterms:modified xsi:type="dcterms:W3CDTF">2022-01-06T13:26:00Z</dcterms:modified>
</cp:coreProperties>
</file>