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atividades%20e%20%20participant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atividades%20e%20%20participant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danos%20ocorrid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nirio\Desktop\Indicadores\Indicadores%20-%20N&#250;mero%20de%20perdas%20ocorrid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Número de atividades realizadas nos espaços da EEAP / UNIRIO - 2021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atividade!$A$20:$F$20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howVal val="1"/>
          </c:dLbls>
          <c:cat>
            <c:strRef>
              <c:f>atividade!$G$8:$M$8</c:f>
              <c:strCache>
                <c:ptCount val="7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Set</c:v>
                </c:pt>
                <c:pt idx="4">
                  <c:v>Out</c:v>
                </c:pt>
                <c:pt idx="5">
                  <c:v>Nov</c:v>
                </c:pt>
                <c:pt idx="6">
                  <c:v>Dez</c:v>
                </c:pt>
              </c:strCache>
            </c:strRef>
          </c:cat>
          <c:val>
            <c:numRef>
              <c:f>atividade!$G$20:$M$20</c:f>
              <c:numCache>
                <c:formatCode>General</c:formatCode>
                <c:ptCount val="7"/>
                <c:pt idx="0">
                  <c:v>3</c:v>
                </c:pt>
                <c:pt idx="1">
                  <c:v>30</c:v>
                </c:pt>
                <c:pt idx="2">
                  <c:v>41</c:v>
                </c:pt>
                <c:pt idx="3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65-48B4-B827-F34AD0F7E12C}"/>
            </c:ext>
          </c:extLst>
        </c:ser>
        <c:gapWidth val="219"/>
        <c:overlap val="-27"/>
        <c:axId val="83961728"/>
        <c:axId val="83963904"/>
      </c:barChart>
      <c:catAx>
        <c:axId val="839617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3963904"/>
        <c:crosses val="autoZero"/>
        <c:auto val="1"/>
        <c:lblAlgn val="ctr"/>
        <c:lblOffset val="100"/>
      </c:catAx>
      <c:valAx>
        <c:axId val="8396390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3961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Número de participantes das atividades na EEAP / UNIRIO - 2021 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participantes!$A$20:$F$20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howVal val="1"/>
          </c:dLbls>
          <c:cat>
            <c:strRef>
              <c:f>participantes!$G$8:$M$8</c:f>
              <c:strCache>
                <c:ptCount val="7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Set</c:v>
                </c:pt>
                <c:pt idx="4">
                  <c:v>Out</c:v>
                </c:pt>
                <c:pt idx="5">
                  <c:v>Nov</c:v>
                </c:pt>
                <c:pt idx="6">
                  <c:v>Dez</c:v>
                </c:pt>
              </c:strCache>
            </c:strRef>
          </c:cat>
          <c:val>
            <c:numRef>
              <c:f>participantes!$G$20:$M$20</c:f>
              <c:numCache>
                <c:formatCode>General</c:formatCode>
                <c:ptCount val="7"/>
                <c:pt idx="0">
                  <c:v>54</c:v>
                </c:pt>
                <c:pt idx="1">
                  <c:v>765</c:v>
                </c:pt>
                <c:pt idx="2">
                  <c:v>770</c:v>
                </c:pt>
                <c:pt idx="3">
                  <c:v>348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3F-4357-9E2A-86FC5FA1C0DA}"/>
            </c:ext>
          </c:extLst>
        </c:ser>
        <c:gapWidth val="219"/>
        <c:overlap val="-27"/>
        <c:axId val="50234496"/>
        <c:axId val="50236032"/>
      </c:barChart>
      <c:catAx>
        <c:axId val="502344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236032"/>
        <c:crosses val="autoZero"/>
        <c:auto val="1"/>
        <c:lblAlgn val="ctr"/>
        <c:lblOffset val="100"/>
      </c:catAx>
      <c:valAx>
        <c:axId val="5023603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234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100" b="1" baseline="0" dirty="0"/>
              <a:t>Nº de danos ocorridos </a:t>
            </a:r>
            <a:r>
              <a:rPr lang="pt-BR" sz="1100" b="1" i="0" u="none" strike="noStrike" baseline="0" dirty="0"/>
              <a:t>nos simuladores / </a:t>
            </a:r>
            <a:r>
              <a:rPr lang="pt-BR" sz="1100" b="1" i="0" u="none" strike="noStrike" baseline="0" dirty="0" smtClean="0"/>
              <a:t>manequins pertencentes aos laboratórios da </a:t>
            </a:r>
            <a:r>
              <a:rPr lang="pt-BR" sz="1100" b="1" i="0" u="none" strike="noStrike" baseline="0" dirty="0"/>
              <a:t>EEAP / UNIRIO</a:t>
            </a:r>
            <a:endParaRPr lang="pt-BR" sz="1100" b="1" baseline="0" dirty="0"/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danos!$A$9</c:f>
              <c:strCache>
                <c:ptCount val="1"/>
                <c:pt idx="0">
                  <c:v>Reparáveis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danos!$B$8:$M$8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danos!$B$9:$M$9</c:f>
              <c:numCache>
                <c:formatCode>General</c:formatCode>
                <c:ptCount val="12"/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5D-4019-AF43-8EECA256064B}"/>
            </c:ext>
          </c:extLst>
        </c:ser>
        <c:ser>
          <c:idx val="1"/>
          <c:order val="1"/>
          <c:tx>
            <c:strRef>
              <c:f>danos!$A$10</c:f>
              <c:strCache>
                <c:ptCount val="1"/>
                <c:pt idx="0">
                  <c:v>Irreparáveis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danos!$B$8:$M$8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danos!$B$10:$M$10</c:f>
              <c:numCache>
                <c:formatCode>General</c:formatCode>
                <c:ptCount val="12"/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5D-4019-AF43-8EECA256064B}"/>
            </c:ext>
          </c:extLst>
        </c:ser>
        <c:gapWidth val="219"/>
        <c:overlap val="-27"/>
        <c:axId val="63849600"/>
        <c:axId val="63851520"/>
      </c:barChart>
      <c:catAx>
        <c:axId val="638496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3851520"/>
        <c:crosses val="autoZero"/>
        <c:auto val="1"/>
        <c:lblAlgn val="ctr"/>
        <c:lblOffset val="100"/>
      </c:catAx>
      <c:valAx>
        <c:axId val="6385152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384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b="1" dirty="0"/>
              <a:t>Número de perdas ocorridas nos simuladores / manequins pertencentes aos laboratórios da EEAP / UNIRIO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danos!$B$8:$M$8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danos!$B$9:$M$9</c:f>
              <c:numCache>
                <c:formatCode>General</c:formatCode>
                <c:ptCount val="12"/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433-481C-9585-975A596570D4}"/>
            </c:ext>
          </c:extLst>
        </c:ser>
        <c:gapWidth val="219"/>
        <c:overlap val="-27"/>
        <c:axId val="64456960"/>
        <c:axId val="64472960"/>
      </c:barChart>
      <c:catAx>
        <c:axId val="644569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472960"/>
        <c:crosses val="autoZero"/>
        <c:auto val="1"/>
        <c:lblAlgn val="ctr"/>
        <c:lblOffset val="100"/>
      </c:catAx>
      <c:valAx>
        <c:axId val="6447296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45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51520" y="404664"/>
          <a:ext cx="1047750" cy="657225"/>
        </p:xfrm>
        <a:graphic>
          <a:graphicData uri="http://schemas.openxmlformats.org/presentationml/2006/ole">
            <p:oleObj spid="_x0000_s1026" name="Imagem de Bitmap" r:id="rId3" imgW="1467055" imgH="1142857" progId="Paint.Picture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884368" y="332656"/>
          <a:ext cx="723900" cy="781050"/>
        </p:xfrm>
        <a:graphic>
          <a:graphicData uri="http://schemas.openxmlformats.org/presentationml/2006/ole">
            <p:oleObj spid="_x0000_s1027" name="Imagem de Bitmap" r:id="rId4" imgW="1685714" imgH="1752381" progId="Paint.Picture">
              <p:embed/>
            </p:oleObj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547664" y="476672"/>
          <a:ext cx="6096000" cy="727364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8184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UNIVERSIDADE DO RIO DE JANEIRO – UNIRIO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8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CENTRO DE CIÊNCIAS BIOLÓGICAS E DA SAÚDE – CCBS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8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ESCOLA DE ENFERMAGEM ALFREDO PINTO - EEAP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841"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483768" y="2420888"/>
            <a:ext cx="4093685" cy="18004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 smtClean="0"/>
              <a:t>INDICADORES</a:t>
            </a:r>
          </a:p>
          <a:p>
            <a:pPr algn="ctr">
              <a:lnSpc>
                <a:spcPct val="150000"/>
              </a:lnSpc>
            </a:pPr>
            <a:endParaRPr lang="pt-BR" sz="2800" b="1" dirty="0" smtClean="0"/>
          </a:p>
          <a:p>
            <a:pPr algn="ctr">
              <a:lnSpc>
                <a:spcPct val="150000"/>
              </a:lnSpc>
            </a:pPr>
            <a:r>
              <a:rPr lang="pt-BR" b="1" dirty="0" smtClean="0"/>
              <a:t>PERÍODO: JULHO / AGOSTO / SETEMBRO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3779912" y="5877272"/>
            <a:ext cx="16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Outubro / 2021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260648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adequação do espaço físico </a:t>
            </a:r>
            <a:r>
              <a:rPr lang="pt-BR" b="1" dirty="0" smtClean="0"/>
              <a:t>nos </a:t>
            </a:r>
            <a:r>
              <a:rPr lang="pt-BR" b="1" dirty="0" smtClean="0"/>
              <a:t>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404664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adequação da disponibilidade de material nos 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332656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adequação da disponibilidade de equipamentos / manequins nos 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332656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adequação do cenário montada a proposta da aula prática nos 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260648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reconhecimento do monitor nos 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260648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SUGESTÕES</a:t>
            </a:r>
            <a:endParaRPr lang="pt-BR" b="1" dirty="0"/>
          </a:p>
        </p:txBody>
      </p:sp>
      <p:sp>
        <p:nvSpPr>
          <p:cNvPr id="3" name="Retângulo 2"/>
          <p:cNvSpPr/>
          <p:nvPr/>
        </p:nvSpPr>
        <p:spPr>
          <a:xfrm>
            <a:off x="323528" y="3717032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PLANOS E METAS</a:t>
            </a:r>
            <a:endParaRPr lang="pt-B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404664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Número de atividades realizadas nos espaços da EEAP / UNIRIO</a:t>
            </a:r>
            <a:endParaRPr lang="pt-BR" b="1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FFABED49-E490-4F68-AE3B-CA8C25CBA344}"/>
              </a:ext>
            </a:extLst>
          </p:cNvPr>
          <p:cNvGraphicFramePr/>
          <p:nvPr/>
        </p:nvGraphicFramePr>
        <p:xfrm>
          <a:off x="899592" y="908720"/>
          <a:ext cx="734481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77072"/>
            <a:ext cx="820102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148064" y="1916832"/>
            <a:ext cx="2232248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rgbClr val="FF0000"/>
                </a:solidFill>
              </a:rPr>
              <a:t>Média: 31 atividades</a:t>
            </a:r>
            <a:endParaRPr lang="pt-BR" sz="1400" dirty="0">
              <a:solidFill>
                <a:srgbClr val="FF0000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2339752" y="3717032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3347864" y="3717032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4355976" y="3717032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DD62FA90-89B7-4AF3-B8B2-C072C9A7A96D}"/>
              </a:ext>
            </a:extLst>
          </p:cNvPr>
          <p:cNvGraphicFramePr/>
          <p:nvPr/>
        </p:nvGraphicFramePr>
        <p:xfrm>
          <a:off x="1259632" y="1196752"/>
          <a:ext cx="672941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ângulo 4"/>
          <p:cNvSpPr/>
          <p:nvPr/>
        </p:nvSpPr>
        <p:spPr>
          <a:xfrm>
            <a:off x="467544" y="476672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Número de participantes das atividades na EEAP / UNIRIO </a:t>
            </a:r>
            <a:endParaRPr lang="pt-BR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77072"/>
            <a:ext cx="8201025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5220072" y="2348880"/>
            <a:ext cx="2232248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rgbClr val="FF0000"/>
                </a:solidFill>
              </a:rPr>
              <a:t>Média: 628 participantes</a:t>
            </a:r>
            <a:endParaRPr lang="pt-BR" sz="1400" dirty="0">
              <a:solidFill>
                <a:srgbClr val="FF0000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2627784" y="3645024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3563888" y="3645024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4427984" y="3645024"/>
            <a:ext cx="64807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404664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Disciplinas que utilizaram os espaços da EEAP / UNIRIO </a:t>
            </a:r>
            <a:endParaRPr lang="pt-BR" b="1" dirty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864096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</a:t>
            </a:r>
            <a:r>
              <a:rPr lang="pt-BR" b="1" dirty="0" smtClean="0"/>
              <a:t>: Número de danos ocorridos </a:t>
            </a:r>
            <a:r>
              <a:rPr lang="pt-BR" b="1" dirty="0" smtClean="0"/>
              <a:t>nos simuladores / manequins pertencentes aos laboratórios da EEAP / UNIRIO</a:t>
            </a:r>
            <a:endParaRPr lang="pt-BR" b="1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00000000-0008-0000-0000-000002000000}"/>
              </a:ext>
            </a:extLst>
          </p:cNvPr>
          <p:cNvGraphicFramePr/>
          <p:nvPr/>
        </p:nvGraphicFramePr>
        <p:xfrm>
          <a:off x="1331640" y="908720"/>
          <a:ext cx="6662539" cy="2945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653136"/>
            <a:ext cx="7697341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933056"/>
            <a:ext cx="75628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</a:t>
            </a:r>
            <a:r>
              <a:rPr lang="pt-BR" b="1" dirty="0" smtClean="0"/>
              <a:t>: Número de </a:t>
            </a:r>
            <a:r>
              <a:rPr lang="pt-BR" b="1" dirty="0" smtClean="0"/>
              <a:t>perdas ocorridas nos simuladores / manequins pertencentes aos laboratórios da EEAP / UNIRIO</a:t>
            </a:r>
            <a:endParaRPr lang="pt-BR" b="1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0000-000003000000}"/>
              </a:ext>
            </a:extLst>
          </p:cNvPr>
          <p:cNvGraphicFramePr/>
          <p:nvPr/>
        </p:nvGraphicFramePr>
        <p:xfrm>
          <a:off x="1619672" y="1484784"/>
          <a:ext cx="619268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476672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adequação da iluminação nos 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404664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adequação da ventilação </a:t>
            </a:r>
            <a:r>
              <a:rPr lang="pt-BR" b="1" dirty="0" smtClean="0"/>
              <a:t>nos </a:t>
            </a:r>
            <a:r>
              <a:rPr lang="pt-BR" b="1" dirty="0" smtClean="0"/>
              <a:t>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51520" y="26064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Indicador: Percentual de adequação da ausência de ruído </a:t>
            </a:r>
            <a:r>
              <a:rPr lang="pt-BR" b="1" dirty="0" smtClean="0"/>
              <a:t>nos </a:t>
            </a:r>
            <a:r>
              <a:rPr lang="pt-BR" b="1" dirty="0" smtClean="0"/>
              <a:t>laboratórios da EEAP / UNIRIO</a:t>
            </a:r>
            <a:endParaRPr lang="pt-B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286</Words>
  <Application>Microsoft Office PowerPoint</Application>
  <PresentationFormat>Apresentação na tela (4:3)</PresentationFormat>
  <Paragraphs>28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7" baseType="lpstr">
      <vt:lpstr>Tema do Office</vt:lpstr>
      <vt:lpstr>Imagem do Paintbrush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Unirio</dc:creator>
  <cp:lastModifiedBy>Unirio</cp:lastModifiedBy>
  <cp:revision>7</cp:revision>
  <dcterms:created xsi:type="dcterms:W3CDTF">2021-09-29T12:06:00Z</dcterms:created>
  <dcterms:modified xsi:type="dcterms:W3CDTF">2021-09-29T12:38:10Z</dcterms:modified>
</cp:coreProperties>
</file>