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8" r:id="rId4"/>
    <p:sldId id="259" r:id="rId5"/>
    <p:sldId id="260" r:id="rId6"/>
    <p:sldId id="263" r:id="rId7"/>
    <p:sldId id="282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72" r:id="rId23"/>
  </p:sldIdLst>
  <p:sldSz cx="18288000" cy="10287000"/>
  <p:notesSz cx="6858000" cy="9144000"/>
  <p:embeddedFontLs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Bold"/>
      <p:regular r:id="rId29"/>
    </p:embeddedFont>
    <p:embeddedFont>
      <p:font typeface="Montserrat Bold Italics"/>
      <p:regular r:id="rId30"/>
    </p:embeddedFont>
    <p:embeddedFont>
      <p:font typeface="Montserrat SemiBold" panose="00000700000000000000" pitchFamily="2" charset="0"/>
      <p:regular r:id="rId31"/>
      <p:bold r:id="rId32"/>
      <p:italic r:id="rId33"/>
      <p:boldItalic r:id="rId34"/>
    </p:embeddedFont>
    <p:embeddedFont>
      <p:font typeface="Montserrat Semi-Bold" panose="020B0604020202020204"/>
      <p:regular r:id="rId35"/>
    </p:embeddedFont>
    <p:embeddedFont>
      <p:font typeface="Montserrat Semi-Bold Bold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Extra Bold"/>
      <p:regular r:id="rId41"/>
    </p:embeddedFont>
    <p:embeddedFont>
      <p:font typeface="Open Sans Light" panose="020B0306030504020204" pitchFamily="34" charset="0"/>
      <p:regular r:id="rId42"/>
      <p:bold r:id="rId43"/>
      <p:italic r:id="rId44"/>
      <p:boldItalic r:id="rId45"/>
    </p:embeddedFont>
    <p:embeddedFont>
      <p:font typeface="Open Sans Light Bold" panose="020B0604020202020204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DA20E-72CD-4E46-A887-440DB64854D1}" type="datetimeFigureOut">
              <a:rPr lang="pt-BR" smtClean="0"/>
              <a:t>04/11/2024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28065-D7D4-4E99-AD99-FD833FCE25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88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392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rtl="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cs typeface="Calibri"/>
                <a:sym typeface="Calibri"/>
              </a:rPr>
              <a:pPr rtl="0">
                <a:buClr>
                  <a:srgbClr val="000000"/>
                </a:buClr>
                <a:buFont typeface="Arial"/>
                <a:buNone/>
              </a:pPr>
              <a:t>‹nº›</a:t>
            </a:fld>
            <a:endParaRPr sz="1200">
              <a:solidFill>
                <a:srgbClr val="888888"/>
              </a:solidFill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" name="Google Shape;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0" name="Google Shape;1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unirio.br/progepe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sistemas.unirio.br/" TargetMode="Externa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86619" y="0"/>
            <a:ext cx="13901381" cy="10287000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144401" y="7313763"/>
            <a:ext cx="4258141" cy="2676952"/>
            <a:chOff x="21229" y="1297964"/>
            <a:chExt cx="5677521" cy="3569269"/>
          </a:xfrm>
        </p:grpSpPr>
        <p:sp>
          <p:nvSpPr>
            <p:cNvPr id="4" name="AutoShape 4"/>
            <p:cNvSpPr/>
            <p:nvPr/>
          </p:nvSpPr>
          <p:spPr>
            <a:xfrm>
              <a:off x="21229" y="1297964"/>
              <a:ext cx="1615990" cy="223313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1229" y="1874961"/>
              <a:ext cx="5677521" cy="2992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81"/>
                </a:lnSpc>
              </a:pPr>
              <a:r>
                <a:rPr lang="en-US" sz="2986" dirty="0" err="1">
                  <a:solidFill>
                    <a:srgbClr val="16214B"/>
                  </a:solidFill>
                  <a:latin typeface="Montserrat Bold"/>
                </a:rPr>
                <a:t>Reunião</a:t>
              </a:r>
              <a:r>
                <a:rPr lang="en-US" sz="2986" dirty="0">
                  <a:solidFill>
                    <a:srgbClr val="16214B"/>
                  </a:solidFill>
                  <a:latin typeface="Montserrat Bold"/>
                </a:rPr>
                <a:t> com </a:t>
              </a:r>
              <a:r>
                <a:rPr lang="en-US" sz="2986" dirty="0" err="1">
                  <a:solidFill>
                    <a:srgbClr val="16214B"/>
                  </a:solidFill>
                  <a:latin typeface="Montserrat Bold"/>
                </a:rPr>
                <a:t>os</a:t>
              </a:r>
              <a:r>
                <a:rPr lang="en-US" sz="2986" dirty="0">
                  <a:solidFill>
                    <a:srgbClr val="16214B"/>
                  </a:solidFill>
                  <a:latin typeface="Montserrat Bold"/>
                </a:rPr>
                <a:t> </a:t>
              </a:r>
              <a:r>
                <a:rPr lang="en-US" sz="2986" dirty="0" err="1">
                  <a:solidFill>
                    <a:srgbClr val="16214B"/>
                  </a:solidFill>
                  <a:latin typeface="Montserrat Bold"/>
                </a:rPr>
                <a:t>gestores</a:t>
              </a:r>
              <a:r>
                <a:rPr lang="en-US" sz="2986" dirty="0">
                  <a:solidFill>
                    <a:srgbClr val="16214B"/>
                  </a:solidFill>
                  <a:latin typeface="Montserrat Bold"/>
                </a:rPr>
                <a:t> da UNIRIO - AD 2024</a:t>
              </a:r>
            </a:p>
            <a:p>
              <a:pPr>
                <a:lnSpc>
                  <a:spcPts val="4881"/>
                </a:lnSpc>
                <a:spcBef>
                  <a:spcPct val="0"/>
                </a:spcBef>
              </a:pPr>
              <a:r>
                <a:rPr lang="en-US" sz="3486" dirty="0">
                  <a:solidFill>
                    <a:srgbClr val="16214B"/>
                  </a:solidFill>
                  <a:latin typeface="Montserrat Bold"/>
                </a:rPr>
                <a:t>SAAPT/PROGEPE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56323" y="114300"/>
            <a:ext cx="11953300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63"/>
              </a:lnSpc>
            </a:pPr>
            <a:r>
              <a:rPr lang="en-US" sz="9225" dirty="0" err="1">
                <a:solidFill>
                  <a:srgbClr val="0C45A6"/>
                </a:solidFill>
                <a:latin typeface="Montserrat Semi-Bold Bold"/>
              </a:rPr>
              <a:t>Avaliação</a:t>
            </a:r>
            <a:r>
              <a:rPr lang="en-US" sz="9225" dirty="0">
                <a:solidFill>
                  <a:srgbClr val="0C45A6"/>
                </a:solidFill>
                <a:latin typeface="Montserrat Semi-Bold Bold"/>
              </a:rPr>
              <a:t> de </a:t>
            </a:r>
            <a:r>
              <a:rPr lang="en-US" sz="9225" dirty="0" err="1">
                <a:solidFill>
                  <a:srgbClr val="0C45A6"/>
                </a:solidFill>
                <a:latin typeface="Montserrat Semi-Bold Bold"/>
              </a:rPr>
              <a:t>Desempenho</a:t>
            </a:r>
            <a:r>
              <a:rPr lang="en-US" sz="9225" dirty="0">
                <a:solidFill>
                  <a:srgbClr val="0C45A6"/>
                </a:solidFill>
                <a:latin typeface="Montserrat Semi-Bold Bold"/>
              </a:rPr>
              <a:t>: </a:t>
            </a:r>
          </a:p>
          <a:p>
            <a:pPr>
              <a:lnSpc>
                <a:spcPts val="9963"/>
              </a:lnSpc>
            </a:pPr>
            <a:r>
              <a:rPr lang="en-US" sz="9225" dirty="0" err="1">
                <a:solidFill>
                  <a:srgbClr val="0C45A6"/>
                </a:solidFill>
                <a:latin typeface="Montserrat Semi-Bold Bold"/>
              </a:rPr>
              <a:t>uma</a:t>
            </a:r>
            <a:r>
              <a:rPr lang="en-US" sz="9225" dirty="0">
                <a:solidFill>
                  <a:srgbClr val="0C45A6"/>
                </a:solidFill>
                <a:latin typeface="Montserrat Semi-Bold Bold"/>
              </a:rPr>
              <a:t> ferramenta</a:t>
            </a:r>
          </a:p>
          <a:p>
            <a:pPr>
              <a:lnSpc>
                <a:spcPts val="9963"/>
              </a:lnSpc>
            </a:pPr>
            <a:r>
              <a:rPr lang="en-US" sz="9225" dirty="0">
                <a:solidFill>
                  <a:srgbClr val="0C45A6"/>
                </a:solidFill>
                <a:latin typeface="Montserrat Semi-Bold Bold"/>
              </a:rPr>
              <a:t>de </a:t>
            </a:r>
            <a:r>
              <a:rPr lang="en-US" sz="9225" dirty="0" err="1">
                <a:solidFill>
                  <a:srgbClr val="0C45A6"/>
                </a:solidFill>
                <a:latin typeface="Montserrat Semi-Bold Bold"/>
              </a:rPr>
              <a:t>gestão</a:t>
            </a:r>
            <a:endParaRPr lang="en-US" sz="9225" dirty="0">
              <a:solidFill>
                <a:srgbClr val="0C45A6"/>
              </a:solidFill>
              <a:latin typeface="Montserrat Semi-Bold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81672" y="2729531"/>
            <a:ext cx="11788881" cy="78396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51399" y="253916"/>
            <a:ext cx="14336601" cy="96457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253916"/>
            <a:ext cx="8761811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AVALIAÇÃO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DA GESTÃO 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COLETIVA 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DO TRABALHO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"/>
              </a:rPr>
              <a:t>(AGCT)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253916"/>
            <a:ext cx="8761811" cy="26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AVALIAÇÃO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DA GESTÃO 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COLETIVA 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DO TRABALHO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"/>
              </a:rPr>
              <a:t>(AGCT)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28" y="693860"/>
            <a:ext cx="13559572" cy="8793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184055" cy="10287000"/>
          </a:xfrm>
          <a:prstGeom prst="rect">
            <a:avLst/>
          </a:prstGeom>
          <a:solidFill>
            <a:srgbClr val="FDCF6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2781300"/>
            <a:ext cx="5328356" cy="1014647"/>
            <a:chOff x="0" y="-206139"/>
            <a:chExt cx="7104475" cy="1352863"/>
          </a:xfrm>
        </p:grpSpPr>
        <p:sp>
          <p:nvSpPr>
            <p:cNvPr id="4" name="AutoShape 4"/>
            <p:cNvSpPr/>
            <p:nvPr/>
          </p:nvSpPr>
          <p:spPr>
            <a:xfrm>
              <a:off x="0" y="-206139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27047"/>
              <a:ext cx="7104475" cy="51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4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6808502" cy="49702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35341" y="109884"/>
            <a:ext cx="12946322" cy="2503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AVALIAÇÃO </a:t>
            </a:r>
          </a:p>
          <a:p>
            <a:pPr>
              <a:lnSpc>
                <a:spcPts val="1008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INDIVIDUAL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7343328" y="128934"/>
            <a:ext cx="10691591" cy="10605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2" lvl="1" indent="-313056" algn="just">
              <a:lnSpc>
                <a:spcPts val="464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/as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servidores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/as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serão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avaliados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/as (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muito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bom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bom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regular 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ruim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) de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acordo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com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seguintes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fatores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:</a:t>
            </a:r>
          </a:p>
          <a:p>
            <a:pPr algn="ctr">
              <a:lnSpc>
                <a:spcPts val="4640"/>
              </a:lnSpc>
            </a:pP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1.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Assiduidade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/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pontualidade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2.Compromisso com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qualidade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3.Conhecimento; 4.Cooperação/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desenvolvimento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5.Iniciativa; 6.Organização/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planejamento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7.Produtividade/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eficiência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; 8.Responsabilidade; 9.Relacionamento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Interpessoal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.</a:t>
            </a:r>
            <a:endParaRPr lang="en-US" sz="2900" dirty="0">
              <a:solidFill>
                <a:srgbClr val="000000"/>
              </a:solidFill>
              <a:latin typeface="Open Sans Light"/>
            </a:endParaRPr>
          </a:p>
          <a:p>
            <a:pPr marL="626112" lvl="1" indent="-313056">
              <a:lnSpc>
                <a:spcPts val="464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Open Sans Light"/>
              </a:rPr>
              <a:t>Caso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avalie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com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alguma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nota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abaixo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 de 7,0 (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sete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),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deverá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justificar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obrigatoriamente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no campo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apropriado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(que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aparece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na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próxima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página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).</a:t>
            </a:r>
          </a:p>
          <a:p>
            <a:pPr marL="626112" lvl="1" indent="-313056">
              <a:lnSpc>
                <a:spcPts val="464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Open Sans Light"/>
              </a:rPr>
              <a:t>O/A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servidor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só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conseguirá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acessar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autoavaliação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após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chefia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já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ter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preenchido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sua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avaliação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de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desempenho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;</a:t>
            </a:r>
          </a:p>
          <a:p>
            <a:pPr marL="626112" lvl="1" indent="-313056">
              <a:lnSpc>
                <a:spcPts val="464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Open Sans Light"/>
              </a:rPr>
              <a:t>O </a:t>
            </a:r>
            <a:r>
              <a:rPr lang="en-US" sz="2900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cálculo</a:t>
            </a:r>
            <a:r>
              <a:rPr lang="en-US" sz="29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final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da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avaliação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de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desempenho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individual é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feito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automaticamente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pelo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sistema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após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o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preenchimento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dos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dois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atores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. Para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obter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2900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Progressão</a:t>
            </a:r>
            <a:r>
              <a:rPr lang="en-US" sz="29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por</a:t>
            </a:r>
            <a:r>
              <a:rPr lang="en-US" sz="29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Mérito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, o/a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servidor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/a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deverá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obter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uma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média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igual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ou</a:t>
            </a:r>
            <a:r>
              <a:rPr lang="en-US" sz="2900" dirty="0">
                <a:solidFill>
                  <a:srgbClr val="000000"/>
                </a:solidFill>
                <a:latin typeface="Open Sans Light Bold"/>
              </a:rPr>
              <a:t> superior a 7,0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(</a:t>
            </a:r>
            <a:r>
              <a:rPr lang="en-US" sz="2900" dirty="0" err="1">
                <a:solidFill>
                  <a:srgbClr val="000000"/>
                </a:solidFill>
                <a:latin typeface="Open Sans Light Bold"/>
              </a:rPr>
              <a:t>sete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), de </a:t>
            </a:r>
            <a:r>
              <a:rPr lang="en-US" sz="2900" dirty="0" err="1">
                <a:solidFill>
                  <a:srgbClr val="000000"/>
                </a:solidFill>
                <a:latin typeface="Open Sans Light"/>
              </a:rPr>
              <a:t>acordo</a:t>
            </a:r>
            <a:r>
              <a:rPr lang="en-US" sz="2900" dirty="0">
                <a:solidFill>
                  <a:srgbClr val="000000"/>
                </a:solidFill>
                <a:latin typeface="Open Sans Light"/>
              </a:rPr>
              <a:t> com a  Lei Nº 11.091/2005.</a:t>
            </a:r>
          </a:p>
          <a:p>
            <a:pPr algn="just">
              <a:lnSpc>
                <a:spcPts val="4480"/>
              </a:lnSpc>
            </a:pPr>
            <a:endParaRPr lang="en-US" sz="2900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94378"/>
            <a:ext cx="11230939" cy="10608170"/>
            <a:chOff x="-937544" y="0"/>
            <a:chExt cx="14974585" cy="14144226"/>
          </a:xfrm>
        </p:grpSpPr>
        <p:sp>
          <p:nvSpPr>
            <p:cNvPr id="3" name="AutoShape 3"/>
            <p:cNvSpPr/>
            <p:nvPr/>
          </p:nvSpPr>
          <p:spPr>
            <a:xfrm>
              <a:off x="-937544" y="3256267"/>
              <a:ext cx="1260859" cy="174239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501825" y="3942202"/>
              <a:ext cx="14037041" cy="10202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41"/>
                </a:lnSpc>
              </a:pP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Findado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processo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avaliação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desempenho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,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esperamos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que 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equipe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/as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trabalhadores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/as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tenham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consciência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importância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seu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trabalho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no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setor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, dos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pontos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fortes 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fracos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sobre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condução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trabalho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naquele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ano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(de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modo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coletivo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e individual),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determinantes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que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carecem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melhorias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e o que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planejaram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para 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ano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que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vem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, com 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intuito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melhorar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processos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analisados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.</a:t>
              </a:r>
            </a:p>
            <a:p>
              <a:pPr>
                <a:lnSpc>
                  <a:spcPts val="4041"/>
                </a:lnSpc>
              </a:pPr>
              <a:endParaRPr lang="en-US" sz="2694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4041"/>
                </a:lnSpc>
              </a:pPr>
              <a:r>
                <a:rPr lang="en-US" sz="2694" dirty="0" err="1">
                  <a:solidFill>
                    <a:srgbClr val="16214B"/>
                  </a:solidFill>
                  <a:latin typeface="Montserrat Bold Italics"/>
                </a:rPr>
                <a:t>Ferramentas</a:t>
              </a:r>
              <a:r>
                <a:rPr lang="en-US" sz="2694" dirty="0">
                  <a:solidFill>
                    <a:srgbClr val="16214B"/>
                  </a:solidFill>
                  <a:latin typeface="Montserrat Bold Italics"/>
                </a:rPr>
                <a:t> de </a:t>
              </a:r>
              <a:r>
                <a:rPr lang="en-US" sz="2694" dirty="0" err="1">
                  <a:solidFill>
                    <a:srgbClr val="16214B"/>
                  </a:solidFill>
                  <a:latin typeface="Montserrat Bold Italics"/>
                </a:rPr>
                <a:t>trabalho</a:t>
              </a:r>
              <a:r>
                <a:rPr lang="en-US" sz="2694" dirty="0">
                  <a:solidFill>
                    <a:srgbClr val="16214B"/>
                  </a:solidFill>
                  <a:latin typeface="Montserrat Bold Italics"/>
                </a:rPr>
                <a:t> para a </a:t>
              </a:r>
              <a:r>
                <a:rPr lang="en-US" sz="2694" dirty="0" err="1">
                  <a:solidFill>
                    <a:srgbClr val="16214B"/>
                  </a:solidFill>
                  <a:latin typeface="Montserrat Bold Italics"/>
                </a:rPr>
                <a:t>gestão</a:t>
              </a:r>
              <a:r>
                <a:rPr lang="en-US" sz="2694" dirty="0">
                  <a:solidFill>
                    <a:srgbClr val="16214B"/>
                  </a:solidFill>
                  <a:latin typeface="Montserrat Bold Italics"/>
                </a:rPr>
                <a:t>:</a:t>
              </a:r>
            </a:p>
            <a:p>
              <a:pPr marL="581733" lvl="1" indent="-290867">
                <a:lnSpc>
                  <a:spcPts val="4041"/>
                </a:lnSpc>
                <a:buFont typeface="Arial"/>
                <a:buChar char="•"/>
              </a:pP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Avaliação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trabalho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equipe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(</a:t>
              </a: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Pré-avaliação</a:t>
              </a:r>
              <a:r>
                <a:rPr lang="en-US" sz="2694" dirty="0">
                  <a:solidFill>
                    <a:srgbClr val="16214B"/>
                  </a:solidFill>
                  <a:latin typeface="Montserrat Bold"/>
                </a:rPr>
                <a:t>,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promovida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pelo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gestor 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equipe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);</a:t>
              </a:r>
            </a:p>
            <a:p>
              <a:pPr marL="581733" lvl="1" indent="-290867">
                <a:lnSpc>
                  <a:spcPts val="4041"/>
                </a:lnSpc>
                <a:buFont typeface="Arial"/>
                <a:buChar char="•"/>
              </a:pP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Autoavaliação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da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gestão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;</a:t>
              </a:r>
            </a:p>
            <a:p>
              <a:pPr marL="581733" lvl="1" indent="-290867">
                <a:lnSpc>
                  <a:spcPts val="4041"/>
                </a:lnSpc>
                <a:buFont typeface="Arial"/>
                <a:buChar char="•"/>
              </a:pP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Relatório</a:t>
              </a:r>
              <a:r>
                <a:rPr lang="en-US" sz="2694" dirty="0">
                  <a:solidFill>
                    <a:srgbClr val="16214B"/>
                  </a:solidFill>
                  <a:latin typeface="Montserrat Bold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Anual</a:t>
              </a:r>
              <a:r>
                <a:rPr lang="en-US" sz="2694" dirty="0">
                  <a:solidFill>
                    <a:srgbClr val="16214B"/>
                  </a:solidFill>
                  <a:latin typeface="Montserrat Bold"/>
                </a:rPr>
                <a:t> da AGCT (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divulgado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no site da PROGEPE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pelo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SAAPT no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ano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seguinte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);</a:t>
              </a:r>
            </a:p>
            <a:p>
              <a:pPr marL="581733" lvl="1" indent="-290867">
                <a:lnSpc>
                  <a:spcPts val="4041"/>
                </a:lnSpc>
                <a:buFont typeface="Arial"/>
                <a:buChar char="•"/>
              </a:pP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Avaliações</a:t>
              </a:r>
              <a:r>
                <a:rPr lang="en-US" sz="2694" dirty="0">
                  <a:solidFill>
                    <a:srgbClr val="16214B"/>
                  </a:solidFill>
                  <a:latin typeface="Montserrat Bold"/>
                </a:rPr>
                <a:t> </a:t>
              </a:r>
              <a:r>
                <a:rPr lang="en-US" sz="2694" dirty="0" err="1">
                  <a:solidFill>
                    <a:srgbClr val="16214B"/>
                  </a:solidFill>
                  <a:latin typeface="Montserrat Bold"/>
                </a:rPr>
                <a:t>individuais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 dos/as </a:t>
              </a:r>
              <a:r>
                <a:rPr lang="en-US" sz="2694" dirty="0" err="1">
                  <a:solidFill>
                    <a:srgbClr val="16214B"/>
                  </a:solidFill>
                  <a:latin typeface="Montserrat"/>
                </a:rPr>
                <a:t>servidores</a:t>
              </a:r>
              <a:r>
                <a:rPr lang="en-US" sz="2694" dirty="0">
                  <a:solidFill>
                    <a:srgbClr val="16214B"/>
                  </a:solidFill>
                  <a:latin typeface="Montserrat"/>
                </a:rPr>
                <a:t>/as.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4037041" cy="1743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426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2462" y="3159152"/>
            <a:ext cx="6002968" cy="58228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26789" y="62511"/>
            <a:ext cx="15869074" cy="1401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79"/>
              </a:lnSpc>
              <a:spcBef>
                <a:spcPct val="0"/>
              </a:spcBef>
            </a:pPr>
            <a:r>
              <a:rPr lang="en-US" sz="7200" dirty="0">
                <a:solidFill>
                  <a:srgbClr val="0C45A6"/>
                </a:solidFill>
                <a:latin typeface="Montserrat Semi-Bold" panose="020B0604020202020204" charset="0"/>
              </a:rPr>
              <a:t>RESULTADOS E RELATÓRIOS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664096"/>
            <a:ext cx="344794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AGCT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da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</a:p>
          <a:p>
            <a:pPr>
              <a:lnSpc>
                <a:spcPts val="4080"/>
              </a:lnSpc>
            </a:pP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Unirio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anos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2016 a 2023 </a:t>
            </a:r>
          </a:p>
          <a:p>
            <a:pPr>
              <a:lnSpc>
                <a:spcPts val="4080"/>
              </a:lnSpc>
            </a:pPr>
            <a:endParaRPr lang="en-US" sz="3400" dirty="0">
              <a:solidFill>
                <a:srgbClr val="0C45A6"/>
              </a:solidFill>
              <a:latin typeface="Montserrat Semi-Bold"/>
            </a:endParaRPr>
          </a:p>
        </p:txBody>
      </p:sp>
      <p:pic>
        <p:nvPicPr>
          <p:cNvPr id="8194" name="Picture 2" descr="C:\Users\User\AppData\Local\Packages\Microsoft.Windows.Photos_8wekyb3d8bbwe\TempState\ShareServiceTempFolder\UNIRIO_geral_Fator_A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092" y="785782"/>
            <a:ext cx="11858708" cy="8521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664096"/>
            <a:ext cx="344794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AGCT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da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</a:p>
          <a:p>
            <a:pPr>
              <a:lnSpc>
                <a:spcPts val="4080"/>
              </a:lnSpc>
            </a:pP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Unirio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anos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2016 a 2023 </a:t>
            </a:r>
          </a:p>
          <a:p>
            <a:pPr>
              <a:lnSpc>
                <a:spcPts val="4080"/>
              </a:lnSpc>
            </a:pPr>
            <a:endParaRPr lang="en-US" sz="3400" dirty="0">
              <a:solidFill>
                <a:srgbClr val="0C45A6"/>
              </a:solidFill>
              <a:latin typeface="Montserrat Semi-Bold"/>
            </a:endParaRPr>
          </a:p>
        </p:txBody>
      </p:sp>
      <p:pic>
        <p:nvPicPr>
          <p:cNvPr id="7170" name="Picture 2" descr="C:\Users\User\AppData\Local\Packages\Microsoft.Windows.Photos_8wekyb3d8bbwe\TempState\ShareServiceTempFolder\UNIRIO_geral_Fator_B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54" y="785782"/>
            <a:ext cx="11858708" cy="8377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664096"/>
            <a:ext cx="344794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AGCT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da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</a:p>
          <a:p>
            <a:pPr>
              <a:lnSpc>
                <a:spcPts val="4080"/>
              </a:lnSpc>
            </a:pP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Unirio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anos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2016 a 2023 </a:t>
            </a:r>
          </a:p>
          <a:p>
            <a:pPr>
              <a:lnSpc>
                <a:spcPts val="4080"/>
              </a:lnSpc>
            </a:pPr>
            <a:endParaRPr lang="en-US" sz="3400" dirty="0">
              <a:solidFill>
                <a:srgbClr val="0C45A6"/>
              </a:solidFill>
              <a:latin typeface="Montserrat Semi-Bold"/>
            </a:endParaRPr>
          </a:p>
        </p:txBody>
      </p:sp>
      <p:pic>
        <p:nvPicPr>
          <p:cNvPr id="6146" name="Picture 2" descr="C:\Users\User\AppData\Local\Packages\Microsoft.Windows.Photos_8wekyb3d8bbwe\TempState\ShareServiceTempFolder\UNIRIO_geral_Fator_C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16" y="785782"/>
            <a:ext cx="11787270" cy="8734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35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664096"/>
            <a:ext cx="344794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AGCT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da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</a:p>
          <a:p>
            <a:pPr>
              <a:lnSpc>
                <a:spcPts val="4080"/>
              </a:lnSpc>
            </a:pP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Unirio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anos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2016 a 2023 </a:t>
            </a:r>
          </a:p>
          <a:p>
            <a:pPr>
              <a:lnSpc>
                <a:spcPts val="4080"/>
              </a:lnSpc>
            </a:pPr>
            <a:endParaRPr lang="en-US" sz="3400" dirty="0">
              <a:solidFill>
                <a:srgbClr val="0C45A6"/>
              </a:solidFill>
              <a:latin typeface="Montserrat Semi-Bold"/>
            </a:endParaRPr>
          </a:p>
        </p:txBody>
      </p:sp>
      <p:pic>
        <p:nvPicPr>
          <p:cNvPr id="5122" name="Picture 2" descr="C:\Users\User\AppData\Local\Packages\Microsoft.Windows.Photos_8wekyb3d8bbwe\TempState\ShareServiceTempFolder\UNIRIO_geral_Fator_D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17" y="725402"/>
            <a:ext cx="12139304" cy="8490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338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664096"/>
            <a:ext cx="344794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AGCT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da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</a:p>
          <a:p>
            <a:pPr>
              <a:lnSpc>
                <a:spcPts val="4080"/>
              </a:lnSpc>
            </a:pP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Unirio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anos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2016 a 2023 </a:t>
            </a:r>
          </a:p>
          <a:p>
            <a:pPr>
              <a:lnSpc>
                <a:spcPts val="4080"/>
              </a:lnSpc>
            </a:pPr>
            <a:endParaRPr lang="en-US" sz="3400" dirty="0">
              <a:solidFill>
                <a:srgbClr val="0C45A6"/>
              </a:solidFill>
              <a:latin typeface="Montserrat Semi-Bold"/>
            </a:endParaRPr>
          </a:p>
        </p:txBody>
      </p:sp>
      <p:pic>
        <p:nvPicPr>
          <p:cNvPr id="4098" name="Picture 2" descr="C:\Users\User\AppData\Local\Packages\Microsoft.Windows.Photos_8wekyb3d8bbwe\TempState\ShareServiceTempFolder\UNIRIO_geral_Fator_E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5717" y="785782"/>
            <a:ext cx="12032083" cy="8694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345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664096"/>
            <a:ext cx="344794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AGCT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da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</a:p>
          <a:p>
            <a:pPr>
              <a:lnSpc>
                <a:spcPts val="4080"/>
              </a:lnSpc>
            </a:pP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Unirio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anos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2016 a 2023 </a:t>
            </a:r>
          </a:p>
          <a:p>
            <a:pPr>
              <a:lnSpc>
                <a:spcPts val="4080"/>
              </a:lnSpc>
            </a:pPr>
            <a:endParaRPr lang="en-US" sz="3400" dirty="0">
              <a:solidFill>
                <a:srgbClr val="0C45A6"/>
              </a:solidFill>
              <a:latin typeface="Montserrat Semi-Bold"/>
            </a:endParaRPr>
          </a:p>
        </p:txBody>
      </p:sp>
      <p:pic>
        <p:nvPicPr>
          <p:cNvPr id="3074" name="Picture 2" descr="C:\Users\User\AppData\Local\Packages\Microsoft.Windows.Photos_8wekyb3d8bbwe\TempState\ShareServiceTempFolder\UNIRIO_geral_Fator_F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16" y="785782"/>
            <a:ext cx="12215898" cy="8622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00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 dirty="0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432485" y="2876948"/>
            <a:ext cx="7559115" cy="4883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Ana Carla Casado                                            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Assistente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Administração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Luana </a:t>
            </a:r>
            <a:r>
              <a:rPr lang="en-US" sz="3399" dirty="0" err="1">
                <a:solidFill>
                  <a:srgbClr val="000000"/>
                </a:solidFill>
                <a:latin typeface="Open Sans Light Bold"/>
              </a:rPr>
              <a:t>Assumpção</a:t>
            </a: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 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Assistente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Administração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Luciana Souza 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Assistente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Social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851082" y="2876948"/>
            <a:ext cx="6836718" cy="426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 Light Bold"/>
              </a:rPr>
              <a:t>Luisiane</a:t>
            </a: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 Fernandes 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Psicóloga</a:t>
            </a:r>
            <a:endParaRPr lang="en-US" sz="339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Mariana Flores 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Assistente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Social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Rodrigo Ferreira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Open Sans Light"/>
              </a:rPr>
              <a:t>Técnico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Assuntos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 Light"/>
              </a:rPr>
              <a:t>Educacionais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86000" y="537450"/>
            <a:ext cx="5480596" cy="105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 dirty="0">
                <a:solidFill>
                  <a:srgbClr val="000000"/>
                </a:solidFill>
                <a:latin typeface="Open Sans Extra Bold"/>
              </a:rPr>
              <a:t>Equipe SAAPT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62300"/>
            <a:ext cx="4259475" cy="897622"/>
            <a:chOff x="0" y="-248061"/>
            <a:chExt cx="5679300" cy="1196829"/>
          </a:xfrm>
        </p:grpSpPr>
        <p:sp>
          <p:nvSpPr>
            <p:cNvPr id="3" name="AutoShape 3"/>
            <p:cNvSpPr/>
            <p:nvPr/>
          </p:nvSpPr>
          <p:spPr>
            <a:xfrm>
              <a:off x="0" y="-248061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5325" y="448072"/>
            <a:ext cx="3447949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AGCT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da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</a:p>
          <a:p>
            <a:pPr>
              <a:lnSpc>
                <a:spcPts val="4080"/>
              </a:lnSpc>
            </a:pP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Unirio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</a:t>
            </a:r>
            <a:r>
              <a:rPr lang="en-US" sz="4000" dirty="0" err="1">
                <a:solidFill>
                  <a:srgbClr val="0C45A6"/>
                </a:solidFill>
                <a:latin typeface="Montserrat Semi-Bold"/>
              </a:rPr>
              <a:t>anos</a:t>
            </a:r>
            <a:r>
              <a:rPr lang="en-US" sz="4000" dirty="0">
                <a:solidFill>
                  <a:srgbClr val="0C45A6"/>
                </a:solidFill>
                <a:latin typeface="Montserrat Semi-Bold"/>
              </a:rPr>
              <a:t> 2016 a 2023 </a:t>
            </a:r>
          </a:p>
          <a:p>
            <a:pPr>
              <a:lnSpc>
                <a:spcPts val="4080"/>
              </a:lnSpc>
            </a:pPr>
            <a:endParaRPr lang="en-US" sz="3400" dirty="0">
              <a:solidFill>
                <a:srgbClr val="0C45A6"/>
              </a:solidFill>
              <a:latin typeface="Montserrat Semi-Bold"/>
            </a:endParaRPr>
          </a:p>
        </p:txBody>
      </p:sp>
      <p:pic>
        <p:nvPicPr>
          <p:cNvPr id="2050" name="Picture 2" descr="C:\Users\User\AppData\Local\Packages\Microsoft.Windows.Photos_8wekyb3d8bbwe\TempState\ShareServiceTempFolder\UNIRIO_geral_Fator_G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02" y="500030"/>
            <a:ext cx="12287336" cy="8605910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5500662" y="910394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Gráficos elaborados por Felipe Rafael Ribeiro Melo -Departamento de Métodos Quantitativos – Escola de Matemática/CCET/Unirio</a:t>
            </a:r>
          </a:p>
        </p:txBody>
      </p:sp>
    </p:spTree>
    <p:extLst>
      <p:ext uri="{BB962C8B-B14F-4D97-AF65-F5344CB8AC3E}">
        <p14:creationId xmlns:p14="http://schemas.microsoft.com/office/powerpoint/2010/main" val="1127921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/>
          <p:cNvSpPr/>
          <p:nvPr/>
        </p:nvSpPr>
        <p:spPr>
          <a:xfrm>
            <a:off x="8715371" y="7072326"/>
            <a:ext cx="8894031" cy="2535670"/>
          </a:xfrm>
          <a:custGeom>
            <a:avLst/>
            <a:gdLst/>
            <a:ahLst/>
            <a:cxnLst/>
            <a:rect l="l" t="t" r="r" b="b"/>
            <a:pathLst>
              <a:path w="8633331" h="1021398">
                <a:moveTo>
                  <a:pt x="8079611" y="1021398"/>
                </a:moveTo>
                <a:lnTo>
                  <a:pt x="553720" y="1021398"/>
                </a:lnTo>
                <a:cubicBezTo>
                  <a:pt x="247650" y="1021398"/>
                  <a:pt x="0" y="792715"/>
                  <a:pt x="0" y="511277"/>
                </a:cubicBezTo>
                <a:cubicBezTo>
                  <a:pt x="0" y="228668"/>
                  <a:pt x="247650" y="0"/>
                  <a:pt x="553720" y="0"/>
                </a:cubicBezTo>
                <a:lnTo>
                  <a:pt x="8079611" y="0"/>
                </a:lnTo>
                <a:cubicBezTo>
                  <a:pt x="8385681" y="0"/>
                  <a:pt x="8633331" y="228668"/>
                  <a:pt x="8633331" y="511277"/>
                </a:cubicBezTo>
                <a:cubicBezTo>
                  <a:pt x="8632061" y="792715"/>
                  <a:pt x="8384411" y="1021398"/>
                  <a:pt x="8079611" y="1021398"/>
                </a:cubicBezTo>
                <a:close/>
              </a:path>
            </a:pathLst>
          </a:custGeom>
          <a:solidFill>
            <a:srgbClr val="FDCF60"/>
          </a:solidFill>
        </p:spPr>
        <p:txBody>
          <a:bodyPr/>
          <a:lstStyle/>
          <a:p>
            <a:endParaRPr lang="pt-BR"/>
          </a:p>
        </p:txBody>
      </p:sp>
      <p:sp>
        <p:nvSpPr>
          <p:cNvPr id="2" name="TextBox 2"/>
          <p:cNvSpPr txBox="1"/>
          <p:nvPr/>
        </p:nvSpPr>
        <p:spPr>
          <a:xfrm>
            <a:off x="-762000" y="385155"/>
            <a:ext cx="10037611" cy="495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7"/>
              </a:lnSpc>
            </a:pPr>
            <a:r>
              <a:rPr lang="en-US" sz="6000" dirty="0">
                <a:solidFill>
                  <a:srgbClr val="0C45A6"/>
                </a:solidFill>
                <a:latin typeface="Montserrat Semi-Bold"/>
              </a:rPr>
              <a:t>ALGUMA DÚVIDA?</a:t>
            </a:r>
          </a:p>
          <a:p>
            <a:pPr algn="ctr">
              <a:lnSpc>
                <a:spcPts val="7837"/>
              </a:lnSpc>
            </a:pPr>
            <a:endParaRPr lang="en-US" sz="6000" dirty="0">
              <a:solidFill>
                <a:srgbClr val="0C45A6"/>
              </a:solidFill>
              <a:latin typeface="Montserrat Semi-Bold"/>
            </a:endParaRPr>
          </a:p>
          <a:p>
            <a:pPr algn="ctr">
              <a:lnSpc>
                <a:spcPts val="7837"/>
              </a:lnSpc>
            </a:pPr>
            <a:r>
              <a:rPr lang="en-US" sz="6000" dirty="0">
                <a:solidFill>
                  <a:srgbClr val="0C45A6"/>
                </a:solidFill>
                <a:latin typeface="Montserrat Semi-Bold"/>
              </a:rPr>
              <a:t>OBRIGADO </a:t>
            </a:r>
          </a:p>
          <a:p>
            <a:pPr algn="ctr">
              <a:lnSpc>
                <a:spcPts val="7837"/>
              </a:lnSpc>
            </a:pPr>
            <a:r>
              <a:rPr lang="en-US" sz="6000" dirty="0">
                <a:solidFill>
                  <a:srgbClr val="0C45A6"/>
                </a:solidFill>
                <a:latin typeface="Montserrat Semi-Bold"/>
              </a:rPr>
              <a:t>PELA </a:t>
            </a:r>
          </a:p>
          <a:p>
            <a:pPr algn="ctr">
              <a:lnSpc>
                <a:spcPts val="7837"/>
              </a:lnSpc>
            </a:pPr>
            <a:r>
              <a:rPr lang="en-US" sz="6000" dirty="0">
                <a:solidFill>
                  <a:srgbClr val="0C45A6"/>
                </a:solidFill>
                <a:latin typeface="Montserrat Semi-Bold"/>
              </a:rPr>
              <a:t>PRESENÇA!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1805045"/>
            <a:ext cx="783603" cy="108286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0720" y="5219700"/>
            <a:ext cx="6008280" cy="50469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215438" y="714344"/>
            <a:ext cx="8665816" cy="1025241"/>
            <a:chOff x="0" y="0"/>
            <a:chExt cx="11554421" cy="1366988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1554421" cy="1366988"/>
              <a:chOff x="0" y="0"/>
              <a:chExt cx="8633331" cy="10213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633331" cy="1021398"/>
              </a:xfrm>
              <a:custGeom>
                <a:avLst/>
                <a:gdLst/>
                <a:ahLst/>
                <a:cxnLst/>
                <a:rect l="l" t="t" r="r" b="b"/>
                <a:pathLst>
                  <a:path w="8633331" h="1021398">
                    <a:moveTo>
                      <a:pt x="8079611" y="1021398"/>
                    </a:moveTo>
                    <a:lnTo>
                      <a:pt x="553720" y="1021398"/>
                    </a:lnTo>
                    <a:cubicBezTo>
                      <a:pt x="247650" y="1021398"/>
                      <a:pt x="0" y="792715"/>
                      <a:pt x="0" y="511277"/>
                    </a:cubicBezTo>
                    <a:cubicBezTo>
                      <a:pt x="0" y="228668"/>
                      <a:pt x="247650" y="0"/>
                      <a:pt x="553720" y="0"/>
                    </a:cubicBezTo>
                    <a:lnTo>
                      <a:pt x="8079611" y="0"/>
                    </a:lnTo>
                    <a:cubicBezTo>
                      <a:pt x="8385681" y="0"/>
                      <a:pt x="8633331" y="228668"/>
                      <a:pt x="8633331" y="511277"/>
                    </a:cubicBezTo>
                    <a:cubicBezTo>
                      <a:pt x="8632061" y="792715"/>
                      <a:pt x="8384411" y="1021398"/>
                      <a:pt x="8079611" y="1021398"/>
                    </a:cubicBezTo>
                    <a:close/>
                  </a:path>
                </a:pathLst>
              </a:custGeom>
              <a:solidFill>
                <a:srgbClr val="FDCF60"/>
              </a:solidFill>
            </p:spPr>
            <p:txBody>
              <a:bodyPr/>
              <a:lstStyle/>
              <a:p>
                <a:endParaRPr lang="pt-BR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652140" y="281056"/>
              <a:ext cx="10248441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28"/>
                </a:lnSpc>
              </a:pPr>
              <a:r>
                <a:rPr lang="en-US" sz="4828" dirty="0" err="1">
                  <a:solidFill>
                    <a:schemeClr val="tx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Contatos</a:t>
              </a:r>
              <a:r>
                <a:rPr lang="en-US" sz="4828" dirty="0">
                  <a:solidFill>
                    <a:schemeClr val="tx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do </a:t>
              </a:r>
              <a:r>
                <a:rPr lang="en-US" sz="4828" dirty="0" err="1">
                  <a:solidFill>
                    <a:schemeClr val="tx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setor</a:t>
              </a:r>
              <a:r>
                <a:rPr lang="en-US" sz="4828" dirty="0">
                  <a:solidFill>
                    <a:schemeClr val="tx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: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58050" y="2143104"/>
            <a:ext cx="1219349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TELEFONE: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F0000"/>
                </a:solidFill>
                <a:latin typeface="Open Sans Light Bold"/>
              </a:rPr>
              <a:t>2542-5523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171717"/>
              </a:solidFill>
              <a:latin typeface="Open Sans Light Bold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171717"/>
              </a:solidFill>
              <a:latin typeface="Open Sans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715636" y="3487316"/>
            <a:ext cx="535811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E-MAIL: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progepe.saapt@unirio.br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9" y="4929187"/>
            <a:ext cx="678661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CANAL DO SETOR NO YOUTUBE: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171717"/>
                </a:solidFill>
                <a:latin typeface="Open Sans Light Bold"/>
              </a:rPr>
              <a:t>PROGEPE SAAPT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171717"/>
              </a:solidFill>
              <a:latin typeface="Open Sans Light Bold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626073" y="7185431"/>
            <a:ext cx="9072626" cy="1871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2600" dirty="0" err="1">
                <a:solidFill>
                  <a:schemeClr val="tx2"/>
                </a:solidFill>
                <a:latin typeface="Open Sans Light Bold"/>
              </a:rPr>
              <a:t>Acesse</a:t>
            </a:r>
            <a:r>
              <a:rPr lang="en-US" sz="2600" dirty="0">
                <a:solidFill>
                  <a:schemeClr val="tx2"/>
                </a:solidFill>
                <a:latin typeface="Open Sans Light Bold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Open Sans Light Bold"/>
              </a:rPr>
              <a:t>outras</a:t>
            </a:r>
            <a:r>
              <a:rPr lang="en-US" sz="2600" dirty="0">
                <a:solidFill>
                  <a:schemeClr val="tx2"/>
                </a:solidFill>
                <a:latin typeface="Open Sans Light Bold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Open Sans Light Bold"/>
              </a:rPr>
              <a:t>informações</a:t>
            </a:r>
            <a:r>
              <a:rPr lang="en-US" sz="2600" dirty="0">
                <a:solidFill>
                  <a:schemeClr val="tx2"/>
                </a:solidFill>
                <a:latin typeface="Open Sans Light Bold"/>
              </a:rPr>
              <a:t> para </a:t>
            </a:r>
            <a:r>
              <a:rPr lang="en-US" sz="2600" dirty="0" err="1">
                <a:solidFill>
                  <a:schemeClr val="tx2"/>
                </a:solidFill>
                <a:latin typeface="Open Sans Light Bold"/>
              </a:rPr>
              <a:t>gestores</a:t>
            </a:r>
            <a:r>
              <a:rPr lang="en-US" sz="2600" dirty="0">
                <a:solidFill>
                  <a:schemeClr val="tx2"/>
                </a:solidFill>
                <a:latin typeface="Open Sans Light Bold"/>
              </a:rPr>
              <a:t> no material </a:t>
            </a:r>
            <a:r>
              <a:rPr lang="en-US" sz="2600" i="1" dirty="0" err="1">
                <a:solidFill>
                  <a:schemeClr val="tx2"/>
                </a:solidFill>
                <a:latin typeface="Open Sans Light Bold"/>
              </a:rPr>
              <a:t>Avaliação</a:t>
            </a:r>
            <a:r>
              <a:rPr lang="en-US" sz="2600" i="1" dirty="0">
                <a:solidFill>
                  <a:schemeClr val="tx2"/>
                </a:solidFill>
                <a:latin typeface="Open Sans Light Bold"/>
              </a:rPr>
              <a:t> de </a:t>
            </a:r>
            <a:r>
              <a:rPr lang="en-US" sz="2600" i="1" dirty="0" err="1">
                <a:solidFill>
                  <a:schemeClr val="tx2"/>
                </a:solidFill>
                <a:latin typeface="Open Sans Light Bold"/>
              </a:rPr>
              <a:t>Desempenho</a:t>
            </a:r>
            <a:r>
              <a:rPr lang="en-US" sz="2600" i="1" dirty="0">
                <a:solidFill>
                  <a:schemeClr val="tx2"/>
                </a:solidFill>
                <a:latin typeface="Open Sans Light Bold"/>
              </a:rPr>
              <a:t> </a:t>
            </a:r>
            <a:r>
              <a:rPr lang="en-US" sz="2600" i="1" dirty="0" err="1">
                <a:solidFill>
                  <a:schemeClr val="tx2"/>
                </a:solidFill>
                <a:latin typeface="Open Sans Light Bold"/>
              </a:rPr>
              <a:t>como</a:t>
            </a:r>
            <a:r>
              <a:rPr lang="en-US" sz="2600" i="1" dirty="0">
                <a:solidFill>
                  <a:schemeClr val="tx2"/>
                </a:solidFill>
                <a:latin typeface="Open Sans Light Bold"/>
              </a:rPr>
              <a:t> Ferramenta de </a:t>
            </a:r>
            <a:r>
              <a:rPr lang="en-US" sz="2600" i="1" dirty="0" err="1">
                <a:solidFill>
                  <a:schemeClr val="tx2"/>
                </a:solidFill>
                <a:latin typeface="Open Sans Light Bold"/>
              </a:rPr>
              <a:t>Gestão</a:t>
            </a:r>
            <a:r>
              <a:rPr lang="en-US" sz="2600" i="1" dirty="0">
                <a:solidFill>
                  <a:schemeClr val="tx2"/>
                </a:solidFill>
                <a:latin typeface="Open Sans Light Bold"/>
              </a:rPr>
              <a:t> </a:t>
            </a:r>
            <a:r>
              <a:rPr lang="en-US" sz="2600" dirty="0" err="1">
                <a:solidFill>
                  <a:schemeClr val="tx2"/>
                </a:solidFill>
                <a:latin typeface="Open Sans Light Bold"/>
              </a:rPr>
              <a:t>em</a:t>
            </a:r>
            <a:r>
              <a:rPr lang="en-US" sz="2600" dirty="0">
                <a:solidFill>
                  <a:schemeClr val="tx2"/>
                </a:solidFill>
                <a:latin typeface="Open Sans Light Bold"/>
              </a:rPr>
              <a:t>: https://www.unirio.br/progepe/avaliacao-de-desempenho-1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287409" y="2297429"/>
            <a:ext cx="15705191" cy="680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  <a:spcBef>
                <a:spcPct val="0"/>
              </a:spcBef>
            </a:pPr>
            <a:r>
              <a:rPr lang="en-US" sz="4199" dirty="0" err="1">
                <a:solidFill>
                  <a:srgbClr val="000000"/>
                </a:solidFill>
                <a:latin typeface="Open Sans"/>
              </a:rPr>
              <a:t>Desenvolve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ações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voltadas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para o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conhecimento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melhorias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dos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processos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a que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os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(as)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servidores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(as)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estão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submetidos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considerando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especialmente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:</a:t>
            </a:r>
          </a:p>
          <a:p>
            <a:pPr>
              <a:lnSpc>
                <a:spcPts val="5879"/>
              </a:lnSpc>
              <a:spcBef>
                <a:spcPct val="0"/>
              </a:spcBef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 forma que o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está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organizado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;</a:t>
            </a:r>
          </a:p>
          <a:p>
            <a:pPr>
              <a:lnSpc>
                <a:spcPts val="5879"/>
              </a:lnSpc>
              <a:spcBef>
                <a:spcPct val="0"/>
              </a:spcBef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As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condições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disponibilizadas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;</a:t>
            </a:r>
          </a:p>
          <a:p>
            <a:pPr>
              <a:lnSpc>
                <a:spcPts val="5879"/>
              </a:lnSpc>
              <a:spcBef>
                <a:spcPct val="0"/>
              </a:spcBef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As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relações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Open Sans"/>
              </a:rPr>
              <a:t>existentes</a:t>
            </a:r>
            <a:r>
              <a:rPr lang="en-US" sz="4199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57400" y="527925"/>
            <a:ext cx="8050963" cy="1078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 dirty="0">
                <a:solidFill>
                  <a:srgbClr val="000000"/>
                </a:solidFill>
                <a:latin typeface="Open Sans Extra Bold"/>
              </a:rPr>
              <a:t>O que </a:t>
            </a:r>
            <a:r>
              <a:rPr lang="en-US" sz="6300" dirty="0" err="1">
                <a:solidFill>
                  <a:srgbClr val="000000"/>
                </a:solidFill>
                <a:latin typeface="Open Sans Extra Bold"/>
              </a:rPr>
              <a:t>faz</a:t>
            </a:r>
            <a:r>
              <a:rPr lang="en-US" sz="6300" dirty="0">
                <a:solidFill>
                  <a:srgbClr val="000000"/>
                </a:solidFill>
                <a:latin typeface="Open Sans Extra Bold"/>
              </a:rPr>
              <a:t> o SAAPT?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1750" y="651750"/>
            <a:ext cx="16984499" cy="8983499"/>
            <a:chOff x="0" y="0"/>
            <a:chExt cx="22645999" cy="119779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645999" cy="11977999"/>
              <a:chOff x="0" y="0"/>
              <a:chExt cx="5745374" cy="30388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745374" cy="3038863"/>
              </a:xfrm>
              <a:custGeom>
                <a:avLst/>
                <a:gdLst/>
                <a:ahLst/>
                <a:cxnLst/>
                <a:rect l="l" t="t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" name="AutoShape 5"/>
            <p:cNvSpPr/>
            <p:nvPr/>
          </p:nvSpPr>
          <p:spPr>
            <a:xfrm>
              <a:off x="0" y="1266422"/>
              <a:ext cx="22645999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" name="Group 6"/>
            <p:cNvGrpSpPr/>
            <p:nvPr/>
          </p:nvGrpSpPr>
          <p:grpSpPr>
            <a:xfrm rot="-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814B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921908" y="3133653"/>
            <a:ext cx="16444184" cy="4810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O ATENDIMENTO ÀS DEMANDAS INDIVIDUAIS OU COLETIVAS RELACIONADAS AO PROCESSO DE TRABALHO;</a:t>
            </a:r>
          </a:p>
          <a:p>
            <a:pPr>
              <a:lnSpc>
                <a:spcPts val="5879"/>
              </a:lnSpc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 AVALIAÇÃO DE DESEMPENHO ANUAL;</a:t>
            </a:r>
          </a:p>
          <a:p>
            <a:pPr>
              <a:lnSpc>
                <a:spcPts val="8399"/>
              </a:lnSpc>
            </a:pPr>
            <a:endParaRPr lang="en-US" sz="4199" dirty="0">
              <a:solidFill>
                <a:srgbClr val="000000"/>
              </a:solidFill>
              <a:latin typeface="Open Sans"/>
            </a:endParaRPr>
          </a:p>
          <a:p>
            <a:pPr marL="906775" lvl="1" indent="-453388">
              <a:lnSpc>
                <a:spcPts val="5879"/>
              </a:lnSpc>
              <a:buFont typeface="Arial"/>
              <a:buChar char="•"/>
            </a:pPr>
            <a:r>
              <a:rPr lang="en-US" sz="4199" dirty="0">
                <a:solidFill>
                  <a:srgbClr val="000000"/>
                </a:solidFill>
                <a:latin typeface="Open Sans"/>
              </a:rPr>
              <a:t>A AVALIAÇÃO EM ESTÁGIO PROBATÓRIO.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09800" y="527925"/>
            <a:ext cx="6346329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dirty="0" err="1">
                <a:solidFill>
                  <a:srgbClr val="000000"/>
                </a:solidFill>
                <a:latin typeface="Open Sans Extra Bold"/>
              </a:rPr>
              <a:t>Ações</a:t>
            </a:r>
            <a:r>
              <a:rPr lang="en-US" sz="6600" dirty="0">
                <a:solidFill>
                  <a:srgbClr val="000000"/>
                </a:solidFill>
                <a:latin typeface="Open Sans Extra Bold"/>
              </a:rPr>
              <a:t> do </a:t>
            </a:r>
            <a:r>
              <a:rPr lang="en-US" sz="6600" dirty="0" err="1">
                <a:solidFill>
                  <a:srgbClr val="000000"/>
                </a:solidFill>
                <a:latin typeface="Open Sans Extra Bold"/>
              </a:rPr>
              <a:t>setor</a:t>
            </a:r>
            <a:endParaRPr lang="en-US" sz="6600" dirty="0">
              <a:solidFill>
                <a:srgbClr val="000000"/>
              </a:solidFill>
              <a:latin typeface="Open Sans Extra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196366" y="0"/>
            <a:ext cx="8091634" cy="10287000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29625" y="0"/>
            <a:ext cx="2126975" cy="257815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8565" y="1571601"/>
            <a:ext cx="9429816" cy="8001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84"/>
              </a:lnSpc>
            </a:pP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Processo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que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mede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atuação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dos/as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servidores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/as de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acordo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com as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atribuições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que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possuem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, com vistas a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melhor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articular as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atividades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desenvolvidas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por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esses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trabalhadores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com o PDI e,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consequentemente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aprimorar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o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desempenho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das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atividades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promovidas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coletivamente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no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setor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 algn="just">
              <a:lnSpc>
                <a:spcPts val="4784"/>
              </a:lnSpc>
            </a:pPr>
            <a:r>
              <a:rPr lang="en-US" sz="3000" dirty="0">
                <a:solidFill>
                  <a:srgbClr val="000000"/>
                </a:solidFill>
                <a:latin typeface="Open Sans Light"/>
              </a:rPr>
              <a:t>É um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processo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sistemático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diagnóstico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 e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periódico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que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destaca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os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pontos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fortes e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aqueles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que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precisam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ser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aperfeiçoados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 algn="just">
              <a:lnSpc>
                <a:spcPts val="4784"/>
              </a:lnSpc>
            </a:pPr>
            <a:r>
              <a:rPr lang="en-US" sz="3000" dirty="0">
                <a:solidFill>
                  <a:srgbClr val="000000"/>
                </a:solidFill>
                <a:latin typeface="Open Sans Light"/>
              </a:rPr>
              <a:t>É,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suma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, um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processo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pedagógico</a:t>
            </a:r>
            <a:r>
              <a:rPr lang="en-US" sz="3000" b="1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participativo</a:t>
            </a:r>
            <a:r>
              <a:rPr lang="en-US" sz="3000" dirty="0">
                <a:solidFill>
                  <a:srgbClr val="000000"/>
                </a:solidFill>
                <a:latin typeface="Open Sans Light Bold" panose="020B0604020202020204" charset="0"/>
                <a:ea typeface="Open Sans Light Bold" panose="020B0604020202020204" charset="0"/>
                <a:cs typeface="Open Sans Light Bold" panose="020B0604020202020204" charset="0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e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contínuo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em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Open Sans Light"/>
              </a:rPr>
              <a:t>busca</a:t>
            </a:r>
            <a:r>
              <a:rPr lang="en-US" sz="3000" dirty="0">
                <a:solidFill>
                  <a:srgbClr val="000000"/>
                </a:solidFill>
                <a:latin typeface="Open Sans Light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melhorias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 para a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instituição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30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 de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reforço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 no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potencial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 de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desenvolvimento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 dos/as </a:t>
            </a:r>
            <a:r>
              <a:rPr lang="en-US" sz="3000" dirty="0" err="1">
                <a:solidFill>
                  <a:srgbClr val="000000"/>
                </a:solidFill>
                <a:latin typeface="Open Sans Light Bold"/>
              </a:rPr>
              <a:t>servidores</a:t>
            </a:r>
            <a:r>
              <a:rPr lang="en-US" sz="3000" dirty="0">
                <a:solidFill>
                  <a:srgbClr val="000000"/>
                </a:solidFill>
                <a:latin typeface="Open Sans Light Bold"/>
              </a:rPr>
              <a:t>/as.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4952" y="177836"/>
            <a:ext cx="15580072" cy="111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000000"/>
                </a:solidFill>
                <a:latin typeface="Open Sans Extra Bold"/>
              </a:rPr>
              <a:t>O que é a </a:t>
            </a:r>
            <a:r>
              <a:rPr lang="en-US" sz="6500" dirty="0" err="1">
                <a:solidFill>
                  <a:srgbClr val="000000"/>
                </a:solidFill>
                <a:latin typeface="Open Sans Extra Bold"/>
              </a:rPr>
              <a:t>avaliação</a:t>
            </a:r>
            <a:r>
              <a:rPr lang="en-US" sz="65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6500" dirty="0">
                <a:solidFill>
                  <a:srgbClr val="171717"/>
                </a:solidFill>
                <a:latin typeface="Open Sans Extra Bold"/>
              </a:rPr>
              <a:t>de </a:t>
            </a:r>
            <a:r>
              <a:rPr lang="en-US" sz="6500" dirty="0" err="1">
                <a:solidFill>
                  <a:srgbClr val="FFFFFF"/>
                </a:solidFill>
                <a:latin typeface="Open Sans Extra Bold"/>
              </a:rPr>
              <a:t>desempenho</a:t>
            </a:r>
            <a:r>
              <a:rPr lang="en-US" sz="6500" dirty="0">
                <a:solidFill>
                  <a:srgbClr val="FFFFFF"/>
                </a:solidFill>
                <a:latin typeface="Open Sans Extra Bold"/>
              </a:rPr>
              <a:t>?</a:t>
            </a:r>
            <a:r>
              <a:rPr lang="en-US" sz="6500" dirty="0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75076" y="2973755"/>
            <a:ext cx="7534214" cy="709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8"/>
              </a:lnSpc>
            </a:pP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Decreto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Nº 5.825, de 2006:</a:t>
            </a:r>
          </a:p>
          <a:p>
            <a:pPr algn="just">
              <a:lnSpc>
                <a:spcPts val="3258"/>
              </a:lnSpc>
            </a:pPr>
            <a:endParaRPr lang="en-US" sz="2400" dirty="0">
              <a:solidFill>
                <a:srgbClr val="FFFFFF"/>
              </a:solidFill>
              <a:latin typeface="Open Sans Light Bold"/>
            </a:endParaRPr>
          </a:p>
          <a:p>
            <a:pPr algn="just">
              <a:lnSpc>
                <a:spcPts val="3258"/>
              </a:lnSpc>
            </a:pP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Artigo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8º, </a:t>
            </a:r>
            <a:r>
              <a:rPr lang="en-US" sz="2400" dirty="0">
                <a:solidFill>
                  <a:srgbClr val="FFFFFF"/>
                </a:solidFill>
                <a:ea typeface="Open Sans Light"/>
              </a:rPr>
              <a:t>§1º - O </a:t>
            </a:r>
            <a:r>
              <a:rPr lang="en-US" sz="2400" dirty="0" err="1">
                <a:solidFill>
                  <a:srgbClr val="FFFFFF"/>
                </a:solidFill>
                <a:ea typeface="Open Sans Light"/>
              </a:rPr>
              <a:t>resultado</a:t>
            </a:r>
            <a:r>
              <a:rPr lang="en-US" sz="2400" dirty="0">
                <a:solidFill>
                  <a:srgbClr val="FFFFFF"/>
                </a:solidFill>
                <a:ea typeface="Open Sans Light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ea typeface="Open Sans Light"/>
              </a:rPr>
              <a:t>Programa</a:t>
            </a:r>
            <a:r>
              <a:rPr lang="en-US" sz="2400" dirty="0">
                <a:solidFill>
                  <a:srgbClr val="FFFFFF"/>
                </a:solidFill>
                <a:ea typeface="Open Sans Light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ea typeface="Open Sans Light"/>
              </a:rPr>
              <a:t>Avaliação</a:t>
            </a:r>
            <a:r>
              <a:rPr lang="en-US" sz="2400" dirty="0">
                <a:solidFill>
                  <a:srgbClr val="FFFFFF"/>
                </a:solidFill>
                <a:ea typeface="Open Sans Light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ea typeface="Open Sans Light"/>
              </a:rPr>
              <a:t>Desempenho</a:t>
            </a:r>
            <a:r>
              <a:rPr lang="en-US" sz="2400" dirty="0">
                <a:solidFill>
                  <a:srgbClr val="FFFFFF"/>
                </a:solidFill>
                <a:ea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deverá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:</a:t>
            </a:r>
          </a:p>
          <a:p>
            <a:pPr algn="just">
              <a:lnSpc>
                <a:spcPts val="3258"/>
              </a:lnSpc>
            </a:pPr>
            <a:endParaRPr lang="en-US" sz="2400" dirty="0">
              <a:solidFill>
                <a:srgbClr val="FFFFFF"/>
              </a:solidFill>
              <a:latin typeface="Open Sans Light"/>
            </a:endParaRPr>
          </a:p>
          <a:p>
            <a:pPr algn="just">
              <a:lnSpc>
                <a:spcPts val="3258"/>
              </a:lnSpc>
            </a:pPr>
            <a:r>
              <a:rPr lang="en-US" sz="2400" dirty="0">
                <a:solidFill>
                  <a:srgbClr val="FFFFFF"/>
                </a:solidFill>
                <a:latin typeface="Open Sans Light"/>
              </a:rPr>
              <a:t>I -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fornecer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indicadores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subsidiem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planejamento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estratégico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visando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ao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desenvolvimento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pessoal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da IFE; II -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propiciar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condições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favoráveis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à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melhoria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dos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processos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trabalho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; III -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identificar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avaliar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desempenho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coletivo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e individual do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servidor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consideradas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as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condições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trabalho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; IV -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subsidiar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a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elaboração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dos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Programas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Capacitação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Aperfeiçoamento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bem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como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dimensionamento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das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necessidades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institucionais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pessoal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e de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políticas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saúde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Open Sans Light"/>
              </a:rPr>
              <a:t>ocupacional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; e V -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aferir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o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mérito</a:t>
            </a:r>
            <a:r>
              <a:rPr lang="en-US" sz="2400" dirty="0">
                <a:solidFill>
                  <a:srgbClr val="FFFFFF"/>
                </a:solidFill>
                <a:latin typeface="Open Sans Light Bold"/>
              </a:rPr>
              <a:t> para </a:t>
            </a:r>
            <a:r>
              <a:rPr lang="en-US" sz="2400" dirty="0" err="1">
                <a:solidFill>
                  <a:srgbClr val="FFFFFF"/>
                </a:solidFill>
                <a:latin typeface="Open Sans Light Bold"/>
              </a:rPr>
              <a:t>progressão</a:t>
            </a:r>
            <a:r>
              <a:rPr lang="en-US" sz="2400" dirty="0">
                <a:solidFill>
                  <a:srgbClr val="FFFFFF"/>
                </a:solidFill>
                <a:latin typeface="Open Sans Light"/>
              </a:rPr>
              <a:t>.</a:t>
            </a:r>
          </a:p>
          <a:p>
            <a:pPr algn="just">
              <a:lnSpc>
                <a:spcPts val="2525"/>
              </a:lnSpc>
            </a:pPr>
            <a:endParaRPr lang="en-US" sz="2327" dirty="0">
              <a:solidFill>
                <a:srgbClr val="FFFFFF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5A6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57616"/>
            <a:ext cx="6250059" cy="5906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 txBox="1"/>
          <p:nvPr/>
        </p:nvSpPr>
        <p:spPr>
          <a:xfrm>
            <a:off x="534940" y="197596"/>
            <a:ext cx="17218120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l" rtl="0">
              <a:lnSpc>
                <a:spcPct val="135200"/>
              </a:lnSpc>
              <a:buClr>
                <a:srgbClr val="000000"/>
              </a:buClr>
              <a:buFont typeface="Arial"/>
              <a:buNone/>
            </a:pPr>
            <a:endParaRPr sz="5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16214B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 rtl="0">
              <a:buClr>
                <a:srgbClr val="000000"/>
              </a:buClr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6143604" y="4207396"/>
            <a:ext cx="11781526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rtl="0">
              <a:lnSpc>
                <a:spcPct val="140000"/>
              </a:lnSpc>
              <a:buClr>
                <a:srgbClr val="000000"/>
              </a:buClr>
              <a:buFont typeface="Arial"/>
              <a:buNone/>
            </a:pP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Lembre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-se de que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quando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avaliamos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 o/a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trabalhador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/a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também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analisamos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equipe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, a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gestão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 e o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trabalho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promovido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 no </a:t>
            </a:r>
            <a:r>
              <a:rPr lang="en-US" sz="5000" b="1" dirty="0" err="1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setor</a:t>
            </a:r>
            <a:r>
              <a:rPr lang="en-US" sz="5000" b="1" dirty="0">
                <a:solidFill>
                  <a:srgbClr val="FDCF6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4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214382" y="357154"/>
            <a:ext cx="16287864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Para que a AD apresente um resultado significativo é fundamental que no processo avaliativo haja:</a:t>
            </a:r>
          </a:p>
          <a:p>
            <a:pPr lvl="0" algn="ctr">
              <a:buFontTx/>
              <a:buChar char="-"/>
            </a:pPr>
            <a:r>
              <a:rPr lang="pt-BR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 O </a:t>
            </a:r>
            <a:r>
              <a:rPr lang="pt-BR" sz="2800" b="1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acompanhamento contínuo</a:t>
            </a:r>
            <a:r>
              <a:rPr lang="pt-BR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 do gestor e o </a:t>
            </a:r>
            <a:r>
              <a:rPr lang="pt-BR" sz="2800" b="1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envolvimento das equipes</a:t>
            </a:r>
            <a:endParaRPr lang="pt-BR" sz="2800" dirty="0">
              <a:solidFill>
                <a:schemeClr val="bg1"/>
              </a:solidFill>
              <a:latin typeface="Montserrat" charset="0"/>
              <a:cs typeface="Arial" pitchFamily="34" charset="0"/>
            </a:endParaRPr>
          </a:p>
          <a:p>
            <a:pPr lvl="0" algn="ctr">
              <a:buFontTx/>
              <a:buChar char="-"/>
            </a:pPr>
            <a:r>
              <a:rPr lang="pt-BR" sz="2800" b="1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 Caráter pedagógico</a:t>
            </a:r>
            <a:r>
              <a:rPr lang="pt-BR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, que somente é possível se todos os envolvidos participarem efetivamente do processo</a:t>
            </a:r>
          </a:p>
          <a:p>
            <a:pPr lvl="0" algn="ctr"/>
            <a:r>
              <a:rPr lang="en-US" sz="2800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-</a:t>
            </a:r>
            <a:r>
              <a:rPr lang="en-US" sz="2800" b="1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Planejamento</a:t>
            </a:r>
            <a:r>
              <a:rPr lang="en-US" sz="2800" b="1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 das </a:t>
            </a:r>
            <a:r>
              <a:rPr lang="en-US" sz="2800" b="1" dirty="0" err="1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atividades</a:t>
            </a:r>
            <a:r>
              <a:rPr lang="en-US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construído</a:t>
            </a:r>
            <a:r>
              <a:rPr lang="en-US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 de forma </a:t>
            </a:r>
            <a:r>
              <a:rPr lang="en-US" sz="2800" b="1" dirty="0" err="1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coletiva</a:t>
            </a:r>
            <a:r>
              <a:rPr lang="en-US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por</a:t>
            </a:r>
            <a:r>
              <a:rPr lang="en-US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equipes</a:t>
            </a:r>
            <a:r>
              <a:rPr lang="en-US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 e </a:t>
            </a:r>
            <a:r>
              <a:rPr lang="en-US" sz="2800" dirty="0" err="1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gestores</a:t>
            </a:r>
            <a:endParaRPr lang="en-US" sz="2800" dirty="0">
              <a:solidFill>
                <a:schemeClr val="bg1"/>
              </a:solidFill>
              <a:latin typeface="Montserrat" charset="0"/>
              <a:ea typeface="Open Sans Light"/>
              <a:cs typeface="Arial" pitchFamily="34" charset="0"/>
              <a:sym typeface="Open Sans Light"/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-</a:t>
            </a:r>
            <a:r>
              <a:rPr lang="pt-BR" sz="2800" b="1" i="1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 Feedback</a:t>
            </a:r>
            <a:r>
              <a:rPr lang="pt-BR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 como prática de devolutiva da chefia, com a </a:t>
            </a:r>
            <a:r>
              <a:rPr lang="pt-BR" sz="2800" b="1" dirty="0">
                <a:solidFill>
                  <a:schemeClr val="bg1"/>
                </a:solidFill>
                <a:latin typeface="Montserrat" charset="0"/>
                <a:ea typeface="Open Sans"/>
                <a:cs typeface="Arial" pitchFamily="34" charset="0"/>
                <a:sym typeface="Open Sans"/>
              </a:rPr>
              <a:t>maior regularidade possível</a:t>
            </a:r>
            <a:r>
              <a:rPr lang="pt-BR" sz="2800" dirty="0">
                <a:solidFill>
                  <a:schemeClr val="bg1"/>
                </a:solidFill>
                <a:latin typeface="Montserrat" charset="0"/>
                <a:ea typeface="Open Sans Light"/>
                <a:cs typeface="Arial" pitchFamily="34" charset="0"/>
                <a:sym typeface="Open Sans Light"/>
              </a:rPr>
              <a:t>, sobre os pontos em que o/a servidor/a precisa melhorar e aqueles em que atingiu as expectativas</a:t>
            </a:r>
          </a:p>
          <a:p>
            <a:pPr lvl="0" algn="ctr">
              <a:lnSpc>
                <a:spcPct val="140020"/>
              </a:lnSpc>
            </a:pPr>
            <a:endParaRPr lang="pt-BR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lvl="0" algn="ctr">
              <a:lnSpc>
                <a:spcPct val="140020"/>
              </a:lnSpc>
            </a:pPr>
            <a:endParaRPr lang="pt-BR" dirty="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lvl="0" algn="ctr">
              <a:lnSpc>
                <a:spcPct val="140020"/>
              </a:lnSpc>
            </a:pP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7616" y="3304940"/>
            <a:ext cx="4844715" cy="5357542"/>
            <a:chOff x="0" y="0"/>
            <a:chExt cx="6459620" cy="7143389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6193"/>
              <a:ext cx="6459620" cy="6617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49"/>
                </a:lnSpc>
              </a:pPr>
              <a:r>
                <a:rPr lang="en-US" sz="3200" dirty="0" err="1">
                  <a:solidFill>
                    <a:srgbClr val="16214B"/>
                  </a:solidFill>
                  <a:latin typeface="Montserrat Bold"/>
                </a:rPr>
                <a:t>Calendário</a:t>
              </a:r>
              <a:r>
                <a:rPr lang="en-US" sz="3200" dirty="0">
                  <a:solidFill>
                    <a:srgbClr val="16214B"/>
                  </a:solidFill>
                  <a:latin typeface="Montserrat Bold"/>
                </a:rPr>
                <a:t>:</a:t>
              </a:r>
            </a:p>
            <a:p>
              <a:pPr>
                <a:lnSpc>
                  <a:spcPts val="4349"/>
                </a:lnSpc>
              </a:pPr>
              <a:endParaRPr lang="en-US" sz="3200" dirty="0">
                <a:solidFill>
                  <a:srgbClr val="16214B"/>
                </a:solidFill>
                <a:latin typeface="Montserrat Bold"/>
              </a:endParaRPr>
            </a:p>
            <a:p>
              <a:pPr>
                <a:lnSpc>
                  <a:spcPts val="4349"/>
                </a:lnSpc>
              </a:pPr>
              <a:r>
                <a:rPr lang="en-US" sz="3200" dirty="0">
                  <a:solidFill>
                    <a:srgbClr val="16214B"/>
                  </a:solidFill>
                  <a:latin typeface="Montserrat"/>
                </a:rPr>
                <a:t>O </a:t>
              </a:r>
              <a:r>
                <a:rPr lang="en-US" sz="3200" dirty="0" err="1">
                  <a:solidFill>
                    <a:srgbClr val="16214B"/>
                  </a:solidFill>
                  <a:latin typeface="Montserrat"/>
                </a:rPr>
                <a:t>processo</a:t>
              </a:r>
              <a:r>
                <a:rPr lang="en-US" sz="3200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3200" dirty="0" err="1">
                  <a:solidFill>
                    <a:srgbClr val="16214B"/>
                  </a:solidFill>
                  <a:latin typeface="Montserrat"/>
                </a:rPr>
                <a:t>avaliativo</a:t>
              </a:r>
              <a:r>
                <a:rPr lang="en-US" sz="3200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3200" dirty="0" err="1">
                  <a:solidFill>
                    <a:srgbClr val="16214B"/>
                  </a:solidFill>
                  <a:latin typeface="Montserrat"/>
                </a:rPr>
                <a:t>ocorrerá</a:t>
              </a:r>
              <a:r>
                <a:rPr lang="en-US" sz="3200" dirty="0">
                  <a:solidFill>
                    <a:srgbClr val="16214B"/>
                  </a:solidFill>
                  <a:latin typeface="Montserrat"/>
                </a:rPr>
                <a:t> de </a:t>
              </a:r>
              <a:r>
                <a:rPr lang="en-US" sz="3200" b="1" dirty="0">
                  <a:solidFill>
                    <a:srgbClr val="16214B"/>
                  </a:solidFill>
                  <a:latin typeface="Montserrat Bold"/>
                </a:rPr>
                <a:t>29 de </a:t>
              </a:r>
              <a:r>
                <a:rPr lang="en-US" sz="3200" b="1" dirty="0" err="1">
                  <a:solidFill>
                    <a:srgbClr val="16214B"/>
                  </a:solidFill>
                  <a:latin typeface="Montserrat Bold"/>
                </a:rPr>
                <a:t>outubro</a:t>
              </a:r>
              <a:r>
                <a:rPr lang="en-US" sz="3200" b="1" dirty="0">
                  <a:solidFill>
                    <a:srgbClr val="16214B"/>
                  </a:solidFill>
                  <a:latin typeface="Montserrat Bold"/>
                </a:rPr>
                <a:t> a 02 de </a:t>
              </a:r>
              <a:r>
                <a:rPr lang="en-US" sz="3200" b="1" dirty="0" err="1">
                  <a:solidFill>
                    <a:srgbClr val="16214B"/>
                  </a:solidFill>
                  <a:latin typeface="Montserrat Bold"/>
                </a:rPr>
                <a:t>dezembro</a:t>
              </a:r>
              <a:r>
                <a:rPr lang="en-US" sz="3200" b="1" dirty="0">
                  <a:solidFill>
                    <a:srgbClr val="16214B"/>
                  </a:solidFill>
                  <a:latin typeface="Montserrat Bold"/>
                </a:rPr>
                <a:t> de 2024</a:t>
              </a: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 Bold"/>
              </a:endParaRP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 Bold"/>
              </a:endParaRP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78999" y="3304940"/>
            <a:ext cx="4259475" cy="1036522"/>
            <a:chOff x="0" y="0"/>
            <a:chExt cx="5679300" cy="138202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07701" y="3304940"/>
            <a:ext cx="4844715" cy="6414433"/>
            <a:chOff x="0" y="0"/>
            <a:chExt cx="6459620" cy="8552577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1044803" cy="144381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26193"/>
              <a:ext cx="6459620" cy="8026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 Bold"/>
                </a:rPr>
                <a:t>HUGG:</a:t>
              </a:r>
            </a:p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Para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acessar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o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formulário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: </a:t>
              </a:r>
            </a:p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  <a:hlinkClick r:id="rId2"/>
                </a:rPr>
                <a:t>www.unirio.br/progepe</a:t>
              </a:r>
              <a:endParaRPr lang="en-US" sz="2899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4349"/>
                </a:lnSpc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</a:t>
              </a:r>
            </a:p>
            <a:p>
              <a:pPr>
                <a:lnSpc>
                  <a:spcPts val="4349"/>
                </a:lnSpc>
              </a:pPr>
              <a:endParaRPr lang="en-US" sz="2899" dirty="0">
                <a:solidFill>
                  <a:srgbClr val="16214B"/>
                </a:solidFill>
                <a:latin typeface="Montserrat"/>
              </a:endParaRPr>
            </a:p>
            <a:p>
              <a:pPr>
                <a:lnSpc>
                  <a:spcPts val="4349"/>
                </a:lnSpc>
              </a:pPr>
              <a:r>
                <a:rPr lang="en-US" sz="2899" dirty="0" err="1">
                  <a:solidFill>
                    <a:srgbClr val="16214B"/>
                  </a:solidFill>
                  <a:latin typeface="Montserrat Bold"/>
                </a:rPr>
                <a:t>Etapas</a:t>
              </a:r>
              <a:r>
                <a:rPr lang="en-US" sz="2899" dirty="0">
                  <a:solidFill>
                    <a:srgbClr val="16214B"/>
                  </a:solidFill>
                  <a:latin typeface="Montserrat Bold"/>
                </a:rPr>
                <a:t>:</a:t>
              </a:r>
            </a:p>
            <a:p>
              <a:pPr marL="626107" lvl="1" indent="-313054">
                <a:lnSpc>
                  <a:spcPts val="4349"/>
                </a:lnSpc>
                <a:buFont typeface="Arial"/>
                <a:buChar char="•"/>
              </a:pP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Preenchimento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e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envio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do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formulário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ao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SAAPT</a:t>
              </a:r>
            </a:p>
            <a:p>
              <a:pPr marL="626107" lvl="1" indent="-313054">
                <a:lnSpc>
                  <a:spcPts val="4349"/>
                </a:lnSpc>
                <a:buFont typeface="Arial"/>
                <a:buChar char="•"/>
              </a:pP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AGCT (</a:t>
              </a:r>
              <a:r>
                <a:rPr lang="en-US" sz="2899" dirty="0" err="1">
                  <a:solidFill>
                    <a:srgbClr val="16214B"/>
                  </a:solidFill>
                  <a:latin typeface="Montserrat"/>
                </a:rPr>
                <a:t>formulário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 no </a:t>
              </a:r>
              <a:r>
                <a:rPr lang="en-US" sz="2899" i="1" dirty="0">
                  <a:solidFill>
                    <a:srgbClr val="16214B"/>
                  </a:solidFill>
                  <a:latin typeface="Montserrat"/>
                </a:rPr>
                <a:t>Google Forms</a:t>
              </a:r>
              <a:r>
                <a:rPr lang="en-US" sz="2899" dirty="0">
                  <a:solidFill>
                    <a:srgbClr val="16214B"/>
                  </a:solidFill>
                  <a:latin typeface="Montserrat"/>
                </a:rPr>
                <a:t>)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26442"/>
            <a:ext cx="18288000" cy="2956818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pt-BR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127"/>
          <a:stretch>
            <a:fillRect/>
          </a:stretch>
        </p:blipFill>
        <p:spPr>
          <a:xfrm>
            <a:off x="13207701" y="210045"/>
            <a:ext cx="4600791" cy="274677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7616" y="395120"/>
            <a:ext cx="14143184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FFFFFF"/>
                </a:solidFill>
                <a:latin typeface="Montserrat Semi-Bold"/>
              </a:rPr>
              <a:t>AVALIAÇÃO DE DESEMPENHO TAE 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79265" y="3775576"/>
            <a:ext cx="7071502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Montserrat Bold"/>
              </a:rPr>
              <a:t>Sistema AD: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Montserrat"/>
              </a:rPr>
              <a:t>Para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acessar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o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formulário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: 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Montserrat"/>
                <a:hlinkClick r:id="rId2"/>
              </a:rPr>
              <a:t>www.unirio.br/progepe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(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coluna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Destaques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)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ou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Montserrat"/>
                <a:hlinkClick r:id="rId5"/>
              </a:rPr>
              <a:t>www.sistemas.unirio.br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(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ícone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AD)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000000"/>
                </a:solidFill>
                <a:latin typeface="Montserrat Bold"/>
              </a:rPr>
              <a:t>Etapas</a:t>
            </a:r>
            <a:r>
              <a:rPr lang="en-US" sz="2900" dirty="0">
                <a:solidFill>
                  <a:srgbClr val="000000"/>
                </a:solidFill>
                <a:latin typeface="Montserrat Bold"/>
              </a:rPr>
              <a:t>: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Pré-Avaliação</a:t>
            </a:r>
            <a:endParaRPr lang="en-US" sz="2900" dirty="0">
              <a:solidFill>
                <a:srgbClr val="000000"/>
              </a:solidFill>
              <a:latin typeface="Montserrat"/>
            </a:endParaRP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Autoavaliação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da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Chefia</a:t>
            </a:r>
            <a:endParaRPr lang="en-US" sz="2900" dirty="0">
              <a:solidFill>
                <a:srgbClr val="000000"/>
              </a:solidFill>
              <a:latin typeface="Montserrat"/>
            </a:endParaRP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Avaliação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da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Gestão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Coletiva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do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Trabalho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(AGCT)</a:t>
            </a: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Avaliação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do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Servidor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pela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Chefia</a:t>
            </a:r>
            <a:endParaRPr lang="en-US" sz="2900" dirty="0">
              <a:solidFill>
                <a:srgbClr val="000000"/>
              </a:solidFill>
              <a:latin typeface="Montserrat"/>
            </a:endParaRPr>
          </a:p>
          <a:p>
            <a:pPr marL="626112" lvl="1" indent="-313056">
              <a:lnSpc>
                <a:spcPts val="4060"/>
              </a:lnSpc>
              <a:buFont typeface="Arial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Autoavaliação</a:t>
            </a:r>
            <a:r>
              <a:rPr lang="en-US" sz="2900" dirty="0">
                <a:solidFill>
                  <a:srgbClr val="000000"/>
                </a:solidFill>
                <a:latin typeface="Montserrat"/>
              </a:rPr>
              <a:t> do </a:t>
            </a:r>
            <a:r>
              <a:rPr lang="en-US" sz="2900" dirty="0" err="1">
                <a:solidFill>
                  <a:srgbClr val="000000"/>
                </a:solidFill>
                <a:latin typeface="Montserrat"/>
              </a:rPr>
              <a:t>Servidor</a:t>
            </a:r>
            <a:endParaRPr lang="en-US" sz="29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378186"/>
            <a:ext cx="18288000" cy="90881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1829150"/>
            <a:ext cx="4259475" cy="1036522"/>
            <a:chOff x="0" y="0"/>
            <a:chExt cx="5679300" cy="1382029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1963" y="2171991"/>
            <a:ext cx="12573454" cy="6650394"/>
            <a:chOff x="0" y="0"/>
            <a:chExt cx="5745374" cy="30388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45374" cy="3038863"/>
            </a:xfrm>
            <a:custGeom>
              <a:avLst/>
              <a:gdLst/>
              <a:ahLst/>
              <a:cxnLst/>
              <a:rect l="l" t="t" r="r" b="b"/>
              <a:pathLst>
                <a:path w="5745374" h="3038863">
                  <a:moveTo>
                    <a:pt x="5620914" y="3038863"/>
                  </a:moveTo>
                  <a:lnTo>
                    <a:pt x="124460" y="3038863"/>
                  </a:lnTo>
                  <a:cubicBezTo>
                    <a:pt x="55880" y="3038863"/>
                    <a:pt x="0" y="2982983"/>
                    <a:pt x="0" y="291440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20914" y="0"/>
                  </a:lnTo>
                  <a:cubicBezTo>
                    <a:pt x="5689494" y="0"/>
                    <a:pt x="5745374" y="55880"/>
                    <a:pt x="5745374" y="124460"/>
                  </a:cubicBezTo>
                  <a:lnTo>
                    <a:pt x="5745374" y="2914403"/>
                  </a:lnTo>
                  <a:cubicBezTo>
                    <a:pt x="5745374" y="2982983"/>
                    <a:pt x="5689494" y="3038863"/>
                    <a:pt x="5620914" y="303886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33985" y="4046145"/>
            <a:ext cx="6272989" cy="533204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30351" y="2628900"/>
            <a:ext cx="12056678" cy="6488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chefia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realizará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antes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preencher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Avaliação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Desempenho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dos/as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servidores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/as,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uma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reunião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com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sua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equipe 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respeito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características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trabalho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do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setor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durante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o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ano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ponderando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dificuldades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desafios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para o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seu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desenvolvimento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e o que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foi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possível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avançar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. Com base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nas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informações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levantadas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chefia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preencherá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as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perguntas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3299" b="1" dirty="0" err="1">
                <a:solidFill>
                  <a:srgbClr val="000000"/>
                </a:solidFill>
                <a:latin typeface="Open Sans"/>
              </a:rPr>
              <a:t>Pré-Avaliação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indicando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quais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servidores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/as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participaram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reunião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. Para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cada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pergunta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poderão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ser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assinaladas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mais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uma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opção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com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exceção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da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questão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99" dirty="0" err="1">
                <a:solidFill>
                  <a:srgbClr val="000000"/>
                </a:solidFill>
                <a:latin typeface="Open Sans"/>
              </a:rPr>
              <a:t>número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1.</a:t>
            </a:r>
          </a:p>
          <a:p>
            <a:pPr algn="ctr"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70807" y="348615"/>
            <a:ext cx="7977336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C45A6"/>
                </a:solidFill>
                <a:latin typeface="Montserrat Semi-Bold"/>
              </a:rPr>
              <a:t>PRÉ-AVALIAÇÃO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60331" y="0"/>
            <a:ext cx="13993867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7028" y="514350"/>
            <a:ext cx="876181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AUTOAVALIAÇÃO</a:t>
            </a:r>
          </a:p>
          <a:p>
            <a:pPr>
              <a:lnSpc>
                <a:spcPts val="4080"/>
              </a:lnSpc>
            </a:pPr>
            <a:r>
              <a:rPr lang="en-US" sz="3400" dirty="0">
                <a:solidFill>
                  <a:srgbClr val="0C45A6"/>
                </a:solidFill>
                <a:latin typeface="Montserrat Semi-Bold Bold"/>
              </a:rPr>
              <a:t> DAS CHEFIAS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1790700"/>
            <a:ext cx="4259475" cy="880242"/>
            <a:chOff x="0" y="-224888"/>
            <a:chExt cx="5679300" cy="1173656"/>
          </a:xfrm>
        </p:grpSpPr>
        <p:sp>
          <p:nvSpPr>
            <p:cNvPr id="5" name="AutoShape 5"/>
            <p:cNvSpPr/>
            <p:nvPr/>
          </p:nvSpPr>
          <p:spPr>
            <a:xfrm>
              <a:off x="0" y="-224888"/>
              <a:ext cx="918592" cy="126940"/>
            </a:xfrm>
            <a:prstGeom prst="rect">
              <a:avLst/>
            </a:prstGeom>
            <a:solidFill>
              <a:srgbClr val="0C45A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2474"/>
              <a:ext cx="5679300" cy="476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1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3676" y="5667484"/>
            <a:ext cx="3021473" cy="29308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1121</Words>
  <Application>Microsoft Office PowerPoint</Application>
  <PresentationFormat>Personalizar</PresentationFormat>
  <Paragraphs>128</Paragraphs>
  <Slides>21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35" baseType="lpstr">
      <vt:lpstr>Montserrat Semi-Bold Bold</vt:lpstr>
      <vt:lpstr>Montserrat SemiBold</vt:lpstr>
      <vt:lpstr>Open Sans Extra Bold</vt:lpstr>
      <vt:lpstr>Arial</vt:lpstr>
      <vt:lpstr>Open Sans</vt:lpstr>
      <vt:lpstr>Montserrat</vt:lpstr>
      <vt:lpstr>Montserrat Semi-Bold</vt:lpstr>
      <vt:lpstr>Open Sans Light</vt:lpstr>
      <vt:lpstr>Calibri</vt:lpstr>
      <vt:lpstr>Open Sans Light Bold</vt:lpstr>
      <vt:lpstr>Montserrat Bold</vt:lpstr>
      <vt:lpstr>Montserrat Bold Italics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Reunião com os gestores AD 2022</dc:title>
  <dc:creator>PC</dc:creator>
  <cp:lastModifiedBy>Rodrigo Cunha Alves Ferreira</cp:lastModifiedBy>
  <cp:revision>54</cp:revision>
  <dcterms:created xsi:type="dcterms:W3CDTF">2006-08-16T00:00:00Z</dcterms:created>
  <dcterms:modified xsi:type="dcterms:W3CDTF">2024-11-04T22:33:38Z</dcterms:modified>
  <dc:identifier>DAFNWxVcrEA</dc:identifier>
</cp:coreProperties>
</file>