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wordprocessingml.document" Extension="docx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wordprocessingml.document" PartName="/ppt/embeddings/Microsoft_Office_Word_Document1.docx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Ruda"/>
      <p:regular r:id="rId21"/>
      <p:bold r:id="rId22"/>
    </p:embeddedFont>
    <p:embeddedFont>
      <p:font typeface="Century Schoolbook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iWanFbuNBpSOIZjxe//f5Jq713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uda-bold.fntdata"/><Relationship Id="rId21" Type="http://schemas.openxmlformats.org/officeDocument/2006/relationships/font" Target="fonts/Ruda-regular.fntdata"/><Relationship Id="rId24" Type="http://schemas.openxmlformats.org/officeDocument/2006/relationships/font" Target="fonts/CenturySchoolbook-bold.fntdata"/><Relationship Id="rId23" Type="http://schemas.openxmlformats.org/officeDocument/2006/relationships/font" Target="fonts/CenturySchoolbook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Schoolbook-boldItalic.fntdata"/><Relationship Id="rId25" Type="http://schemas.openxmlformats.org/officeDocument/2006/relationships/font" Target="fonts/CenturySchoolbook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d4bd28348c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2d4bd28348c_0_1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d4bd28348c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d4bd28348c_0_2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d4bd28348c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2d4bd28348c_0_3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0b75e22a93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30b75e22a9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d4bd28348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g2d4bd28348c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d459b7dfe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g2d459b7dfec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Relationship Id="rId5" Type="http://schemas.openxmlformats.org/officeDocument/2006/relationships/package" Target="../embeddings/Microsoft_Office_Word_Document1.docx"/><Relationship Id="rId6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progepe.saapt@unirio.br" TargetMode="External"/><Relationship Id="rId4" Type="http://schemas.openxmlformats.org/officeDocument/2006/relationships/image" Target="../media/image14.jpg"/><Relationship Id="rId5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unirio.br/progepe" TargetMode="External"/><Relationship Id="rId4" Type="http://schemas.openxmlformats.org/officeDocument/2006/relationships/hyperlink" Target="http://www.unirio.br/progepe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5.gif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095624" y="62925"/>
            <a:ext cx="10096770" cy="2914799"/>
          </a:xfrm>
          <a:custGeom>
            <a:rect b="b" l="l" r="r" t="t"/>
            <a:pathLst>
              <a:path extrusionOk="0" h="2914799" w="10096770">
                <a:moveTo>
                  <a:pt x="0" y="0"/>
                </a:moveTo>
                <a:lnTo>
                  <a:pt x="10096770" y="0"/>
                </a:lnTo>
                <a:lnTo>
                  <a:pt x="10096770" y="2914799"/>
                </a:lnTo>
                <a:lnTo>
                  <a:pt x="0" y="29147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1660" l="-3582" r="-5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3785642" y="5143500"/>
            <a:ext cx="4045157" cy="5029200"/>
          </a:xfrm>
          <a:custGeom>
            <a:rect b="b" l="l" r="r" t="t"/>
            <a:pathLst>
              <a:path extrusionOk="0" h="4817675" w="3942824">
                <a:moveTo>
                  <a:pt x="0" y="0"/>
                </a:moveTo>
                <a:lnTo>
                  <a:pt x="3942824" y="0"/>
                </a:lnTo>
                <a:lnTo>
                  <a:pt x="3942824" y="4817675"/>
                </a:lnTo>
                <a:lnTo>
                  <a:pt x="0" y="48176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4184450" y="4005075"/>
            <a:ext cx="96012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8800" u="none" cap="none" strike="noStrike">
                <a:solidFill>
                  <a:srgbClr val="E65C01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  <a:t>AVALIAÇÃO DE DESEMPENHO </a:t>
            </a:r>
            <a:endParaRPr b="1" i="0" sz="8800" u="none" cap="none" strike="noStrike">
              <a:solidFill>
                <a:srgbClr val="E65C01"/>
              </a:solidFill>
              <a:latin typeface="Traditional Arabic"/>
              <a:ea typeface="Traditional Arabic"/>
              <a:cs typeface="Traditional Arabic"/>
              <a:sym typeface="Traditional Arab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8800" u="none" cap="none" strike="noStrike">
                <a:solidFill>
                  <a:srgbClr val="E65C01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  <a:t>2024</a:t>
            </a:r>
            <a:endParaRPr b="0" i="0" sz="8800" u="none" cap="none" strike="noStrike">
              <a:solidFill>
                <a:srgbClr val="E65C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6876256" y="4005064"/>
            <a:ext cx="1985095" cy="2448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15316200" y="9334500"/>
            <a:ext cx="2438400" cy="6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" name="Google Shape;145;p9"/>
          <p:cNvGraphicFramePr/>
          <p:nvPr/>
        </p:nvGraphicFramePr>
        <p:xfrm>
          <a:off x="1171479" y="2127344"/>
          <a:ext cx="15945041" cy="6032311"/>
        </p:xfrm>
        <a:graphic>
          <a:graphicData uri="http://schemas.openxmlformats.org/presentationml/2006/ole">
            <mc:AlternateContent>
              <mc:Choice Requires="v">
                <p:oleObj r:id="rId4" imgH="6032311" imgW="15945041" progId="Word.Document.12" spid="_x0000_s1">
                  <p:embed/>
                </p:oleObj>
              </mc:Choice>
              <mc:Fallback>
                <p:oleObj r:id="rId5" imgH="6032311" imgW="15945041" progId="Word.Document.12">
                  <p:embed/>
                  <p:pic>
                    <p:nvPicPr>
                      <p:cNvPr id="145" name="Google Shape;145;p9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71479" y="2127344"/>
                        <a:ext cx="15945041" cy="60323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d4bd28348c_0_145"/>
          <p:cNvSpPr/>
          <p:nvPr/>
        </p:nvSpPr>
        <p:spPr>
          <a:xfrm>
            <a:off x="6020475" y="4608576"/>
            <a:ext cx="2706000" cy="14265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AGCT</a:t>
            </a:r>
            <a:endParaRPr sz="2100"/>
          </a:p>
        </p:txBody>
      </p:sp>
      <p:sp>
        <p:nvSpPr>
          <p:cNvPr id="151" name="Google Shape;151;g2d4bd28348c_0_145"/>
          <p:cNvSpPr/>
          <p:nvPr/>
        </p:nvSpPr>
        <p:spPr>
          <a:xfrm>
            <a:off x="10851038" y="4608576"/>
            <a:ext cx="2706000" cy="14265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Auto-Avaliação</a:t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g2d4bd28348c_0_145"/>
          <p:cNvCxnSpPr/>
          <p:nvPr/>
        </p:nvCxnSpPr>
        <p:spPr>
          <a:xfrm>
            <a:off x="4437638" y="5670066"/>
            <a:ext cx="1083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3" name="Google Shape;153;g2d4bd28348c_0_145"/>
          <p:cNvCxnSpPr/>
          <p:nvPr/>
        </p:nvCxnSpPr>
        <p:spPr>
          <a:xfrm>
            <a:off x="9246870" y="5670066"/>
            <a:ext cx="1083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4" name="Google Shape;154;g2d4bd28348c_0_145"/>
          <p:cNvSpPr txBox="1"/>
          <p:nvPr/>
        </p:nvSpPr>
        <p:spPr>
          <a:xfrm>
            <a:off x="4278939" y="4860822"/>
            <a:ext cx="1401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Etapa 1</a:t>
            </a:r>
            <a:endParaRPr sz="2100"/>
          </a:p>
        </p:txBody>
      </p:sp>
      <p:sp>
        <p:nvSpPr>
          <p:cNvPr id="155" name="Google Shape;155;g2d4bd28348c_0_145"/>
          <p:cNvSpPr txBox="1"/>
          <p:nvPr/>
        </p:nvSpPr>
        <p:spPr>
          <a:xfrm>
            <a:off x="9081314" y="4860822"/>
            <a:ext cx="1401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Etapa 2</a:t>
            </a:r>
            <a:endParaRPr sz="2100"/>
          </a:p>
        </p:txBody>
      </p:sp>
      <p:sp>
        <p:nvSpPr>
          <p:cNvPr id="156" name="Google Shape;156;g2d4bd28348c_0_145"/>
          <p:cNvSpPr txBox="1"/>
          <p:nvPr>
            <p:ph type="title"/>
          </p:nvPr>
        </p:nvSpPr>
        <p:spPr>
          <a:xfrm>
            <a:off x="685800" y="411957"/>
            <a:ext cx="1234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Play"/>
              <a:buNone/>
            </a:pPr>
            <a:r>
              <a:rPr lang="en-US"/>
              <a:t>Servidor técnico </a:t>
            </a:r>
            <a:r>
              <a:rPr b="1" lang="en-US"/>
              <a:t>SEM</a:t>
            </a:r>
            <a:r>
              <a:rPr lang="en-US"/>
              <a:t> cargo de chefia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d4bd28348c_0_230"/>
          <p:cNvSpPr/>
          <p:nvPr/>
        </p:nvSpPr>
        <p:spPr>
          <a:xfrm>
            <a:off x="496101" y="5609844"/>
            <a:ext cx="2706000" cy="14265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Pré-Avaliação</a:t>
            </a:r>
            <a:endParaRPr sz="2100"/>
          </a:p>
        </p:txBody>
      </p:sp>
      <p:sp>
        <p:nvSpPr>
          <p:cNvPr id="162" name="Google Shape;162;g2d4bd28348c_0_230"/>
          <p:cNvSpPr/>
          <p:nvPr/>
        </p:nvSpPr>
        <p:spPr>
          <a:xfrm>
            <a:off x="4778021" y="5609844"/>
            <a:ext cx="2706000" cy="14265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Auto-Avaliação</a:t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como Gestor</a:t>
            </a:r>
            <a:endParaRPr sz="2100"/>
          </a:p>
        </p:txBody>
      </p:sp>
      <p:cxnSp>
        <p:nvCxnSpPr>
          <p:cNvPr id="163" name="Google Shape;163;g2d4bd28348c_0_230"/>
          <p:cNvCxnSpPr/>
          <p:nvPr/>
        </p:nvCxnSpPr>
        <p:spPr>
          <a:xfrm>
            <a:off x="3448176" y="6383298"/>
            <a:ext cx="1083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4" name="Google Shape;164;g2d4bd28348c_0_230"/>
          <p:cNvSpPr txBox="1"/>
          <p:nvPr/>
        </p:nvSpPr>
        <p:spPr>
          <a:xfrm>
            <a:off x="1148517" y="4891058"/>
            <a:ext cx="1401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Etapa 1</a:t>
            </a:r>
            <a:endParaRPr sz="2100"/>
          </a:p>
        </p:txBody>
      </p:sp>
      <p:sp>
        <p:nvSpPr>
          <p:cNvPr id="165" name="Google Shape;165;g2d4bd28348c_0_230"/>
          <p:cNvSpPr txBox="1"/>
          <p:nvPr/>
        </p:nvSpPr>
        <p:spPr>
          <a:xfrm>
            <a:off x="7658979" y="6035938"/>
            <a:ext cx="1401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Etapa 3</a:t>
            </a:r>
            <a:endParaRPr sz="2100"/>
          </a:p>
        </p:txBody>
      </p:sp>
      <p:sp>
        <p:nvSpPr>
          <p:cNvPr id="166" name="Google Shape;166;g2d4bd28348c_0_230"/>
          <p:cNvSpPr/>
          <p:nvPr/>
        </p:nvSpPr>
        <p:spPr>
          <a:xfrm rot="797">
            <a:off x="15409013" y="2824838"/>
            <a:ext cx="2589300" cy="14265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Avaliação dos servidores da equipe</a:t>
            </a:r>
            <a:endParaRPr sz="2100"/>
          </a:p>
        </p:txBody>
      </p:sp>
      <p:sp>
        <p:nvSpPr>
          <p:cNvPr id="167" name="Google Shape;167;g2d4bd28348c_0_230"/>
          <p:cNvSpPr/>
          <p:nvPr/>
        </p:nvSpPr>
        <p:spPr>
          <a:xfrm>
            <a:off x="8482448" y="2824599"/>
            <a:ext cx="2459700" cy="14265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AGCT</a:t>
            </a:r>
            <a:endParaRPr sz="2100"/>
          </a:p>
        </p:txBody>
      </p:sp>
      <p:sp>
        <p:nvSpPr>
          <p:cNvPr id="168" name="Google Shape;168;g2d4bd28348c_0_230"/>
          <p:cNvSpPr/>
          <p:nvPr/>
        </p:nvSpPr>
        <p:spPr>
          <a:xfrm>
            <a:off x="11836329" y="2824599"/>
            <a:ext cx="2459700" cy="14265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Auto-Avaliação</a:t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2d4bd28348c_0_230"/>
          <p:cNvSpPr txBox="1"/>
          <p:nvPr>
            <p:ph type="title"/>
          </p:nvPr>
        </p:nvSpPr>
        <p:spPr>
          <a:xfrm>
            <a:off x="685800" y="411957"/>
            <a:ext cx="1234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Play"/>
              <a:buNone/>
            </a:pPr>
            <a:r>
              <a:rPr lang="en-US"/>
              <a:t>Servidor técnico </a:t>
            </a:r>
            <a:r>
              <a:rPr b="1" lang="en-US"/>
              <a:t>COM</a:t>
            </a:r>
            <a:r>
              <a:rPr lang="en-US"/>
              <a:t> cargo de chefia</a:t>
            </a:r>
            <a:endParaRPr/>
          </a:p>
        </p:txBody>
      </p:sp>
      <p:sp>
        <p:nvSpPr>
          <p:cNvPr id="170" name="Google Shape;170;g2d4bd28348c_0_230"/>
          <p:cNvSpPr/>
          <p:nvPr/>
        </p:nvSpPr>
        <p:spPr>
          <a:xfrm>
            <a:off x="15409013" y="8109900"/>
            <a:ext cx="2589300" cy="14265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Auto-Avaliação</a:t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2d4bd28348c_0_230"/>
          <p:cNvSpPr/>
          <p:nvPr/>
        </p:nvSpPr>
        <p:spPr>
          <a:xfrm>
            <a:off x="8482448" y="8156055"/>
            <a:ext cx="2459700" cy="14265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Avaliação dos servidores da equipe</a:t>
            </a:r>
            <a:endParaRPr sz="2100"/>
          </a:p>
        </p:txBody>
      </p:sp>
      <p:sp>
        <p:nvSpPr>
          <p:cNvPr id="172" name="Google Shape;172;g2d4bd28348c_0_230"/>
          <p:cNvSpPr/>
          <p:nvPr/>
        </p:nvSpPr>
        <p:spPr>
          <a:xfrm>
            <a:off x="11836329" y="8109888"/>
            <a:ext cx="2459700" cy="14265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AGCT</a:t>
            </a:r>
            <a:endParaRPr sz="2100"/>
          </a:p>
        </p:txBody>
      </p:sp>
      <p:cxnSp>
        <p:nvCxnSpPr>
          <p:cNvPr id="173" name="Google Shape;173;g2d4bd28348c_0_230"/>
          <p:cNvCxnSpPr/>
          <p:nvPr/>
        </p:nvCxnSpPr>
        <p:spPr>
          <a:xfrm flipH="1" rot="10800000">
            <a:off x="8163030" y="4555692"/>
            <a:ext cx="748500" cy="10953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74" name="Google Shape;174;g2d4bd28348c_0_230"/>
          <p:cNvCxnSpPr/>
          <p:nvPr/>
        </p:nvCxnSpPr>
        <p:spPr>
          <a:xfrm>
            <a:off x="8176746" y="6976479"/>
            <a:ext cx="748500" cy="8829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5" name="Google Shape;175;g2d4bd28348c_0_230"/>
          <p:cNvSpPr txBox="1"/>
          <p:nvPr/>
        </p:nvSpPr>
        <p:spPr>
          <a:xfrm>
            <a:off x="5430435" y="4891058"/>
            <a:ext cx="1401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Etapa 2</a:t>
            </a:r>
            <a:endParaRPr sz="2100"/>
          </a:p>
        </p:txBody>
      </p:sp>
      <p:sp>
        <p:nvSpPr>
          <p:cNvPr id="176" name="Google Shape;176;g2d4bd28348c_0_230"/>
          <p:cNvSpPr txBox="1"/>
          <p:nvPr/>
        </p:nvSpPr>
        <p:spPr>
          <a:xfrm>
            <a:off x="11967573" y="5649561"/>
            <a:ext cx="13323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endParaRPr sz="2100"/>
          </a:p>
        </p:txBody>
      </p:sp>
      <p:cxnSp>
        <p:nvCxnSpPr>
          <p:cNvPr id="177" name="Google Shape;177;g2d4bd28348c_0_230"/>
          <p:cNvCxnSpPr/>
          <p:nvPr/>
        </p:nvCxnSpPr>
        <p:spPr>
          <a:xfrm>
            <a:off x="11065445" y="8859303"/>
            <a:ext cx="6729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78" name="Google Shape;178;g2d4bd28348c_0_230"/>
          <p:cNvCxnSpPr/>
          <p:nvPr/>
        </p:nvCxnSpPr>
        <p:spPr>
          <a:xfrm>
            <a:off x="14163217" y="8823158"/>
            <a:ext cx="6729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79" name="Google Shape;179;g2d4bd28348c_0_230"/>
          <p:cNvCxnSpPr/>
          <p:nvPr/>
        </p:nvCxnSpPr>
        <p:spPr>
          <a:xfrm>
            <a:off x="11065445" y="3574014"/>
            <a:ext cx="6729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0" name="Google Shape;180;g2d4bd28348c_0_230"/>
          <p:cNvCxnSpPr/>
          <p:nvPr/>
        </p:nvCxnSpPr>
        <p:spPr>
          <a:xfrm>
            <a:off x="14406817" y="3447287"/>
            <a:ext cx="6729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d4bd28348c_0_328"/>
          <p:cNvSpPr/>
          <p:nvPr/>
        </p:nvSpPr>
        <p:spPr>
          <a:xfrm>
            <a:off x="496101" y="5609844"/>
            <a:ext cx="2706000" cy="14265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Pré-Avaliação</a:t>
            </a:r>
            <a:endParaRPr sz="2100"/>
          </a:p>
        </p:txBody>
      </p:sp>
      <p:sp>
        <p:nvSpPr>
          <p:cNvPr id="186" name="Google Shape;186;g2d4bd28348c_0_328"/>
          <p:cNvSpPr/>
          <p:nvPr/>
        </p:nvSpPr>
        <p:spPr>
          <a:xfrm>
            <a:off x="4778021" y="5609844"/>
            <a:ext cx="2706000" cy="14265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Auto-Avaliação</a:t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como Gestor</a:t>
            </a:r>
            <a:endParaRPr sz="2100"/>
          </a:p>
        </p:txBody>
      </p:sp>
      <p:cxnSp>
        <p:nvCxnSpPr>
          <p:cNvPr id="187" name="Google Shape;187;g2d4bd28348c_0_328"/>
          <p:cNvCxnSpPr/>
          <p:nvPr/>
        </p:nvCxnSpPr>
        <p:spPr>
          <a:xfrm>
            <a:off x="3448176" y="6383298"/>
            <a:ext cx="1083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8" name="Google Shape;188;g2d4bd28348c_0_328"/>
          <p:cNvSpPr txBox="1"/>
          <p:nvPr/>
        </p:nvSpPr>
        <p:spPr>
          <a:xfrm>
            <a:off x="1148517" y="4891058"/>
            <a:ext cx="1401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Etapa 1</a:t>
            </a:r>
            <a:endParaRPr sz="2100"/>
          </a:p>
        </p:txBody>
      </p:sp>
      <p:sp>
        <p:nvSpPr>
          <p:cNvPr id="189" name="Google Shape;189;g2d4bd28348c_0_328"/>
          <p:cNvSpPr/>
          <p:nvPr/>
        </p:nvSpPr>
        <p:spPr>
          <a:xfrm>
            <a:off x="13674852" y="5567463"/>
            <a:ext cx="3113700" cy="14265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Avaliação dos servidores da equipe</a:t>
            </a:r>
            <a:endParaRPr sz="2100"/>
          </a:p>
        </p:txBody>
      </p:sp>
      <p:sp>
        <p:nvSpPr>
          <p:cNvPr id="190" name="Google Shape;190;g2d4bd28348c_0_328"/>
          <p:cNvSpPr/>
          <p:nvPr/>
        </p:nvSpPr>
        <p:spPr>
          <a:xfrm>
            <a:off x="9429498" y="5609844"/>
            <a:ext cx="2706000" cy="14265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AGCT</a:t>
            </a:r>
            <a:endParaRPr sz="2100"/>
          </a:p>
        </p:txBody>
      </p:sp>
      <p:sp>
        <p:nvSpPr>
          <p:cNvPr id="191" name="Google Shape;191;g2d4bd28348c_0_328"/>
          <p:cNvSpPr txBox="1"/>
          <p:nvPr>
            <p:ph type="title"/>
          </p:nvPr>
        </p:nvSpPr>
        <p:spPr>
          <a:xfrm>
            <a:off x="1257300" y="877825"/>
            <a:ext cx="15773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Play"/>
              <a:buNone/>
            </a:pPr>
            <a:r>
              <a:rPr lang="en-US"/>
              <a:t>Servidor docente </a:t>
            </a:r>
            <a:r>
              <a:rPr b="1" lang="en-US"/>
              <a:t>COM</a:t>
            </a:r>
            <a:r>
              <a:rPr lang="en-US"/>
              <a:t> cargo de chefia</a:t>
            </a:r>
            <a:endParaRPr/>
          </a:p>
        </p:txBody>
      </p:sp>
      <p:sp>
        <p:nvSpPr>
          <p:cNvPr id="192" name="Google Shape;192;g2d4bd28348c_0_328"/>
          <p:cNvSpPr txBox="1"/>
          <p:nvPr/>
        </p:nvSpPr>
        <p:spPr>
          <a:xfrm>
            <a:off x="5430435" y="4891058"/>
            <a:ext cx="1401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Etapa 2</a:t>
            </a:r>
            <a:endParaRPr sz="2100"/>
          </a:p>
        </p:txBody>
      </p:sp>
      <p:cxnSp>
        <p:nvCxnSpPr>
          <p:cNvPr id="193" name="Google Shape;193;g2d4bd28348c_0_328"/>
          <p:cNvCxnSpPr/>
          <p:nvPr/>
        </p:nvCxnSpPr>
        <p:spPr>
          <a:xfrm>
            <a:off x="12437045" y="6280695"/>
            <a:ext cx="9087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94" name="Google Shape;194;g2d4bd28348c_0_328"/>
          <p:cNvCxnSpPr/>
          <p:nvPr/>
        </p:nvCxnSpPr>
        <p:spPr>
          <a:xfrm>
            <a:off x="8002205" y="6280695"/>
            <a:ext cx="86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5" name="Google Shape;195;g2d4bd28348c_0_328"/>
          <p:cNvSpPr txBox="1"/>
          <p:nvPr/>
        </p:nvSpPr>
        <p:spPr>
          <a:xfrm>
            <a:off x="9712355" y="4894647"/>
            <a:ext cx="1401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Etapa 3</a:t>
            </a:r>
            <a:endParaRPr sz="2100"/>
          </a:p>
        </p:txBody>
      </p:sp>
      <p:sp>
        <p:nvSpPr>
          <p:cNvPr id="196" name="Google Shape;196;g2d4bd28348c_0_328"/>
          <p:cNvSpPr txBox="1"/>
          <p:nvPr/>
        </p:nvSpPr>
        <p:spPr>
          <a:xfrm>
            <a:off x="14327547" y="4904774"/>
            <a:ext cx="1401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Etapa 4</a:t>
            </a:r>
            <a:endParaRPr sz="2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0b75e22a93_0_3"/>
          <p:cNvSpPr txBox="1"/>
          <p:nvPr/>
        </p:nvSpPr>
        <p:spPr>
          <a:xfrm>
            <a:off x="6955040" y="0"/>
            <a:ext cx="54000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small" strike="noStrike">
                <a:solidFill>
                  <a:srgbClr val="FE8637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ATENÇÃO!</a:t>
            </a:r>
            <a:endParaRPr b="0" i="0" sz="4300" u="none" cap="small" strike="noStrike">
              <a:solidFill>
                <a:srgbClr val="FE8637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2" name="Google Shape;202;g30b75e22a93_0_3"/>
          <p:cNvSpPr txBox="1"/>
          <p:nvPr/>
        </p:nvSpPr>
        <p:spPr>
          <a:xfrm>
            <a:off x="1177375" y="851023"/>
            <a:ext cx="16567500" cy="89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Em</a:t>
            </a:r>
            <a:r>
              <a:rPr lang="en-US" sz="2900">
                <a:latin typeface="Century Schoolbook"/>
                <a:ea typeface="Century Schoolbook"/>
                <a:cs typeface="Century Schoolbook"/>
                <a:sym typeface="Century Schoolbook"/>
              </a:rPr>
              <a:t> 23/10/24</a:t>
            </a:r>
            <a:r>
              <a:rPr b="0" i="0" lang="en-US" sz="29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foi publicada </a:t>
            </a:r>
            <a:r>
              <a:rPr lang="en-US" sz="2900">
                <a:latin typeface="Century Schoolbook"/>
                <a:ea typeface="Century Schoolbook"/>
                <a:cs typeface="Century Schoolbook"/>
                <a:sym typeface="Century Schoolbook"/>
              </a:rPr>
              <a:t>a</a:t>
            </a:r>
            <a:r>
              <a:rPr b="0" i="0" lang="en-US" sz="29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Instrução Normativa PROGEPE </a:t>
            </a:r>
            <a:r>
              <a:rPr lang="en-US" sz="2900">
                <a:latin typeface="Century Schoolbook"/>
                <a:ea typeface="Century Schoolbook"/>
                <a:cs typeface="Century Schoolbook"/>
                <a:sym typeface="Century Schoolbook"/>
              </a:rPr>
              <a:t>Nº 01 </a:t>
            </a:r>
            <a:r>
              <a:rPr b="0" i="0" lang="en-US" sz="29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sobre a Avaliação de Desempenho Anual. </a:t>
            </a:r>
            <a:endParaRPr b="0" i="0" sz="2900" u="none" cap="none" strike="noStrik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FIQUEM ATENTOS/AS quanto à mudança do prazo para o preenchimento da avaliação após retorno de licenças e/ou férias, pois o seu não cumprimento afetará a sua progressão.</a:t>
            </a:r>
            <a:endParaRPr b="0" i="0" sz="2900" u="none" cap="none" strike="noStrik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US" sz="2900" u="none" cap="none" strike="noStrike">
                <a:solidFill>
                  <a:srgbClr val="ED7D3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PARA O/A SERVIDOR/A ATUALMENTE AFASTADO/A OU DE FÉRIAS E COM RETORNO QUE NÃO PODE SER PREVISTO OU QUE ESTÁ PREVISTO PARA DEPOIS DO PERÍODO DE AVALIAÇÃO:</a:t>
            </a:r>
            <a:endParaRPr b="1" i="0" sz="2900" u="none" cap="none" strike="noStrike">
              <a:solidFill>
                <a:srgbClr val="ED7D3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Se trabalhou por no mínimo 3 (três) meses em 2024 deverá </a:t>
            </a:r>
            <a:r>
              <a:rPr b="1" i="0" lang="en-US" sz="29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enviar para o SAAPT, no prazo máximo de 10 dias após o retorno ao trabalho, o formulário preenchido e assinado pelo/a servidor/a e chefia</a:t>
            </a:r>
            <a:r>
              <a:rPr b="0" i="0" lang="en-US" sz="29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;</a:t>
            </a:r>
            <a:endParaRPr b="0" i="0" sz="2900" u="none" cap="none" strike="noStrik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US" sz="2900" u="sng" cap="none" strike="noStrike">
                <a:solidFill>
                  <a:srgbClr val="ED7D3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ATENÇÃO: Não serão aceitas avaliações fora do prazo estabelecido na Instrução Normativa.</a:t>
            </a:r>
            <a:endParaRPr b="1" i="0" sz="2900" u="sng" cap="none" strike="noStrike">
              <a:solidFill>
                <a:srgbClr val="ED7D3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 </a:t>
            </a:r>
            <a:endParaRPr b="0" i="0" sz="2900" u="none" cap="none" strike="noStrik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</a:t>
            </a:r>
            <a:endParaRPr b="0" i="0" sz="2900" u="none" cap="none" strike="noStrik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d4bd28348c_0_12"/>
          <p:cNvSpPr txBox="1"/>
          <p:nvPr>
            <p:ph idx="1" type="body"/>
          </p:nvPr>
        </p:nvSpPr>
        <p:spPr>
          <a:xfrm>
            <a:off x="647056" y="714375"/>
            <a:ext cx="15507600" cy="88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rmAutofit/>
          </a:bodyPr>
          <a:lstStyle/>
          <a:p>
            <a:pPr indent="-508000" lvl="0" marL="508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t/>
            </a:r>
            <a:endParaRPr/>
          </a:p>
          <a:p>
            <a:pPr indent="-508000" lvl="0" marL="50800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100"/>
              <a:buFont typeface="Arial"/>
              <a:buNone/>
            </a:pPr>
            <a:r>
              <a:rPr lang="en-US">
                <a:solidFill>
                  <a:srgbClr val="E65C01"/>
                </a:solidFill>
              </a:rPr>
              <a:t>Acesse nosso canal no YouTube!</a:t>
            </a:r>
            <a:endParaRPr/>
          </a:p>
          <a:p>
            <a:pPr indent="-508000" lvl="0" marL="50800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100"/>
              <a:buFont typeface="Arial"/>
              <a:buNone/>
            </a:pPr>
            <a:r>
              <a:rPr b="1" lang="en-US">
                <a:solidFill>
                  <a:srgbClr val="E65C01"/>
                </a:solidFill>
              </a:rPr>
              <a:t>Progepe Saapt</a:t>
            </a:r>
            <a:endParaRPr/>
          </a:p>
          <a:p>
            <a:pPr indent="-508000" lvl="0" marL="5080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100"/>
              <a:buFont typeface="Arial"/>
              <a:buNone/>
            </a:pPr>
            <a:r>
              <a:t/>
            </a:r>
            <a:endParaRPr/>
          </a:p>
          <a:p>
            <a:pPr indent="-508000" lvl="0" marL="50800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100"/>
              <a:buFont typeface="Arial"/>
              <a:buNone/>
            </a:pPr>
            <a:r>
              <a:rPr b="1" lang="en-US"/>
              <a:t>DÚVIDAS?</a:t>
            </a:r>
            <a:endParaRPr/>
          </a:p>
          <a:p>
            <a:pPr indent="-508000" lvl="0" marL="50800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100"/>
              <a:buFont typeface="Arial"/>
              <a:buNone/>
            </a:pPr>
            <a:r>
              <a:t/>
            </a:r>
            <a:endParaRPr/>
          </a:p>
          <a:p>
            <a:pPr indent="-508000" lvl="0" marL="50800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100"/>
              <a:buFont typeface="Arial"/>
              <a:buNone/>
            </a:pPr>
            <a:r>
              <a:rPr lang="en-US"/>
              <a:t>Entre em contato com o SAAPT:</a:t>
            </a:r>
            <a:endParaRPr/>
          </a:p>
          <a:p>
            <a:pPr indent="-508000" lvl="0" marL="50800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100"/>
              <a:buFont typeface="Arial"/>
              <a:buNone/>
            </a:pPr>
            <a:r>
              <a:t/>
            </a:r>
            <a:endParaRPr/>
          </a:p>
          <a:p>
            <a:pPr indent="-508000" lvl="0" marL="50800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100"/>
              <a:buFont typeface="Arial"/>
              <a:buNone/>
            </a:pPr>
            <a:r>
              <a:rPr lang="en-US"/>
              <a:t>Email: </a:t>
            </a:r>
            <a:r>
              <a:rPr b="1" lang="en-US" u="sng">
                <a:solidFill>
                  <a:schemeClr val="hlink"/>
                </a:solidFill>
                <a:hlinkClick r:id="rId3"/>
              </a:rPr>
              <a:t>progepe.saapt@unirio.br</a:t>
            </a:r>
            <a:endParaRPr/>
          </a:p>
          <a:p>
            <a:pPr indent="-508000" lvl="0" marL="50800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100"/>
              <a:buFont typeface="Arial"/>
              <a:buNone/>
            </a:pPr>
            <a:r>
              <a:t/>
            </a:r>
            <a:endParaRPr/>
          </a:p>
          <a:p>
            <a:pPr indent="-508000" lvl="0" marL="50800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100"/>
              <a:buFont typeface="Arial"/>
              <a:buNone/>
            </a:pPr>
            <a:r>
              <a:t/>
            </a:r>
            <a:endParaRPr/>
          </a:p>
          <a:p>
            <a:pPr indent="-508000" lvl="0" marL="50800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100"/>
              <a:buFont typeface="Arial"/>
              <a:buNone/>
            </a:pPr>
            <a:r>
              <a:rPr lang="en-US"/>
              <a:t>    Atenção: </a:t>
            </a:r>
            <a:r>
              <a:rPr lang="en-US" sz="3700"/>
              <a:t>Os telefones da PROGEPE estão</a:t>
            </a:r>
            <a:endParaRPr/>
          </a:p>
          <a:p>
            <a:pPr indent="-508000" lvl="0" marL="50800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100"/>
              <a:buFont typeface="Arial"/>
              <a:buNone/>
            </a:pPr>
            <a:r>
              <a:rPr lang="en-US" sz="3700"/>
              <a:t>      temporariamente indisponíveis</a:t>
            </a:r>
            <a:r>
              <a:rPr lang="en-US"/>
              <a:t>.</a:t>
            </a:r>
            <a:endParaRPr/>
          </a:p>
        </p:txBody>
      </p:sp>
      <p:pic>
        <p:nvPicPr>
          <p:cNvPr descr="servineusa.jpg" id="208" name="Google Shape;208;g2d4bd28348c_0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14000" y="4495429"/>
            <a:ext cx="2230798" cy="3348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rvinilson.jpg" id="209" name="Google Shape;209;g2d4bd28348c_0_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9106" y="4386261"/>
            <a:ext cx="2304256" cy="388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278869" y="607228"/>
            <a:ext cx="18009000" cy="102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b="0" i="0" lang="en-US" sz="3399" u="none" cap="none" strike="noStrike">
                <a:solidFill>
                  <a:srgbClr val="000000"/>
                </a:solidFill>
                <a:latin typeface="Ruda"/>
                <a:ea typeface="Ruda"/>
                <a:cs typeface="Ruda"/>
                <a:sym typeface="Ruda"/>
              </a:rPr>
              <a:t>⮚O processo avaliativo ocorrerá de </a:t>
            </a:r>
            <a:r>
              <a:rPr b="0" i="0" lang="en-US" sz="3399" u="none" cap="none" strike="noStrike">
                <a:solidFill>
                  <a:srgbClr val="76923C"/>
                </a:solidFill>
                <a:latin typeface="Ruda"/>
                <a:ea typeface="Ruda"/>
                <a:cs typeface="Ruda"/>
                <a:sym typeface="Ruda"/>
              </a:rPr>
              <a:t>29 de outubro a 02 de dezembro de 2024</a:t>
            </a:r>
            <a:r>
              <a:rPr b="0" i="0" lang="en-US" sz="3399" u="none" cap="none" strike="noStrike">
                <a:solidFill>
                  <a:srgbClr val="000000"/>
                </a:solidFill>
                <a:latin typeface="Ruda"/>
                <a:ea typeface="Ruda"/>
                <a:cs typeface="Ruda"/>
                <a:sym typeface="Ruda"/>
              </a:rPr>
              <a:t>;</a:t>
            </a:r>
            <a:endParaRPr b="0" i="0" sz="3399" u="none" cap="none" strike="noStrike">
              <a:solidFill>
                <a:srgbClr val="000000"/>
              </a:solidFill>
              <a:latin typeface="Ruda"/>
              <a:ea typeface="Ruda"/>
              <a:cs typeface="Ruda"/>
              <a:sym typeface="Ruda"/>
            </a:endParaRPr>
          </a:p>
          <a:p>
            <a:pPr indent="0" lvl="0" marL="0" marR="0" rtl="0" algn="l">
              <a:lnSpc>
                <a:spcPct val="1523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t/>
            </a:r>
            <a:endParaRPr b="0" i="0" sz="3399" u="none" cap="none" strike="noStrike">
              <a:solidFill>
                <a:srgbClr val="000000"/>
              </a:solidFill>
              <a:latin typeface="Ruda"/>
              <a:ea typeface="Ruda"/>
              <a:cs typeface="Ruda"/>
              <a:sym typeface="Ruda"/>
            </a:endParaRPr>
          </a:p>
          <a:p>
            <a:pPr indent="0" lvl="0" marL="0" marR="0" rtl="0" algn="l">
              <a:lnSpc>
                <a:spcPct val="1523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t/>
            </a:r>
            <a:endParaRPr b="0" i="0" sz="3399" u="none" cap="none" strike="noStrike">
              <a:solidFill>
                <a:srgbClr val="000000"/>
              </a:solidFill>
              <a:latin typeface="Ruda"/>
              <a:ea typeface="Ruda"/>
              <a:cs typeface="Ruda"/>
              <a:sym typeface="Ruda"/>
            </a:endParaRPr>
          </a:p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99"/>
              <a:buFont typeface="Arial"/>
              <a:buNone/>
            </a:pPr>
            <a:r>
              <a:rPr b="1" i="0" lang="en-US" sz="3699" u="none" cap="none" strike="noStrike">
                <a:solidFill>
                  <a:srgbClr val="E55B01"/>
                </a:solidFill>
                <a:latin typeface="Ruda"/>
                <a:ea typeface="Ruda"/>
                <a:cs typeface="Ruda"/>
                <a:sym typeface="Ruda"/>
              </a:rPr>
              <a:t>Quem deve preencher a avaliação de desempenho?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86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99"/>
              <a:buFont typeface="Arial"/>
              <a:buNone/>
            </a:pPr>
            <a:r>
              <a:t/>
            </a:r>
            <a:endParaRPr b="1" i="0" sz="3699" u="none" cap="none" strike="noStrike">
              <a:solidFill>
                <a:srgbClr val="E55B01"/>
              </a:solidFill>
              <a:latin typeface="Ruda"/>
              <a:ea typeface="Ruda"/>
              <a:cs typeface="Ruda"/>
              <a:sym typeface="Ruda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b="1" i="0" lang="en-US" sz="3399" u="none" cap="none" strike="noStrike">
                <a:solidFill>
                  <a:srgbClr val="000000"/>
                </a:solidFill>
                <a:latin typeface="Ruda"/>
                <a:ea typeface="Ruda"/>
                <a:cs typeface="Ruda"/>
                <a:sym typeface="Ruda"/>
              </a:rPr>
              <a:t>TODOS/AS</a:t>
            </a:r>
            <a:r>
              <a:rPr b="0" i="0" lang="en-US" sz="3399" u="none" cap="none" strike="noStrike">
                <a:solidFill>
                  <a:srgbClr val="000000"/>
                </a:solidFill>
                <a:latin typeface="Ruda"/>
                <a:ea typeface="Ruda"/>
                <a:cs typeface="Ruda"/>
                <a:sym typeface="Ruda"/>
              </a:rPr>
              <a:t> os/as servidores/as Técnico-Administrativos/as, incluindo aqueles/as que já atingiram o topo da carreira, servidores/as aposentados/as que permanecem em atividade na UNIRIO, por meio de contrato, e docentes em cargo de chefia.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t/>
            </a:r>
            <a:endParaRPr b="0" i="0" sz="3399" u="none" cap="none" strike="noStrike">
              <a:solidFill>
                <a:srgbClr val="000000"/>
              </a:solidFill>
              <a:latin typeface="Ruda"/>
              <a:ea typeface="Ruda"/>
              <a:cs typeface="Ruda"/>
              <a:sym typeface="Ruda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b="0" i="0" lang="en-US" sz="3399" u="none" cap="none" strike="noStrike">
                <a:solidFill>
                  <a:srgbClr val="000000"/>
                </a:solidFill>
                <a:latin typeface="Ruda"/>
                <a:ea typeface="Ruda"/>
                <a:cs typeface="Ruda"/>
                <a:sym typeface="Ruda"/>
              </a:rPr>
              <a:t>Preencherão a avaliação apenas os/as servidores/as que ingressaram </a:t>
            </a:r>
            <a:r>
              <a:rPr b="1" i="0" lang="en-US" sz="3399" u="none" cap="none" strike="noStrike">
                <a:solidFill>
                  <a:srgbClr val="000000"/>
                </a:solidFill>
                <a:latin typeface="Ruda"/>
                <a:ea typeface="Ruda"/>
                <a:cs typeface="Ruda"/>
                <a:sym typeface="Ruda"/>
              </a:rPr>
              <a:t>até dia </a:t>
            </a:r>
            <a:r>
              <a:rPr b="1" i="0" lang="en-US" sz="3399" u="none" cap="none" strike="noStrike">
                <a:solidFill>
                  <a:srgbClr val="76923C"/>
                </a:solidFill>
                <a:latin typeface="Ruda"/>
                <a:ea typeface="Ruda"/>
                <a:cs typeface="Ruda"/>
                <a:sym typeface="Ruda"/>
              </a:rPr>
              <a:t>29/07/2024</a:t>
            </a:r>
            <a:r>
              <a:rPr b="0" i="0" lang="en-US" sz="3399" u="none" cap="none" strike="noStrike">
                <a:solidFill>
                  <a:srgbClr val="000000"/>
                </a:solidFill>
                <a:latin typeface="Ruda"/>
                <a:ea typeface="Ruda"/>
                <a:cs typeface="Ruda"/>
                <a:sym typeface="Ruda"/>
              </a:rPr>
              <a:t>, ou seja, que possuem ao menos </a:t>
            </a:r>
            <a:r>
              <a:rPr b="1" i="0" lang="en-US" sz="3399" u="none" cap="none" strike="noStrike">
                <a:solidFill>
                  <a:srgbClr val="000000"/>
                </a:solidFill>
                <a:latin typeface="Ruda"/>
                <a:ea typeface="Ruda"/>
                <a:cs typeface="Ruda"/>
                <a:sym typeface="Ruda"/>
              </a:rPr>
              <a:t>3 meses de exercício no setor</a:t>
            </a:r>
            <a:r>
              <a:rPr b="0" i="0" lang="en-US" sz="3399" u="none" cap="none" strike="noStrike">
                <a:solidFill>
                  <a:srgbClr val="000000"/>
                </a:solidFill>
                <a:latin typeface="Ruda"/>
                <a:ea typeface="Ruda"/>
                <a:cs typeface="Ruda"/>
                <a:sym typeface="Ruda"/>
              </a:rPr>
              <a:t>.</a:t>
            </a:r>
            <a:endParaRPr b="0" i="0" sz="3399" u="none" cap="none" strike="noStrike">
              <a:solidFill>
                <a:srgbClr val="000000"/>
              </a:solidFill>
              <a:latin typeface="Ruda"/>
              <a:ea typeface="Ruda"/>
              <a:cs typeface="Ruda"/>
              <a:sym typeface="Ruda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t/>
            </a:r>
            <a:endParaRPr b="0" i="0" sz="3399" u="none" cap="none" strike="noStrike">
              <a:solidFill>
                <a:srgbClr val="000000"/>
              </a:solidFill>
              <a:latin typeface="Ruda"/>
              <a:ea typeface="Ruda"/>
              <a:cs typeface="Ruda"/>
              <a:sym typeface="Ruda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t/>
            </a:r>
            <a:endParaRPr b="0" i="0" sz="3399" u="none" cap="none" strike="noStrike">
              <a:solidFill>
                <a:srgbClr val="000000"/>
              </a:solidFill>
              <a:latin typeface="Ruda"/>
              <a:ea typeface="Ruda"/>
              <a:cs typeface="Ruda"/>
              <a:sym typeface="Ruda"/>
            </a:endParaRPr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t/>
            </a:r>
            <a:endParaRPr b="0" i="0" sz="3399" u="none" cap="none" strike="noStrike">
              <a:solidFill>
                <a:srgbClr val="000000"/>
              </a:solidFill>
              <a:latin typeface="Ruda"/>
              <a:ea typeface="Ruda"/>
              <a:cs typeface="Ruda"/>
              <a:sym typeface="Rud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1411075" y="645400"/>
            <a:ext cx="14958300" cy="86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5"/>
              <a:buFont typeface="Arial"/>
              <a:buNone/>
            </a:pPr>
            <a:r>
              <a:rPr b="0" i="0" lang="en-US" sz="3165" u="none" cap="none" strike="noStrike">
                <a:solidFill>
                  <a:srgbClr val="000000"/>
                </a:solidFill>
                <a:latin typeface="Ruda"/>
                <a:ea typeface="Ruda"/>
                <a:cs typeface="Ruda"/>
                <a:sym typeface="Ruda"/>
              </a:rPr>
              <a:t>Para acessar os formulários da avaliação, vá ao site da PROGEPE: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5"/>
              <a:buFont typeface="Arial"/>
              <a:buNone/>
            </a:pPr>
            <a:r>
              <a:rPr b="1" i="0" lang="en-US" sz="3165" u="sng" cap="none" strike="noStrike">
                <a:solidFill>
                  <a:srgbClr val="E55B01"/>
                </a:solidFill>
                <a:latin typeface="Ruda"/>
                <a:ea typeface="Ruda"/>
                <a:cs typeface="Ruda"/>
                <a:sym typeface="Rud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www.unirio.br/progepe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5"/>
              <a:buFont typeface="Arial"/>
              <a:buNone/>
            </a:pPr>
            <a:r>
              <a:t/>
            </a:r>
            <a:endParaRPr b="1" i="0" sz="3165" u="sng" cap="none" strike="noStrike">
              <a:solidFill>
                <a:srgbClr val="E55B01"/>
              </a:solidFill>
              <a:latin typeface="Ruda"/>
              <a:ea typeface="Ruda"/>
              <a:cs typeface="Ruda"/>
              <a:sym typeface="Ruda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5"/>
              <a:buFont typeface="Arial"/>
              <a:buNone/>
            </a:pPr>
            <a:r>
              <a:rPr b="0" i="0" lang="en-US" sz="3165" u="none" cap="none" strike="noStrike">
                <a:solidFill>
                  <a:srgbClr val="000000"/>
                </a:solidFill>
                <a:latin typeface="Ruda"/>
                <a:ea typeface="Ruda"/>
                <a:cs typeface="Ruda"/>
                <a:sym typeface="Ruda"/>
              </a:rPr>
              <a:t>Clique em: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5"/>
              <a:buFont typeface="Arial"/>
              <a:buNone/>
            </a:pPr>
            <a:r>
              <a:t/>
            </a:r>
            <a:endParaRPr b="0" i="0" sz="3165" u="none" cap="none" strike="noStrike">
              <a:solidFill>
                <a:srgbClr val="000000"/>
              </a:solidFill>
              <a:latin typeface="Ruda"/>
              <a:ea typeface="Ruda"/>
              <a:cs typeface="Ruda"/>
              <a:sym typeface="Ruda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5"/>
              <a:buFont typeface="Arial"/>
              <a:buNone/>
            </a:pPr>
            <a:r>
              <a:rPr b="0" i="0" lang="en-US" sz="316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▪Avaliação de Desempenho 2024 –canto superior direito;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5"/>
              <a:buFont typeface="Arial"/>
              <a:buNone/>
            </a:pPr>
            <a:r>
              <a:t/>
            </a:r>
            <a:endParaRPr b="0" i="0" sz="316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5"/>
              <a:buFont typeface="Arial"/>
              <a:buNone/>
            </a:pPr>
            <a:r>
              <a:rPr b="0" i="0" lang="en-US" sz="316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▪</a:t>
            </a:r>
            <a:r>
              <a:rPr b="1" i="0" lang="en-US" sz="3165" u="none" cap="none" strike="noStrike">
                <a:solidFill>
                  <a:srgbClr val="000000"/>
                </a:solidFill>
                <a:latin typeface="Ruda"/>
                <a:ea typeface="Ruda"/>
                <a:cs typeface="Ruda"/>
                <a:sym typeface="Ruda"/>
              </a:rPr>
              <a:t>Leia</a:t>
            </a:r>
            <a:r>
              <a:rPr b="0" i="0" lang="en-US" sz="3165" u="none" cap="none" strike="noStrike">
                <a:solidFill>
                  <a:srgbClr val="000000"/>
                </a:solidFill>
                <a:latin typeface="Ruda"/>
                <a:ea typeface="Ruda"/>
                <a:cs typeface="Ruda"/>
                <a:sym typeface="Ruda"/>
              </a:rPr>
              <a:t> todas as considerações importantes;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5"/>
              <a:buFont typeface="Arial"/>
              <a:buNone/>
            </a:pPr>
            <a:r>
              <a:t/>
            </a:r>
            <a:endParaRPr b="0" i="0" sz="3165" u="none" cap="none" strike="noStrike">
              <a:solidFill>
                <a:srgbClr val="000000"/>
              </a:solidFill>
              <a:latin typeface="Ruda"/>
              <a:ea typeface="Ruda"/>
              <a:cs typeface="Ruda"/>
              <a:sym typeface="Ruda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5"/>
              <a:buFont typeface="Arial"/>
              <a:buNone/>
            </a:pPr>
            <a:r>
              <a:rPr b="0" i="0" lang="en-US" sz="316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▪Clicar em </a:t>
            </a:r>
            <a:r>
              <a:rPr b="1" i="0" lang="en-US" sz="316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“Estou ciente das orientações. Acesso exclusivo ao formulário 2024 do HUGG”</a:t>
            </a:r>
            <a:r>
              <a:rPr b="0" i="0" lang="en-US" sz="316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5"/>
              <a:buFont typeface="Arial"/>
              <a:buNone/>
            </a:pPr>
            <a:r>
              <a:t/>
            </a:r>
            <a:endParaRPr b="0" i="0" sz="316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5"/>
              <a:buFont typeface="Arial"/>
              <a:buNone/>
            </a:pPr>
            <a:r>
              <a:rPr b="0" i="0" lang="en-US" sz="3165" u="none" cap="none" strike="noStrike">
                <a:solidFill>
                  <a:srgbClr val="000000"/>
                </a:solidFill>
                <a:latin typeface="Ruda"/>
                <a:ea typeface="Ruda"/>
                <a:cs typeface="Ruda"/>
                <a:sym typeface="Ruda"/>
              </a:rPr>
              <a:t>Após a confirmação, você será encaminhado para a página da Avaliação de Desempenho.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/>
          <p:nvPr/>
        </p:nvSpPr>
        <p:spPr>
          <a:xfrm>
            <a:off x="4808994" y="191396"/>
            <a:ext cx="14264711" cy="4178667"/>
          </a:xfrm>
          <a:custGeom>
            <a:rect b="b" l="l" r="r" t="t"/>
            <a:pathLst>
              <a:path extrusionOk="0" h="4178667" w="14264711">
                <a:moveTo>
                  <a:pt x="0" y="0"/>
                </a:moveTo>
                <a:lnTo>
                  <a:pt x="14264711" y="0"/>
                </a:lnTo>
                <a:lnTo>
                  <a:pt x="14264711" y="4178668"/>
                </a:lnTo>
                <a:lnTo>
                  <a:pt x="0" y="41786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1779" y="1732333"/>
            <a:ext cx="1363802" cy="61371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/>
          <p:nvPr/>
        </p:nvSpPr>
        <p:spPr>
          <a:xfrm flipH="1" rot="7095130">
            <a:off x="3075916" y="3907680"/>
            <a:ext cx="2482933" cy="753909"/>
          </a:xfrm>
          <a:custGeom>
            <a:rect b="b" l="l" r="r" t="t"/>
            <a:pathLst>
              <a:path extrusionOk="0" h="753909" w="2482933">
                <a:moveTo>
                  <a:pt x="2482933" y="0"/>
                </a:moveTo>
                <a:lnTo>
                  <a:pt x="0" y="0"/>
                </a:lnTo>
                <a:lnTo>
                  <a:pt x="0" y="753908"/>
                </a:lnTo>
                <a:lnTo>
                  <a:pt x="2482933" y="753908"/>
                </a:lnTo>
                <a:lnTo>
                  <a:pt x="2482933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1244106" y="6016877"/>
            <a:ext cx="2685724" cy="2740535"/>
          </a:xfrm>
          <a:custGeom>
            <a:rect b="b" l="l" r="r" t="t"/>
            <a:pathLst>
              <a:path extrusionOk="0" h="2740535" w="2685724">
                <a:moveTo>
                  <a:pt x="0" y="0"/>
                </a:moveTo>
                <a:lnTo>
                  <a:pt x="2685724" y="0"/>
                </a:lnTo>
                <a:lnTo>
                  <a:pt x="2685724" y="2740534"/>
                </a:lnTo>
                <a:lnTo>
                  <a:pt x="0" y="2740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392817" y="1194856"/>
            <a:ext cx="3537013" cy="22261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5"/>
              <a:buFont typeface="Arial"/>
              <a:buNone/>
            </a:pPr>
            <a:r>
              <a:rPr b="0" i="0" lang="en-US" sz="4265" u="none" cap="none" strike="noStrike">
                <a:solidFill>
                  <a:srgbClr val="000000"/>
                </a:solidFill>
                <a:latin typeface="Ruda"/>
                <a:ea typeface="Ruda"/>
                <a:cs typeface="Ruda"/>
                <a:sym typeface="Ruda"/>
              </a:rPr>
              <a:t>Acesso ao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5"/>
              <a:buFont typeface="Arial"/>
              <a:buNone/>
            </a:pPr>
            <a:r>
              <a:rPr b="0" i="0" lang="en-US" sz="4265" u="none" cap="none" strike="noStrike">
                <a:solidFill>
                  <a:srgbClr val="000000"/>
                </a:solidFill>
                <a:latin typeface="Ruda"/>
                <a:ea typeface="Ruda"/>
                <a:cs typeface="Ruda"/>
                <a:sym typeface="Ruda"/>
              </a:rPr>
              <a:t>formulário do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5"/>
              <a:buFont typeface="Arial"/>
              <a:buNone/>
            </a:pPr>
            <a:r>
              <a:rPr b="0" i="0" lang="en-US" sz="4265" u="none" cap="none" strike="noStrike">
                <a:solidFill>
                  <a:srgbClr val="000000"/>
                </a:solidFill>
                <a:latin typeface="Ruda"/>
                <a:ea typeface="Ruda"/>
                <a:cs typeface="Ruda"/>
                <a:sym typeface="Ruda"/>
              </a:rPr>
              <a:t>HUGG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4335292" y="4370080"/>
            <a:ext cx="12924000" cy="31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88"/>
              <a:buFont typeface="Arial"/>
              <a:buNone/>
            </a:pPr>
            <a:r>
              <a:rPr b="0" i="0" lang="en-US" sz="3988" u="none" cap="none" strike="noStrike">
                <a:solidFill>
                  <a:srgbClr val="000000"/>
                </a:solidFill>
                <a:latin typeface="Ruda"/>
                <a:ea typeface="Ruda"/>
                <a:cs typeface="Ruda"/>
                <a:sym typeface="Ruda"/>
              </a:rPr>
              <a:t>Além do formulário que contém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88"/>
              <a:buFont typeface="Arial"/>
              <a:buNone/>
            </a:pPr>
            <a:r>
              <a:rPr b="0" i="0" lang="en-US" sz="3988" u="none" cap="none" strike="noStrike">
                <a:solidFill>
                  <a:srgbClr val="000000"/>
                </a:solidFill>
                <a:latin typeface="Ruda"/>
                <a:ea typeface="Ruda"/>
                <a:cs typeface="Ruda"/>
                <a:sym typeface="Ruda"/>
              </a:rPr>
              <a:t>a avaliação da chefia e autoavaliação do/a servidor/a,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88"/>
              <a:buFont typeface="Arial"/>
              <a:buNone/>
            </a:pPr>
            <a:r>
              <a:rPr b="0" i="0" lang="en-US" sz="3988" u="none" cap="none" strike="noStrike">
                <a:solidFill>
                  <a:srgbClr val="000000"/>
                </a:solidFill>
                <a:latin typeface="Ruda"/>
                <a:ea typeface="Ruda"/>
                <a:cs typeface="Ruda"/>
                <a:sym typeface="Ruda"/>
              </a:rPr>
              <a:t>disponibilizamos também o formulário 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88"/>
              <a:buFont typeface="Arial"/>
              <a:buNone/>
            </a:pPr>
            <a:r>
              <a:rPr b="1" i="0" lang="en-US" sz="3988" u="none" cap="none" strike="noStrike">
                <a:solidFill>
                  <a:srgbClr val="000000"/>
                </a:solidFill>
                <a:latin typeface="Ruda"/>
                <a:ea typeface="Ruda"/>
                <a:cs typeface="Ruda"/>
                <a:sym typeface="Ruda"/>
              </a:rPr>
              <a:t> Avaliação da Gestão Coletiva do Trabalho.</a:t>
            </a:r>
            <a:endParaRPr b="1" i="0" sz="3988" u="none" cap="none" strike="noStrike">
              <a:solidFill>
                <a:srgbClr val="000000"/>
              </a:solidFill>
              <a:latin typeface="Ruda"/>
              <a:ea typeface="Ruda"/>
              <a:cs typeface="Ruda"/>
              <a:sym typeface="Ruda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4926299" y="7957409"/>
            <a:ext cx="117420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Ruda"/>
                <a:ea typeface="Ruda"/>
                <a:cs typeface="Ruda"/>
                <a:sym typeface="Ruda"/>
              </a:rPr>
              <a:t>O preenchimento é todo on line, por meio do Google Forms.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Ruda"/>
                <a:ea typeface="Ruda"/>
                <a:cs typeface="Ruda"/>
                <a:sym typeface="Ruda"/>
              </a:rPr>
              <a:t>É o mesmo formulário preenchido por aqueles que fazem a AD pelo sistema.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6836894" y="2049896"/>
            <a:ext cx="755335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20609A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b="1" i="0" sz="2200" u="none" cap="none" strike="noStrike">
              <a:solidFill>
                <a:srgbClr val="2060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g2d459b7dfec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8668" y="2803713"/>
            <a:ext cx="15644876" cy="4238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/>
          <p:nvPr/>
        </p:nvSpPr>
        <p:spPr>
          <a:xfrm>
            <a:off x="245936" y="474735"/>
            <a:ext cx="9419213" cy="8936177"/>
          </a:xfrm>
          <a:custGeom>
            <a:rect b="b" l="l" r="r" t="t"/>
            <a:pathLst>
              <a:path extrusionOk="0" h="8936177" w="9419213">
                <a:moveTo>
                  <a:pt x="0" y="0"/>
                </a:moveTo>
                <a:lnTo>
                  <a:pt x="9419214" y="0"/>
                </a:lnTo>
                <a:lnTo>
                  <a:pt x="9419214" y="8936177"/>
                </a:lnTo>
                <a:lnTo>
                  <a:pt x="0" y="89361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9841058" y="282035"/>
            <a:ext cx="8161362" cy="9407763"/>
          </a:xfrm>
          <a:custGeom>
            <a:rect b="b" l="l" r="r" t="t"/>
            <a:pathLst>
              <a:path extrusionOk="0" h="9407763" w="8161362">
                <a:moveTo>
                  <a:pt x="0" y="0"/>
                </a:moveTo>
                <a:lnTo>
                  <a:pt x="8161362" y="0"/>
                </a:lnTo>
                <a:lnTo>
                  <a:pt x="8161362" y="9407763"/>
                </a:lnTo>
                <a:lnTo>
                  <a:pt x="0" y="9407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3124200" y="3902214"/>
            <a:ext cx="1223412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/>
          <p:nvPr/>
        </p:nvSpPr>
        <p:spPr>
          <a:xfrm>
            <a:off x="1126191" y="0"/>
            <a:ext cx="16133109" cy="10349542"/>
          </a:xfrm>
          <a:custGeom>
            <a:rect b="b" l="l" r="r" t="t"/>
            <a:pathLst>
              <a:path extrusionOk="0" h="10349542" w="16133109">
                <a:moveTo>
                  <a:pt x="0" y="0"/>
                </a:moveTo>
                <a:lnTo>
                  <a:pt x="16133109" y="0"/>
                </a:lnTo>
                <a:lnTo>
                  <a:pt x="16133109" y="10349542"/>
                </a:lnTo>
                <a:lnTo>
                  <a:pt x="0" y="103495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"/>
          <p:cNvSpPr txBox="1"/>
          <p:nvPr/>
        </p:nvSpPr>
        <p:spPr>
          <a:xfrm>
            <a:off x="12039600" y="723900"/>
            <a:ext cx="2056973" cy="1200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7"/>
          <p:cNvGrpSpPr/>
          <p:nvPr/>
        </p:nvGrpSpPr>
        <p:grpSpPr>
          <a:xfrm>
            <a:off x="1942466" y="144196"/>
            <a:ext cx="14403067" cy="9998609"/>
            <a:chOff x="0" y="0"/>
            <a:chExt cx="19204090" cy="13331479"/>
          </a:xfrm>
        </p:grpSpPr>
        <p:sp>
          <p:nvSpPr>
            <p:cNvPr id="134" name="Google Shape;134;p7"/>
            <p:cNvSpPr/>
            <p:nvPr/>
          </p:nvSpPr>
          <p:spPr>
            <a:xfrm>
              <a:off x="0" y="0"/>
              <a:ext cx="19204090" cy="11888246"/>
            </a:xfrm>
            <a:custGeom>
              <a:rect b="b" l="l" r="r" t="t"/>
              <a:pathLst>
                <a:path extrusionOk="0" h="11888246" w="19204090">
                  <a:moveTo>
                    <a:pt x="0" y="0"/>
                  </a:moveTo>
                  <a:lnTo>
                    <a:pt x="19204090" y="0"/>
                  </a:lnTo>
                  <a:lnTo>
                    <a:pt x="19204090" y="11888246"/>
                  </a:lnTo>
                  <a:lnTo>
                    <a:pt x="0" y="1188824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0" y="11771982"/>
              <a:ext cx="19204090" cy="1559497"/>
            </a:xfrm>
            <a:custGeom>
              <a:rect b="b" l="l" r="r" t="t"/>
              <a:pathLst>
                <a:path extrusionOk="0" h="1559497" w="19204090">
                  <a:moveTo>
                    <a:pt x="0" y="0"/>
                  </a:moveTo>
                  <a:lnTo>
                    <a:pt x="19204090" y="0"/>
                  </a:lnTo>
                  <a:lnTo>
                    <a:pt x="19204090" y="1559497"/>
                  </a:lnTo>
                  <a:lnTo>
                    <a:pt x="0" y="15594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/>
          <p:nvPr/>
        </p:nvSpPr>
        <p:spPr>
          <a:xfrm>
            <a:off x="207021" y="659548"/>
            <a:ext cx="17648934" cy="9029306"/>
          </a:xfrm>
          <a:custGeom>
            <a:rect b="b" l="l" r="r" t="t"/>
            <a:pathLst>
              <a:path extrusionOk="0" h="9029306" w="17648934">
                <a:moveTo>
                  <a:pt x="0" y="0"/>
                </a:moveTo>
                <a:lnTo>
                  <a:pt x="17648934" y="0"/>
                </a:lnTo>
                <a:lnTo>
                  <a:pt x="17648934" y="9029306"/>
                </a:lnTo>
                <a:lnTo>
                  <a:pt x="0" y="90293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LUANA MENDES DE ASSUMPÇÃO</dc:creator>
</cp:coreProperties>
</file>