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6858000" cx="12192000"/>
  <p:notesSz cx="6858000" cy="9144000"/>
  <p:embeddedFontLst>
    <p:embeddedFont>
      <p:font typeface="Century Schoolbook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6" roundtripDataSignature="AMtx7miTdbtQUBUFsqIQlCa5kIuEGQeH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font" Target="fonts/CenturySchoolbook-regular.fntdata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font" Target="fonts/CenturySchoolbook-italic.fntdata"/><Relationship Id="rId21" Type="http://schemas.openxmlformats.org/officeDocument/2006/relationships/slide" Target="slides/slide17.xml"/><Relationship Id="rId43" Type="http://schemas.openxmlformats.org/officeDocument/2006/relationships/font" Target="fonts/CenturySchoolbook-bold.fntdata"/><Relationship Id="rId24" Type="http://schemas.openxmlformats.org/officeDocument/2006/relationships/slide" Target="slides/slide20.xml"/><Relationship Id="rId46" Type="http://customschemas.google.com/relationships/presentationmetadata" Target="metadata"/><Relationship Id="rId23" Type="http://schemas.openxmlformats.org/officeDocument/2006/relationships/slide" Target="slides/slide19.xml"/><Relationship Id="rId45" Type="http://schemas.openxmlformats.org/officeDocument/2006/relationships/font" Target="fonts/CenturySchoolbook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b8c9f1ed2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b8c9f1ed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b8c9f1ed2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g30b8c9f1ed2_2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b8c9f1ed2_2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0b8c9f1ed2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5fde47d9f_1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295fde47d9f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0b8c9f1ed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30b8c9f1ed2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95fde47d9f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295fde47d9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0b8c9f1ed2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g30b8c9f1ed2_2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d4bd1df1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2d4bd1df11c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d4bd1df11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2d4bd1df11c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d4bd1df11c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2d4bd1df11c_0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0b2ce2094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0b2ce209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d4bd1df11c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g2d4bd1df11c_0_2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id.unirio.br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unirio.br/progepe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mailto:progepe.saapt@unirio.br" TargetMode="External"/><Relationship Id="rId4" Type="http://schemas.openxmlformats.org/officeDocument/2006/relationships/image" Target="../media/image29.jpg"/><Relationship Id="rId5" Type="http://schemas.openxmlformats.org/officeDocument/2006/relationships/image" Target="../media/image3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501146" y="212181"/>
            <a:ext cx="7189800" cy="19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aditional Arabic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Universidade Federal do Estado do Rio de Janeiro</a:t>
            </a:r>
            <a:br>
              <a:rPr b="0" i="0" lang="pt-BR" sz="18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</a:br>
            <a:r>
              <a:rPr b="0" i="0" lang="pt-BR" sz="18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Pró-Reitoria de Gestão de Pessoas</a:t>
            </a:r>
            <a:br>
              <a:rPr b="0" i="0" lang="pt-BR" sz="18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</a:br>
            <a:r>
              <a:rPr b="0" i="0" lang="pt-BR" sz="18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Diretoria de Desenvolvimento de Pessoas</a:t>
            </a:r>
            <a:br>
              <a:rPr b="0" i="0" lang="pt-BR" sz="18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</a:br>
            <a:r>
              <a:rPr b="0" i="0" lang="pt-BR" sz="18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Divisão de Acompanhamento Funcional e Formação Permanente</a:t>
            </a:r>
            <a:br>
              <a:rPr b="0" i="0" lang="pt-BR" sz="18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</a:br>
            <a:r>
              <a:rPr b="1" i="0" lang="pt-BR" sz="18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Setor de Acompanhamento e Análise do Processo de Trabalho</a:t>
            </a:r>
            <a:br>
              <a:rPr b="1" i="0" lang="pt-BR" sz="18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</a:br>
            <a:endParaRPr b="1" i="0" sz="1800" u="none" cap="none" strike="noStrike">
              <a:solidFill>
                <a:schemeClr val="dk1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744118" y="2365274"/>
            <a:ext cx="10704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E65C0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AVALIAÇÃO DE DESEMPENHO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E65C0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DO SEGMENTO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E65C0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TÉCNICO-ADMINISTRATIVO </a:t>
            </a:r>
            <a:endParaRPr b="1" i="0" sz="4000" u="none" cap="none" strike="noStrike">
              <a:solidFill>
                <a:srgbClr val="E65C01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E65C0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2024</a:t>
            </a:r>
            <a:endParaRPr b="0" i="0" sz="4000" u="none" cap="none" strike="noStrike">
              <a:solidFill>
                <a:srgbClr val="E65C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852612" y="4163457"/>
            <a:ext cx="1985100" cy="24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Ana Carla Casado</a:t>
            </a:r>
            <a:endParaRPr b="0" i="0" sz="2800" u="none" cap="none" strike="noStrike">
              <a:solidFill>
                <a:schemeClr val="dk1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Luana Assumpção</a:t>
            </a:r>
            <a:endParaRPr b="0" i="0" sz="2800" u="none" cap="none" strike="noStrike">
              <a:solidFill>
                <a:schemeClr val="dk1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Luciana Souza</a:t>
            </a:r>
            <a:endParaRPr b="0" i="0" sz="2800" u="none" cap="none" strike="noStrike">
              <a:solidFill>
                <a:schemeClr val="dk1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Luisiane Fernandes</a:t>
            </a:r>
            <a:endParaRPr b="0" i="0" sz="2800" u="none" cap="none" strike="noStrike">
              <a:solidFill>
                <a:schemeClr val="dk1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Mariana Flores</a:t>
            </a:r>
            <a:endParaRPr b="0" i="0" sz="2800" u="none" cap="none" strike="noStrike">
              <a:solidFill>
                <a:schemeClr val="dk1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Rodrigo Ferreira</a:t>
            </a:r>
            <a:endParaRPr b="0" i="0" sz="2800" u="none" cap="none" strike="noStrike">
              <a:solidFill>
                <a:schemeClr val="dk1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2368" y="0"/>
            <a:ext cx="7947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b8c9f1ed2_2_0"/>
          <p:cNvSpPr txBox="1"/>
          <p:nvPr/>
        </p:nvSpPr>
        <p:spPr>
          <a:xfrm>
            <a:off x="956850" y="2499300"/>
            <a:ext cx="10446600" cy="4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4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PARA TÉCNICO-ADMINISTRATIVO EM CASO DE CHEFIA:</a:t>
            </a:r>
            <a:endParaRPr b="1" sz="4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você poderá optar por se autoavaliar como servidor (e não como gestor) ou avaliar os servidores de sua equipe. Caso escolha iniciar com a sua autoavaliação como servidor, você será direcionado diretamente para a AGCT e depois irá avaliar os servidores da sua equipe.</a:t>
            </a:r>
            <a:endParaRPr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0b8c9f1ed2_2_0"/>
          <p:cNvSpPr txBox="1"/>
          <p:nvPr/>
        </p:nvSpPr>
        <p:spPr>
          <a:xfrm>
            <a:off x="788550" y="691125"/>
            <a:ext cx="101010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PARA DOCENTES EM CASO DE CHEFIA</a:t>
            </a:r>
            <a:r>
              <a:rPr b="1" lang="pt-BR" sz="4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4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você será direcionado diretamente para a AGCT e depois irá avaliar os servidores da sua equipe.</a:t>
            </a:r>
            <a:endParaRPr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267" y="49191"/>
            <a:ext cx="11978733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 txBox="1"/>
          <p:nvPr/>
        </p:nvSpPr>
        <p:spPr>
          <a:xfrm flipH="1">
            <a:off x="2215166" y="3618962"/>
            <a:ext cx="3271234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LUANA MENDES DE ASSUMPÇÃO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 flipH="1">
            <a:off x="1552547" y="4805497"/>
            <a:ext cx="945954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1046" y="2341761"/>
            <a:ext cx="8649908" cy="234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33" y="156706"/>
            <a:ext cx="5620534" cy="654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4043" y="175758"/>
            <a:ext cx="5287113" cy="6525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/>
          <p:nvPr/>
        </p:nvSpPr>
        <p:spPr>
          <a:xfrm>
            <a:off x="9162500" y="4900550"/>
            <a:ext cx="305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190670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398" y="3618048"/>
            <a:ext cx="8411501" cy="32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4"/>
          <p:cNvSpPr/>
          <p:nvPr/>
        </p:nvSpPr>
        <p:spPr>
          <a:xfrm>
            <a:off x="2304500" y="194350"/>
            <a:ext cx="1290900" cy="24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30b8c9f1ed2_2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4854" y="0"/>
            <a:ext cx="900169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0b8c9f1ed2_2_4"/>
          <p:cNvSpPr/>
          <p:nvPr/>
        </p:nvSpPr>
        <p:spPr>
          <a:xfrm>
            <a:off x="3845859" y="0"/>
            <a:ext cx="1129500" cy="147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0b8c9f1ed2_2_4"/>
          <p:cNvSpPr/>
          <p:nvPr/>
        </p:nvSpPr>
        <p:spPr>
          <a:xfrm>
            <a:off x="3117273" y="2628900"/>
            <a:ext cx="571500" cy="10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30b8c9f1ed2_2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4850" y="1943575"/>
            <a:ext cx="7913900" cy="477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0b8c9f1ed2_2_4"/>
          <p:cNvSpPr/>
          <p:nvPr/>
        </p:nvSpPr>
        <p:spPr>
          <a:xfrm>
            <a:off x="3505225" y="0"/>
            <a:ext cx="571500" cy="14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0b8c9f1ed2_2_4"/>
          <p:cNvSpPr txBox="1"/>
          <p:nvPr/>
        </p:nvSpPr>
        <p:spPr>
          <a:xfrm>
            <a:off x="3605475" y="-9915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pt-B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LUANA</a:t>
            </a:r>
            <a:endParaRPr b="1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30b8c9f1ed2_2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875" y="152400"/>
            <a:ext cx="11789724" cy="471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0b8c9f1ed2_2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2425" y="4865625"/>
            <a:ext cx="12511599" cy="16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4700" y="825842"/>
            <a:ext cx="4997697" cy="5252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15"/>
          <p:cNvGrpSpPr/>
          <p:nvPr/>
        </p:nvGrpSpPr>
        <p:grpSpPr>
          <a:xfrm>
            <a:off x="475160" y="165100"/>
            <a:ext cx="11170740" cy="6486606"/>
            <a:chOff x="475160" y="165100"/>
            <a:chExt cx="11170740" cy="6486606"/>
          </a:xfrm>
        </p:grpSpPr>
        <p:pic>
          <p:nvPicPr>
            <p:cNvPr id="198" name="Google Shape;19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160" y="165100"/>
              <a:ext cx="11170740" cy="64866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5"/>
            <p:cNvSpPr/>
            <p:nvPr/>
          </p:nvSpPr>
          <p:spPr>
            <a:xfrm>
              <a:off x="1264024" y="3146612"/>
              <a:ext cx="1559858" cy="18825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5"/>
          <p:cNvSpPr txBox="1"/>
          <p:nvPr/>
        </p:nvSpPr>
        <p:spPr>
          <a:xfrm>
            <a:off x="811369" y="3131404"/>
            <a:ext cx="1133341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2F9DD2"/>
                </a:solidFill>
                <a:latin typeface="Calibri"/>
                <a:ea typeface="Calibri"/>
                <a:cs typeface="Calibri"/>
                <a:sym typeface="Calibri"/>
              </a:rPr>
              <a:t>LUISIANE</a:t>
            </a:r>
            <a:endParaRPr b="1" i="0" sz="1800" u="none" cap="none" strike="noStrike">
              <a:solidFill>
                <a:srgbClr val="2F9D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271644" y="218746"/>
            <a:ext cx="22329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E65C01"/>
                </a:solidFill>
                <a:latin typeface="Calibri"/>
                <a:ea typeface="Calibri"/>
                <a:cs typeface="Calibri"/>
                <a:sym typeface="Calibri"/>
              </a:rPr>
              <a:t>CALENDÁRIO: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271644" y="942706"/>
            <a:ext cx="11642450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4320" lvl="0" marL="2743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7C4"/>
              </a:buClr>
              <a:buSzPts val="1540"/>
              <a:buFont typeface="Noto Sans"/>
              <a:buChar char="⮚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processo avaliativo ocorrerá de </a:t>
            </a:r>
            <a:r>
              <a:rPr b="1" i="0" lang="pt-BR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29 de outubro a 02 de dezembro de 2024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667C4"/>
              </a:buClr>
              <a:buSzPts val="1540"/>
              <a:buFont typeface="Noto Sans"/>
              <a:buChar char="⮚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avaliação é informatizada,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exceção do HUGG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667C4"/>
              </a:buClr>
              <a:buSzPts val="1540"/>
              <a:buFont typeface="Noto Sans"/>
              <a:buChar char="⮚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acessar o formulário, o/a servidor/a e sua chefia deverão utilizar os mesmos dados (CPF e senha) utilizados para o acesso ao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 de Identidade da Unirio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(ID UNIRIO).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530" lvl="0" marL="27432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E65C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E65C01"/>
                </a:solidFill>
                <a:latin typeface="Calibri"/>
                <a:ea typeface="Calibri"/>
                <a:cs typeface="Calibri"/>
                <a:sym typeface="Calibri"/>
              </a:rPr>
              <a:t>Para maiores informações sobre esse assunto, acesse: </a:t>
            </a:r>
            <a:r>
              <a:rPr b="1" i="0" lang="pt-BR" sz="1800" u="sng" cap="none" strike="noStrike">
                <a:solidFill>
                  <a:srgbClr val="E65C0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http://id.unirio.br/</a:t>
            </a:r>
            <a:r>
              <a:rPr b="1" i="0" lang="pt-BR" sz="1800" u="none" cap="none" strike="noStrike">
                <a:solidFill>
                  <a:srgbClr val="E65C0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271644" y="3921169"/>
            <a:ext cx="397737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E65C01"/>
                </a:solidFill>
                <a:latin typeface="Calibri"/>
                <a:ea typeface="Calibri"/>
                <a:cs typeface="Calibri"/>
                <a:sym typeface="Calibri"/>
              </a:rPr>
              <a:t>QUEM DEVE PREENCHER: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16540" y="4670791"/>
            <a:ext cx="11689977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9720" lvl="1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"/>
              <a:buChar char="⮚"/>
            </a:pP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TODOS/AS os/as servidores/as Técnico-Administrativos/as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incluindo aqueles/as que já atingiram o topo da carreira, servidores/as aposentados/as que permanecem em atividade na UNIRIO, por meio de contrato, e </a:t>
            </a: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docentes em cargo de chefia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Preencherão a avaliação no sistema apenas os/as servidores/as que ingressaram na Unirio até dia </a:t>
            </a:r>
            <a:r>
              <a:rPr b="1" lang="pt-BR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29/07</a:t>
            </a:r>
            <a:r>
              <a:rPr b="1" i="0" lang="pt-BR" sz="20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/2024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ou seja,  que possuem ao menos </a:t>
            </a:r>
            <a:r>
              <a:rPr b="0" i="0" lang="pt-BR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meses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exercício.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6"/>
          <p:cNvGrpSpPr/>
          <p:nvPr/>
        </p:nvGrpSpPr>
        <p:grpSpPr>
          <a:xfrm>
            <a:off x="806823" y="221404"/>
            <a:ext cx="10717305" cy="6051176"/>
            <a:chOff x="1418572" y="675891"/>
            <a:chExt cx="9354856" cy="5506218"/>
          </a:xfrm>
        </p:grpSpPr>
        <p:pic>
          <p:nvPicPr>
            <p:cNvPr id="206" name="Google Shape;20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18572" y="675891"/>
              <a:ext cx="9354856" cy="5506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6"/>
            <p:cNvSpPr/>
            <p:nvPr/>
          </p:nvSpPr>
          <p:spPr>
            <a:xfrm>
              <a:off x="2043952" y="1869141"/>
              <a:ext cx="1304365" cy="107577"/>
            </a:xfrm>
            <a:prstGeom prst="rect">
              <a:avLst/>
            </a:prstGeom>
            <a:solidFill>
              <a:srgbClr val="F2F2F2"/>
            </a:solid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1685364" y="2357717"/>
              <a:ext cx="1304365" cy="107577"/>
            </a:xfrm>
            <a:prstGeom prst="rect">
              <a:avLst/>
            </a:prstGeom>
            <a:solidFill>
              <a:srgbClr val="F2F2F2"/>
            </a:solid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1931893" y="3918049"/>
              <a:ext cx="1927413" cy="75728"/>
            </a:xfrm>
            <a:prstGeom prst="rect">
              <a:avLst/>
            </a:prstGeom>
            <a:solidFill>
              <a:srgbClr val="F2F2F2"/>
            </a:solid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1685363" y="4352836"/>
              <a:ext cx="1304365" cy="107577"/>
            </a:xfrm>
            <a:prstGeom prst="rect">
              <a:avLst/>
            </a:prstGeom>
            <a:solidFill>
              <a:srgbClr val="F2F2F2"/>
            </a:solid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16"/>
          <p:cNvSpPr txBox="1"/>
          <p:nvPr/>
        </p:nvSpPr>
        <p:spPr>
          <a:xfrm>
            <a:off x="1102827" y="1525650"/>
            <a:ext cx="756810" cy="276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LUISIANE</a:t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 flipH="1">
            <a:off x="1114099" y="3700240"/>
            <a:ext cx="1126258" cy="2616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MARIANA</a:t>
            </a:r>
            <a:endParaRPr b="0" i="0" sz="1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637" y="0"/>
            <a:ext cx="82567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7"/>
          <p:cNvSpPr/>
          <p:nvPr/>
        </p:nvSpPr>
        <p:spPr>
          <a:xfrm>
            <a:off x="8485094" y="2568388"/>
            <a:ext cx="147918" cy="174812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9099234" y="2568388"/>
            <a:ext cx="147918" cy="174812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8514287" y="4247030"/>
            <a:ext cx="147918" cy="174812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9094810" y="4247030"/>
            <a:ext cx="147918" cy="174812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8440328" y="5483039"/>
            <a:ext cx="147918" cy="174812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9094810" y="5468472"/>
            <a:ext cx="147918" cy="174812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8460499" y="6683188"/>
            <a:ext cx="147918" cy="174812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9092685" y="6689914"/>
            <a:ext cx="147918" cy="174812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4195482" y="107576"/>
            <a:ext cx="1223683" cy="14791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3512127" y="2568388"/>
            <a:ext cx="529937" cy="1020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4850" y="1943575"/>
            <a:ext cx="7913900" cy="49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295fde47d9f_1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875" y="152400"/>
            <a:ext cx="11789724" cy="471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95fde47d9f_1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2425" y="4865625"/>
            <a:ext cx="12511599" cy="16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4783" y="237679"/>
            <a:ext cx="9202434" cy="638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8"/>
          <p:cNvSpPr/>
          <p:nvPr/>
        </p:nvSpPr>
        <p:spPr>
          <a:xfrm>
            <a:off x="1775012" y="3792071"/>
            <a:ext cx="699247" cy="161364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18"/>
          <p:cNvCxnSpPr/>
          <p:nvPr/>
        </p:nvCxnSpPr>
        <p:spPr>
          <a:xfrm>
            <a:off x="188259" y="5728447"/>
            <a:ext cx="1586753" cy="13447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cxnSp>
      <p:sp>
        <p:nvSpPr>
          <p:cNvPr id="242" name="Google Shape;242;p18"/>
          <p:cNvSpPr/>
          <p:nvPr/>
        </p:nvSpPr>
        <p:spPr>
          <a:xfrm>
            <a:off x="3886200" y="685800"/>
            <a:ext cx="1425388" cy="14791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3515932" y="628954"/>
            <a:ext cx="1031446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LUISIANE</a:t>
            </a:r>
            <a:endParaRPr b="1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0b8c9f1ed2_1_0"/>
          <p:cNvSpPr txBox="1"/>
          <p:nvPr/>
        </p:nvSpPr>
        <p:spPr>
          <a:xfrm>
            <a:off x="1425388" y="1990165"/>
            <a:ext cx="9453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 VOCÊ </a:t>
            </a:r>
            <a:r>
              <a:rPr b="1" lang="pt-BR" sz="4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SERVIDOR TÉCNICO-ADMINISTRATIVO SEM CARGO DE CHEFIA</a:t>
            </a:r>
            <a:r>
              <a:rPr b="1" i="0" lang="pt-BR" sz="4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4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1" y="-38636"/>
            <a:ext cx="11163299" cy="684401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9"/>
          <p:cNvSpPr txBox="1"/>
          <p:nvPr/>
        </p:nvSpPr>
        <p:spPr>
          <a:xfrm>
            <a:off x="2459864" y="3644721"/>
            <a:ext cx="312956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LUANA MENDES DE ASSUMPÇÃO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 flipH="1">
            <a:off x="1797248" y="4857013"/>
            <a:ext cx="945954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0"/>
          <p:cNvGrpSpPr/>
          <p:nvPr/>
        </p:nvGrpSpPr>
        <p:grpSpPr>
          <a:xfrm>
            <a:off x="806823" y="337314"/>
            <a:ext cx="10717305" cy="6051176"/>
            <a:chOff x="1418572" y="675891"/>
            <a:chExt cx="9354856" cy="5506218"/>
          </a:xfrm>
        </p:grpSpPr>
        <p:pic>
          <p:nvPicPr>
            <p:cNvPr id="261" name="Google Shape;261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18572" y="675891"/>
              <a:ext cx="9354856" cy="5506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20"/>
            <p:cNvSpPr/>
            <p:nvPr/>
          </p:nvSpPr>
          <p:spPr>
            <a:xfrm>
              <a:off x="2043952" y="1869141"/>
              <a:ext cx="1304365" cy="107577"/>
            </a:xfrm>
            <a:prstGeom prst="rect">
              <a:avLst/>
            </a:prstGeom>
            <a:solidFill>
              <a:srgbClr val="F2F2F2"/>
            </a:solid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1685364" y="2357717"/>
              <a:ext cx="1304365" cy="107577"/>
            </a:xfrm>
            <a:prstGeom prst="rect">
              <a:avLst/>
            </a:prstGeom>
            <a:solidFill>
              <a:srgbClr val="F2F2F2"/>
            </a:solid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1931893" y="3918049"/>
              <a:ext cx="1927413" cy="75728"/>
            </a:xfrm>
            <a:prstGeom prst="rect">
              <a:avLst/>
            </a:prstGeom>
            <a:solidFill>
              <a:srgbClr val="F2F2F2"/>
            </a:solid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1685363" y="4352836"/>
              <a:ext cx="1304365" cy="107577"/>
            </a:xfrm>
            <a:prstGeom prst="rect">
              <a:avLst/>
            </a:prstGeom>
            <a:solidFill>
              <a:srgbClr val="F2F2F2"/>
            </a:solid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20"/>
          <p:cNvSpPr txBox="1"/>
          <p:nvPr/>
        </p:nvSpPr>
        <p:spPr>
          <a:xfrm>
            <a:off x="1069410" y="3829221"/>
            <a:ext cx="1429555" cy="2616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pt-BR" sz="1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MARIANA</a:t>
            </a:r>
            <a:endParaRPr b="1" i="0" sz="16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779" y="1869142"/>
            <a:ext cx="10429916" cy="282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4854" y="0"/>
            <a:ext cx="90016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2"/>
          <p:cNvSpPr/>
          <p:nvPr/>
        </p:nvSpPr>
        <p:spPr>
          <a:xfrm>
            <a:off x="3845859" y="0"/>
            <a:ext cx="1129553" cy="14791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3117273" y="2628900"/>
            <a:ext cx="571500" cy="1039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4850" y="1943575"/>
            <a:ext cx="7913900" cy="477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2"/>
          <p:cNvSpPr/>
          <p:nvPr/>
        </p:nvSpPr>
        <p:spPr>
          <a:xfrm>
            <a:off x="3505225" y="0"/>
            <a:ext cx="571500" cy="14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2"/>
          <p:cNvSpPr txBox="1"/>
          <p:nvPr/>
        </p:nvSpPr>
        <p:spPr>
          <a:xfrm>
            <a:off x="3605475" y="-9915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pt-B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LUANA</a:t>
            </a:r>
            <a:endParaRPr b="1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295fde47d9f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875" y="152400"/>
            <a:ext cx="11789724" cy="471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95fde47d9f_1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2425" y="4865625"/>
            <a:ext cx="12511599" cy="16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591671" y="523543"/>
            <a:ext cx="10986247" cy="377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Para acessar os formulários da avaliação, vá ao site da PROGEPE:</a:t>
            </a:r>
            <a:endParaRPr b="0" i="0" sz="28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7640" lvl="0" marL="27432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sng" cap="none" strike="noStrike">
                <a:solidFill>
                  <a:srgbClr val="E65C0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www.unirio.br/progepe</a:t>
            </a:r>
            <a:endParaRPr b="1" i="0" sz="2000" u="none" cap="none" strike="noStrike">
              <a:solidFill>
                <a:srgbClr val="E65C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E65C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em: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"/>
              <a:buChar char="▪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de Desempenho 2024 – estará em destaque no menu do lado direito;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"/>
              <a:buChar char="▪"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Leia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todas as considerações importantes;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"/>
              <a:buChar char="▪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Clicar em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“Estou ciente das orientações. Acesso ao sistema”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 a confirmação, você será encaminhado para a página da Avaliação de Desempenho.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g30b8c9f1ed2_2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4700" y="825842"/>
            <a:ext cx="4997697" cy="5252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230" y="690180"/>
            <a:ext cx="9059539" cy="54776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24"/>
          <p:cNvCxnSpPr/>
          <p:nvPr/>
        </p:nvCxnSpPr>
        <p:spPr>
          <a:xfrm>
            <a:off x="134470" y="5311588"/>
            <a:ext cx="1586753" cy="13447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535217"/>
            <a:ext cx="9244427" cy="566238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5"/>
          <p:cNvSpPr/>
          <p:nvPr/>
        </p:nvSpPr>
        <p:spPr>
          <a:xfrm>
            <a:off x="3657600" y="3617259"/>
            <a:ext cx="1586753" cy="1613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5"/>
          <p:cNvSpPr txBox="1"/>
          <p:nvPr/>
        </p:nvSpPr>
        <p:spPr>
          <a:xfrm flipH="1">
            <a:off x="2601529" y="4560796"/>
            <a:ext cx="643936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5"/>
          <p:cNvSpPr txBox="1"/>
          <p:nvPr/>
        </p:nvSpPr>
        <p:spPr>
          <a:xfrm>
            <a:off x="3103808" y="3525256"/>
            <a:ext cx="875763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LUANA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5"/>
          <p:cNvSpPr txBox="1"/>
          <p:nvPr/>
        </p:nvSpPr>
        <p:spPr>
          <a:xfrm flipH="1">
            <a:off x="5454850" y="4082423"/>
            <a:ext cx="146110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BB4740"/>
                </a:solidFill>
                <a:latin typeface="Calibri"/>
                <a:ea typeface="Calibri"/>
                <a:cs typeface="Calibri"/>
                <a:sym typeface="Calibri"/>
              </a:rPr>
              <a:t>18/11/2024</a:t>
            </a:r>
            <a:endParaRPr b="1" i="0" sz="1400" u="none" cap="none" strike="noStrike">
              <a:solidFill>
                <a:srgbClr val="BB47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d4bd1df11c_0_3"/>
          <p:cNvSpPr/>
          <p:nvPr/>
        </p:nvSpPr>
        <p:spPr>
          <a:xfrm>
            <a:off x="4013650" y="3072384"/>
            <a:ext cx="18039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AGCT</a:t>
            </a:r>
            <a:endParaRPr/>
          </a:p>
        </p:txBody>
      </p:sp>
      <p:sp>
        <p:nvSpPr>
          <p:cNvPr id="313" name="Google Shape;313;g2d4bd1df11c_0_3"/>
          <p:cNvSpPr/>
          <p:nvPr/>
        </p:nvSpPr>
        <p:spPr>
          <a:xfrm>
            <a:off x="7234025" y="3072384"/>
            <a:ext cx="18039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Auto-Avaliação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g2d4bd1df11c_0_3"/>
          <p:cNvCxnSpPr/>
          <p:nvPr/>
        </p:nvCxnSpPr>
        <p:spPr>
          <a:xfrm>
            <a:off x="2958425" y="3780044"/>
            <a:ext cx="7224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5" name="Google Shape;315;g2d4bd1df11c_0_3"/>
          <p:cNvCxnSpPr/>
          <p:nvPr/>
        </p:nvCxnSpPr>
        <p:spPr>
          <a:xfrm>
            <a:off x="6164580" y="3780044"/>
            <a:ext cx="7224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6" name="Google Shape;316;g2d4bd1df11c_0_3"/>
          <p:cNvSpPr txBox="1"/>
          <p:nvPr/>
        </p:nvSpPr>
        <p:spPr>
          <a:xfrm>
            <a:off x="2852626" y="3240548"/>
            <a:ext cx="93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1</a:t>
            </a:r>
            <a:endParaRPr/>
          </a:p>
        </p:txBody>
      </p:sp>
      <p:sp>
        <p:nvSpPr>
          <p:cNvPr id="317" name="Google Shape;317;g2d4bd1df11c_0_3"/>
          <p:cNvSpPr txBox="1"/>
          <p:nvPr/>
        </p:nvSpPr>
        <p:spPr>
          <a:xfrm>
            <a:off x="6054209" y="3240548"/>
            <a:ext cx="93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2</a:t>
            </a:r>
            <a:endParaRPr/>
          </a:p>
        </p:txBody>
      </p:sp>
      <p:sp>
        <p:nvSpPr>
          <p:cNvPr id="318" name="Google Shape;318;g2d4bd1df11c_0_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/>
              <a:t>Servidor técnico </a:t>
            </a:r>
            <a:r>
              <a:rPr b="1" lang="pt-BR"/>
              <a:t>SEM</a:t>
            </a:r>
            <a:r>
              <a:rPr lang="pt-BR"/>
              <a:t> cargo de chefia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d4bd1df11c_0_88"/>
          <p:cNvSpPr/>
          <p:nvPr/>
        </p:nvSpPr>
        <p:spPr>
          <a:xfrm>
            <a:off x="330734" y="3739896"/>
            <a:ext cx="18039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Pré-Avaliação</a:t>
            </a:r>
            <a:endParaRPr/>
          </a:p>
        </p:txBody>
      </p:sp>
      <p:sp>
        <p:nvSpPr>
          <p:cNvPr id="324" name="Google Shape;324;g2d4bd1df11c_0_88"/>
          <p:cNvSpPr/>
          <p:nvPr/>
        </p:nvSpPr>
        <p:spPr>
          <a:xfrm>
            <a:off x="3185347" y="3739896"/>
            <a:ext cx="18039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Auto-Avaliação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Gestor</a:t>
            </a:r>
            <a:endParaRPr/>
          </a:p>
        </p:txBody>
      </p:sp>
      <p:cxnSp>
        <p:nvCxnSpPr>
          <p:cNvPr id="325" name="Google Shape;325;g2d4bd1df11c_0_88"/>
          <p:cNvCxnSpPr/>
          <p:nvPr/>
        </p:nvCxnSpPr>
        <p:spPr>
          <a:xfrm>
            <a:off x="2298784" y="4255532"/>
            <a:ext cx="7224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6" name="Google Shape;326;g2d4bd1df11c_0_88"/>
          <p:cNvSpPr txBox="1"/>
          <p:nvPr/>
        </p:nvSpPr>
        <p:spPr>
          <a:xfrm>
            <a:off x="765678" y="3260705"/>
            <a:ext cx="93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1</a:t>
            </a:r>
            <a:endParaRPr/>
          </a:p>
        </p:txBody>
      </p:sp>
      <p:sp>
        <p:nvSpPr>
          <p:cNvPr id="327" name="Google Shape;327;g2d4bd1df11c_0_88"/>
          <p:cNvSpPr txBox="1"/>
          <p:nvPr/>
        </p:nvSpPr>
        <p:spPr>
          <a:xfrm>
            <a:off x="5105986" y="4023959"/>
            <a:ext cx="93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3</a:t>
            </a:r>
            <a:endParaRPr/>
          </a:p>
        </p:txBody>
      </p:sp>
      <p:sp>
        <p:nvSpPr>
          <p:cNvPr id="328" name="Google Shape;328;g2d4bd1df11c_0_88"/>
          <p:cNvSpPr/>
          <p:nvPr/>
        </p:nvSpPr>
        <p:spPr>
          <a:xfrm rot="597">
            <a:off x="10272675" y="1883175"/>
            <a:ext cx="17262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Avaliação dos servidores da equipe</a:t>
            </a:r>
            <a:endParaRPr/>
          </a:p>
        </p:txBody>
      </p:sp>
      <p:sp>
        <p:nvSpPr>
          <p:cNvPr id="329" name="Google Shape;329;g2d4bd1df11c_0_88"/>
          <p:cNvSpPr/>
          <p:nvPr/>
        </p:nvSpPr>
        <p:spPr>
          <a:xfrm>
            <a:off x="5654965" y="1883066"/>
            <a:ext cx="16398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AGCT</a:t>
            </a:r>
            <a:endParaRPr/>
          </a:p>
        </p:txBody>
      </p:sp>
      <p:sp>
        <p:nvSpPr>
          <p:cNvPr id="330" name="Google Shape;330;g2d4bd1df11c_0_88"/>
          <p:cNvSpPr/>
          <p:nvPr/>
        </p:nvSpPr>
        <p:spPr>
          <a:xfrm>
            <a:off x="7890886" y="1883066"/>
            <a:ext cx="16398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Auto-Avaliação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d4bd1df11c_0_8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/>
              <a:t>Servidor técnico </a:t>
            </a:r>
            <a:r>
              <a:rPr b="1" lang="pt-BR"/>
              <a:t>COM</a:t>
            </a:r>
            <a:r>
              <a:rPr lang="pt-BR"/>
              <a:t> cargo de chefia</a:t>
            </a:r>
            <a:endParaRPr/>
          </a:p>
        </p:txBody>
      </p:sp>
      <p:sp>
        <p:nvSpPr>
          <p:cNvPr id="332" name="Google Shape;332;g2d4bd1df11c_0_88"/>
          <p:cNvSpPr/>
          <p:nvPr/>
        </p:nvSpPr>
        <p:spPr>
          <a:xfrm>
            <a:off x="10272675" y="5406600"/>
            <a:ext cx="17262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Auto-Avaliação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d4bd1df11c_0_88"/>
          <p:cNvSpPr/>
          <p:nvPr/>
        </p:nvSpPr>
        <p:spPr>
          <a:xfrm>
            <a:off x="5654965" y="5437370"/>
            <a:ext cx="16398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Avaliação dos servidores da equipe</a:t>
            </a:r>
            <a:endParaRPr/>
          </a:p>
        </p:txBody>
      </p:sp>
      <p:sp>
        <p:nvSpPr>
          <p:cNvPr id="334" name="Google Shape;334;g2d4bd1df11c_0_88"/>
          <p:cNvSpPr/>
          <p:nvPr/>
        </p:nvSpPr>
        <p:spPr>
          <a:xfrm>
            <a:off x="7890886" y="5406592"/>
            <a:ext cx="16398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AGCT</a:t>
            </a:r>
            <a:endParaRPr/>
          </a:p>
        </p:txBody>
      </p:sp>
      <p:cxnSp>
        <p:nvCxnSpPr>
          <p:cNvPr id="335" name="Google Shape;335;g2d4bd1df11c_0_88"/>
          <p:cNvCxnSpPr/>
          <p:nvPr/>
        </p:nvCxnSpPr>
        <p:spPr>
          <a:xfrm flipH="1" rot="10800000">
            <a:off x="5442020" y="3037128"/>
            <a:ext cx="498900" cy="7302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6" name="Google Shape;336;g2d4bd1df11c_0_88"/>
          <p:cNvCxnSpPr/>
          <p:nvPr/>
        </p:nvCxnSpPr>
        <p:spPr>
          <a:xfrm>
            <a:off x="5451164" y="4650986"/>
            <a:ext cx="498900" cy="5886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7" name="Google Shape;337;g2d4bd1df11c_0_88"/>
          <p:cNvSpPr txBox="1"/>
          <p:nvPr/>
        </p:nvSpPr>
        <p:spPr>
          <a:xfrm>
            <a:off x="3620290" y="3260705"/>
            <a:ext cx="93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2</a:t>
            </a:r>
            <a:endParaRPr/>
          </a:p>
        </p:txBody>
      </p:sp>
      <p:sp>
        <p:nvSpPr>
          <p:cNvPr id="338" name="Google Shape;338;g2d4bd1df11c_0_88"/>
          <p:cNvSpPr txBox="1"/>
          <p:nvPr/>
        </p:nvSpPr>
        <p:spPr>
          <a:xfrm>
            <a:off x="7978382" y="3766374"/>
            <a:ext cx="8883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/>
          </a:p>
        </p:txBody>
      </p:sp>
      <p:cxnSp>
        <p:nvCxnSpPr>
          <p:cNvPr id="339" name="Google Shape;339;g2d4bd1df11c_0_88"/>
          <p:cNvCxnSpPr/>
          <p:nvPr/>
        </p:nvCxnSpPr>
        <p:spPr>
          <a:xfrm>
            <a:off x="7376963" y="5906202"/>
            <a:ext cx="4485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0" name="Google Shape;340;g2d4bd1df11c_0_88"/>
          <p:cNvCxnSpPr/>
          <p:nvPr/>
        </p:nvCxnSpPr>
        <p:spPr>
          <a:xfrm>
            <a:off x="9442145" y="5882105"/>
            <a:ext cx="4485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1" name="Google Shape;341;g2d4bd1df11c_0_88"/>
          <p:cNvCxnSpPr/>
          <p:nvPr/>
        </p:nvCxnSpPr>
        <p:spPr>
          <a:xfrm>
            <a:off x="7376963" y="2382676"/>
            <a:ext cx="4485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2" name="Google Shape;342;g2d4bd1df11c_0_88"/>
          <p:cNvCxnSpPr/>
          <p:nvPr/>
        </p:nvCxnSpPr>
        <p:spPr>
          <a:xfrm>
            <a:off x="9604545" y="2298192"/>
            <a:ext cx="4485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4bd1df11c_0_186"/>
          <p:cNvSpPr/>
          <p:nvPr/>
        </p:nvSpPr>
        <p:spPr>
          <a:xfrm>
            <a:off x="330734" y="3739896"/>
            <a:ext cx="18039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Pré-Avaliação</a:t>
            </a:r>
            <a:endParaRPr/>
          </a:p>
        </p:txBody>
      </p:sp>
      <p:sp>
        <p:nvSpPr>
          <p:cNvPr id="348" name="Google Shape;348;g2d4bd1df11c_0_186"/>
          <p:cNvSpPr/>
          <p:nvPr/>
        </p:nvSpPr>
        <p:spPr>
          <a:xfrm>
            <a:off x="3185347" y="3739896"/>
            <a:ext cx="18039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Auto-Avaliação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Gestor</a:t>
            </a:r>
            <a:endParaRPr/>
          </a:p>
        </p:txBody>
      </p:sp>
      <p:cxnSp>
        <p:nvCxnSpPr>
          <p:cNvPr id="349" name="Google Shape;349;g2d4bd1df11c_0_186"/>
          <p:cNvCxnSpPr/>
          <p:nvPr/>
        </p:nvCxnSpPr>
        <p:spPr>
          <a:xfrm>
            <a:off x="2298784" y="4255532"/>
            <a:ext cx="7224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0" name="Google Shape;350;g2d4bd1df11c_0_186"/>
          <p:cNvSpPr txBox="1"/>
          <p:nvPr/>
        </p:nvSpPr>
        <p:spPr>
          <a:xfrm>
            <a:off x="765678" y="3260705"/>
            <a:ext cx="93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1</a:t>
            </a:r>
            <a:endParaRPr/>
          </a:p>
        </p:txBody>
      </p:sp>
      <p:sp>
        <p:nvSpPr>
          <p:cNvPr id="351" name="Google Shape;351;g2d4bd1df11c_0_186"/>
          <p:cNvSpPr/>
          <p:nvPr/>
        </p:nvSpPr>
        <p:spPr>
          <a:xfrm>
            <a:off x="9116568" y="3711642"/>
            <a:ext cx="20757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Avaliação dos servidores da equipe</a:t>
            </a:r>
            <a:endParaRPr/>
          </a:p>
        </p:txBody>
      </p:sp>
      <p:sp>
        <p:nvSpPr>
          <p:cNvPr id="352" name="Google Shape;352;g2d4bd1df11c_0_186"/>
          <p:cNvSpPr/>
          <p:nvPr/>
        </p:nvSpPr>
        <p:spPr>
          <a:xfrm>
            <a:off x="6286332" y="3739896"/>
            <a:ext cx="1803900" cy="95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AGCT</a:t>
            </a:r>
            <a:endParaRPr/>
          </a:p>
        </p:txBody>
      </p:sp>
      <p:sp>
        <p:nvSpPr>
          <p:cNvPr id="353" name="Google Shape;353;g2d4bd1df11c_0_186"/>
          <p:cNvSpPr txBox="1"/>
          <p:nvPr>
            <p:ph type="title"/>
          </p:nvPr>
        </p:nvSpPr>
        <p:spPr>
          <a:xfrm>
            <a:off x="838200" y="585217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/>
              <a:t>Servidor docente </a:t>
            </a:r>
            <a:r>
              <a:rPr b="1" lang="pt-BR"/>
              <a:t>COM</a:t>
            </a:r>
            <a:r>
              <a:rPr lang="pt-BR"/>
              <a:t> cargo de chefia</a:t>
            </a:r>
            <a:endParaRPr/>
          </a:p>
        </p:txBody>
      </p:sp>
      <p:sp>
        <p:nvSpPr>
          <p:cNvPr id="354" name="Google Shape;354;g2d4bd1df11c_0_186"/>
          <p:cNvSpPr txBox="1"/>
          <p:nvPr/>
        </p:nvSpPr>
        <p:spPr>
          <a:xfrm>
            <a:off x="3620290" y="3260705"/>
            <a:ext cx="93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2</a:t>
            </a:r>
            <a:endParaRPr/>
          </a:p>
        </p:txBody>
      </p:sp>
      <p:cxnSp>
        <p:nvCxnSpPr>
          <p:cNvPr id="355" name="Google Shape;355;g2d4bd1df11c_0_186"/>
          <p:cNvCxnSpPr/>
          <p:nvPr/>
        </p:nvCxnSpPr>
        <p:spPr>
          <a:xfrm>
            <a:off x="8291363" y="4187130"/>
            <a:ext cx="60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6" name="Google Shape;356;g2d4bd1df11c_0_186"/>
          <p:cNvCxnSpPr/>
          <p:nvPr/>
        </p:nvCxnSpPr>
        <p:spPr>
          <a:xfrm>
            <a:off x="5334803" y="4187130"/>
            <a:ext cx="5784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7" name="Google Shape;357;g2d4bd1df11c_0_186"/>
          <p:cNvSpPr txBox="1"/>
          <p:nvPr/>
        </p:nvSpPr>
        <p:spPr>
          <a:xfrm>
            <a:off x="6474903" y="3263098"/>
            <a:ext cx="93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3</a:t>
            </a:r>
            <a:endParaRPr/>
          </a:p>
        </p:txBody>
      </p:sp>
      <p:sp>
        <p:nvSpPr>
          <p:cNvPr id="358" name="Google Shape;358;g2d4bd1df11c_0_186"/>
          <p:cNvSpPr txBox="1"/>
          <p:nvPr/>
        </p:nvSpPr>
        <p:spPr>
          <a:xfrm>
            <a:off x="9551698" y="3269849"/>
            <a:ext cx="93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4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0b2ce2094b_0_0"/>
          <p:cNvSpPr txBox="1"/>
          <p:nvPr/>
        </p:nvSpPr>
        <p:spPr>
          <a:xfrm>
            <a:off x="4477775" y="1489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cap="small">
                <a:solidFill>
                  <a:srgbClr val="FE8637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ATENÇÃO!</a:t>
            </a:r>
            <a:endParaRPr sz="3000" cap="small">
              <a:solidFill>
                <a:srgbClr val="FE8637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4" name="Google Shape;364;g30b2ce2094b_0_0"/>
          <p:cNvSpPr txBox="1"/>
          <p:nvPr/>
        </p:nvSpPr>
        <p:spPr>
          <a:xfrm>
            <a:off x="1267900" y="700125"/>
            <a:ext cx="9204300" cy="6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Em 23/10/24 foi </a:t>
            </a:r>
            <a:r>
              <a:rPr lang="pt-BR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publicada a Instrução Normativa PROGEPE Nº 01 sobre a Avaliação de Desempenho Anual.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FIQUEM ATENTOS quanto à mudança do prazo</a:t>
            </a:r>
            <a:r>
              <a:rPr lang="pt-BR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p</a:t>
            </a:r>
            <a:r>
              <a:rPr lang="pt-BR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ara o preenchimento da avaliação </a:t>
            </a:r>
            <a:r>
              <a:rPr lang="pt-BR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após retorno de licenças e férias, pois o seu não cumprimento afetará a sua progressão.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PARA O/A SERVIDOR/A ATUALMENTE AFASTADO/A OU DE FÉRIAS E COM RETORNO QUE NÃO PODE SER PREVISTO OU QUE ESTÁ PREVISTO PARA DEPOIS DO PERÍODO DE AVALIAÇÃO:</a:t>
            </a:r>
            <a:endParaRPr b="1" sz="1800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Se trabalhou por no mínimo 3 (três) meses em 2024 deverá </a:t>
            </a:r>
            <a:r>
              <a:rPr b="1" lang="pt-BR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entrar em contato com o SAAPT no prazo máximo de 10 dias, após retorno ao trabalho,</a:t>
            </a:r>
            <a:r>
              <a:rPr lang="pt-BR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para a liberação do sistema e, assim, proceder ao preenchimento;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pt-BR" sz="1800" u="sng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ATENÇÃO: Não serão aceitas avaliações fora do prazo estabelecido na Instrução Normativa.</a:t>
            </a:r>
            <a:endParaRPr b="1" sz="1800" u="sng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d4bd1df11c_0_280"/>
          <p:cNvSpPr txBox="1"/>
          <p:nvPr>
            <p:ph idx="1" type="body"/>
          </p:nvPr>
        </p:nvSpPr>
        <p:spPr>
          <a:xfrm>
            <a:off x="431371" y="476250"/>
            <a:ext cx="10338300" cy="5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27432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None/>
            </a:pPr>
            <a:r>
              <a:rPr lang="pt-BR">
                <a:solidFill>
                  <a:srgbClr val="E65C01"/>
                </a:solidFill>
              </a:rPr>
              <a:t>Acesse nosso canal no YouTube!</a:t>
            </a:r>
            <a:endParaRPr/>
          </a:p>
          <a:p>
            <a:pPr indent="-27432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None/>
            </a:pPr>
            <a:r>
              <a:rPr b="1" lang="pt-BR">
                <a:solidFill>
                  <a:srgbClr val="E65C01"/>
                </a:solidFill>
              </a:rPr>
              <a:t>Progepe Saapt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None/>
            </a:pPr>
            <a:r>
              <a:t/>
            </a:r>
            <a:endParaRPr/>
          </a:p>
          <a:p>
            <a:pPr indent="-27432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None/>
            </a:pPr>
            <a:r>
              <a:rPr b="1" lang="pt-BR"/>
              <a:t>DÚVIDAS?</a:t>
            </a:r>
            <a:endParaRPr/>
          </a:p>
          <a:p>
            <a:pPr indent="-27432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None/>
            </a:pPr>
            <a:r>
              <a:t/>
            </a:r>
            <a:endParaRPr/>
          </a:p>
          <a:p>
            <a:pPr indent="-27432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None/>
            </a:pPr>
            <a:r>
              <a:rPr lang="pt-BR"/>
              <a:t>Entre em contato com o SAAPT:</a:t>
            </a:r>
            <a:endParaRPr/>
          </a:p>
          <a:p>
            <a:pPr indent="-27432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None/>
            </a:pPr>
            <a:r>
              <a:t/>
            </a:r>
            <a:endParaRPr/>
          </a:p>
          <a:p>
            <a:pPr indent="-27432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None/>
            </a:pPr>
            <a:r>
              <a:rPr lang="pt-BR"/>
              <a:t>Email: </a:t>
            </a:r>
            <a:r>
              <a:rPr b="1" lang="pt-BR" u="sng">
                <a:solidFill>
                  <a:schemeClr val="hlink"/>
                </a:solidFill>
                <a:hlinkClick r:id="rId3"/>
              </a:rPr>
              <a:t>progepe.saapt@unirio.br</a:t>
            </a:r>
            <a:endParaRPr/>
          </a:p>
          <a:p>
            <a:pPr indent="-27432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None/>
            </a:pPr>
            <a:r>
              <a:t/>
            </a:r>
            <a:endParaRPr/>
          </a:p>
          <a:p>
            <a:pPr indent="-27432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None/>
            </a:pPr>
            <a:r>
              <a:t/>
            </a:r>
            <a:endParaRPr/>
          </a:p>
          <a:p>
            <a:pPr indent="-27432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None/>
            </a:pPr>
            <a:r>
              <a:rPr lang="pt-BR"/>
              <a:t>    Atenção: </a:t>
            </a:r>
            <a:r>
              <a:rPr lang="pt-BR" sz="2000"/>
              <a:t>Os telefones da PROGEPE estão</a:t>
            </a:r>
            <a:endParaRPr/>
          </a:p>
          <a:p>
            <a:pPr indent="-27432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None/>
            </a:pPr>
            <a:r>
              <a:rPr lang="pt-BR" sz="2000"/>
              <a:t>      temporariamente indisponíveis</a:t>
            </a:r>
            <a:r>
              <a:rPr lang="pt-BR"/>
              <a:t>.</a:t>
            </a:r>
            <a:endParaRPr/>
          </a:p>
        </p:txBody>
      </p:sp>
      <p:pic>
        <p:nvPicPr>
          <p:cNvPr descr="servineusa.jpg" id="370" name="Google Shape;370;g2d4bd1df11c_0_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9333" y="2996953"/>
            <a:ext cx="1487199" cy="2232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rvinilson.jpg" id="371" name="Google Shape;371;g2d4bd1df11c_0_2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404" y="2924174"/>
            <a:ext cx="1536170" cy="2593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49" y="738748"/>
            <a:ext cx="11006422" cy="5371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1425388" y="1990165"/>
            <a:ext cx="9453283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 VOCÊ ESTIVER EM CARGO DE CHEFIA,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SEJA DO SEGMENTO TÉCNICO OU DOCENTE:</a:t>
            </a:r>
            <a:endParaRPr b="1" i="0" sz="4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6"/>
          <p:cNvGrpSpPr/>
          <p:nvPr/>
        </p:nvGrpSpPr>
        <p:grpSpPr>
          <a:xfrm>
            <a:off x="417726" y="299450"/>
            <a:ext cx="11227427" cy="5701347"/>
            <a:chOff x="888372" y="618770"/>
            <a:chExt cx="8992855" cy="5087060"/>
          </a:xfrm>
        </p:grpSpPr>
        <p:pic>
          <p:nvPicPr>
            <p:cNvPr id="115" name="Google Shape;115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8372" y="618770"/>
              <a:ext cx="8992855" cy="5087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6"/>
            <p:cNvSpPr/>
            <p:nvPr/>
          </p:nvSpPr>
          <p:spPr>
            <a:xfrm>
              <a:off x="2326341" y="3496236"/>
              <a:ext cx="2891118" cy="14791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1134035" y="3944471"/>
              <a:ext cx="4083424" cy="21066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6"/>
          <p:cNvSpPr txBox="1"/>
          <p:nvPr/>
        </p:nvSpPr>
        <p:spPr>
          <a:xfrm flipH="1">
            <a:off x="1578305" y="4483522"/>
            <a:ext cx="945954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426" y="762000"/>
            <a:ext cx="11682589" cy="53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/>
          <p:nvPr/>
        </p:nvSpPr>
        <p:spPr>
          <a:xfrm>
            <a:off x="631065" y="4443211"/>
            <a:ext cx="10470524" cy="631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613" y="322729"/>
            <a:ext cx="11294540" cy="6106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595" y="0"/>
            <a:ext cx="766280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2022-10-18T18:22:21Z</dcterms:created>
  <dc:creator>10350382778</dc:creator>
</cp:coreProperties>
</file>