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8288000" cy="10287000"/>
  <p:notesSz cx="6858000" cy="9144000"/>
  <p:embeddedFontLst>
    <p:embeddedFont>
      <p:font typeface="Montserrat" panose="00000500000000000000" pitchFamily="2" charset="0"/>
      <p:regular r:id="rId35"/>
      <p:bold r:id="rId36"/>
      <p:italic r:id="rId37"/>
      <p:boldItalic r:id="rId38"/>
    </p:embeddedFont>
    <p:embeddedFont>
      <p:font typeface="Montserrat SemiBold" panose="00000700000000000000" pitchFamily="2" charset="0"/>
      <p:regular r:id="rId39"/>
      <p:bold r:id="rId40"/>
      <p:italic r:id="rId41"/>
      <p:boldItalic r:id="rId42"/>
    </p:embeddedFont>
    <p:embeddedFont>
      <p:font typeface="Open Sans" panose="020B0606030504020204" pitchFamily="34" charset="0"/>
      <p:regular r:id="rId43"/>
      <p:bold r:id="rId44"/>
      <p:italic r:id="rId45"/>
      <p:boldItalic r:id="rId46"/>
    </p:embeddedFont>
    <p:embeddedFont>
      <p:font typeface="Open Sans ExtraBold" panose="020B0906030804020204" pitchFamily="34" charset="0"/>
      <p:bold r:id="rId47"/>
      <p:boldItalic r:id="rId48"/>
    </p:embeddedFont>
    <p:embeddedFont>
      <p:font typeface="Open Sans Light" panose="020B0306030504020204" pitchFamily="3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jHiSYOfawd28LjQSAOexAxNLTw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074" y="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customschemas.google.com/relationships/presentationmetadata" Target="meta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6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99069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9138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18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6367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4" name="Google Shape;19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4040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4" name="Google Shape;20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4079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8861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6c8c7ecfd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6" name="Google Shape;226;g36c8c7ecfd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6624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6c8c7ecfd8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dirty="0"/>
          </a:p>
        </p:txBody>
      </p:sp>
      <p:sp>
        <p:nvSpPr>
          <p:cNvPr id="233" name="Google Shape;233;g36c8c7ecfd8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76657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6c8c7ecfd8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2" name="Google Shape;242;g36c8c7ecfd8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7492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9" name="Google Shape;24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5474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0" name="Google Shape;26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63531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1" name="Google Shape;27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9049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01382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2" name="Google Shape;28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53441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3" name="Google Shape;29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10595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4" name="Google Shape;30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62690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5" name="Google Shape;31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37162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6c8c7ecfd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6" name="Google Shape;326;g36c8c7ecfd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20812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6c8c7ecfd8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dirty="0"/>
          </a:p>
        </p:txBody>
      </p:sp>
      <p:sp>
        <p:nvSpPr>
          <p:cNvPr id="337" name="Google Shape;337;g36c8c7ecfd8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870556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6e81a8165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dirty="0"/>
          </a:p>
        </p:txBody>
      </p:sp>
      <p:sp>
        <p:nvSpPr>
          <p:cNvPr id="346" name="Google Shape;346;g36e81a8165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613129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6e81a81651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dirty="0"/>
          </a:p>
        </p:txBody>
      </p:sp>
      <p:sp>
        <p:nvSpPr>
          <p:cNvPr id="355" name="Google Shape;355;g36e81a8165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290479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6c8c7ecfd8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4" name="Google Shape;364;g36c8c7ecfd8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94958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6c8c7ecfd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dirty="0"/>
          </a:p>
        </p:txBody>
      </p:sp>
      <p:sp>
        <p:nvSpPr>
          <p:cNvPr id="371" name="Google Shape;371;g36c8c7ecfd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68638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42711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6e5add851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dirty="0"/>
          </a:p>
        </p:txBody>
      </p:sp>
      <p:sp>
        <p:nvSpPr>
          <p:cNvPr id="379" name="Google Shape;379;g36e5add851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541106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dirty="0"/>
          </a:p>
        </p:txBody>
      </p:sp>
      <p:sp>
        <p:nvSpPr>
          <p:cNvPr id="387" name="Google Shape;3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790143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7" name="Google Shape;39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1143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3209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4514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6c62950b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2" name="Google Shape;142;g36c62950b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8851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7163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6c62950b93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4" name="Google Shape;164;g36c62950b9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624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1" name="Google Shape;17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6066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4" name="Google Shape;24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0" name="Google Shape;30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" name="Google Shape;36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3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unirio.br/progepe/avaliacao-de-desempenho" TargetMode="External"/><Relationship Id="rId4" Type="http://schemas.openxmlformats.org/officeDocument/2006/relationships/hyperlink" Target="mailto:progepe.saapt@unirio.b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4386619" y="0"/>
            <a:ext cx="13901381" cy="10287000"/>
          </a:xfrm>
          <a:prstGeom prst="rect">
            <a:avLst/>
          </a:prstGeom>
          <a:solidFill>
            <a:srgbClr val="FDCF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" name="Google Shape;89;p1"/>
          <p:cNvGrpSpPr/>
          <p:nvPr/>
        </p:nvGrpSpPr>
        <p:grpSpPr>
          <a:xfrm>
            <a:off x="144401" y="7313763"/>
            <a:ext cx="4258141" cy="1811587"/>
            <a:chOff x="21229" y="1297964"/>
            <a:chExt cx="5677521" cy="2415449"/>
          </a:xfrm>
        </p:grpSpPr>
        <p:sp>
          <p:nvSpPr>
            <p:cNvPr id="90" name="Google Shape;90;p1"/>
            <p:cNvSpPr/>
            <p:nvPr/>
          </p:nvSpPr>
          <p:spPr>
            <a:xfrm>
              <a:off x="21229" y="1297964"/>
              <a:ext cx="1615990" cy="223313"/>
            </a:xfrm>
            <a:prstGeom prst="rect">
              <a:avLst/>
            </a:prstGeom>
            <a:solidFill>
              <a:srgbClr val="0C45A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"/>
            <p:cNvSpPr txBox="1"/>
            <p:nvPr/>
          </p:nvSpPr>
          <p:spPr>
            <a:xfrm>
              <a:off x="21229" y="1874961"/>
              <a:ext cx="5677521" cy="18384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200" b="1" dirty="0">
                  <a:solidFill>
                    <a:srgbClr val="16214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SAAPT/PROGEPE</a:t>
              </a:r>
              <a:endParaRPr lang="pt-BR" dirty="0"/>
            </a:p>
            <a:p>
              <a:pPr marL="0" marR="0" lvl="0" indent="0" algn="ctr" rtl="0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200" b="1" dirty="0">
                  <a:solidFill>
                    <a:srgbClr val="16214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UNIRIO</a:t>
              </a:r>
            </a:p>
          </p:txBody>
        </p:sp>
      </p:grpSp>
      <p:sp>
        <p:nvSpPr>
          <p:cNvPr id="92" name="Google Shape;92;p1"/>
          <p:cNvSpPr txBox="1"/>
          <p:nvPr/>
        </p:nvSpPr>
        <p:spPr>
          <a:xfrm>
            <a:off x="4556323" y="114300"/>
            <a:ext cx="11953300" cy="6132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225" b="1" dirty="0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Avaliação de Desempenho: </a:t>
            </a:r>
            <a:endParaRPr lang="pt-BR" dirty="0"/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225" b="1" dirty="0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uma ferramenta</a:t>
            </a:r>
            <a:endParaRPr lang="pt-BR" dirty="0"/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225" b="1" dirty="0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de gestão</a:t>
            </a: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 amt="76000"/>
          </a:blip>
          <a:srcRect/>
          <a:stretch/>
        </p:blipFill>
        <p:spPr>
          <a:xfrm>
            <a:off x="7281672" y="2729531"/>
            <a:ext cx="11788881" cy="7839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F60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0331" y="0"/>
            <a:ext cx="13993867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4"/>
          <p:cNvSpPr txBox="1"/>
          <p:nvPr/>
        </p:nvSpPr>
        <p:spPr>
          <a:xfrm>
            <a:off x="217028" y="514350"/>
            <a:ext cx="8761811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AUTOAVALIAÇÃO</a:t>
            </a:r>
            <a:endParaRPr dirty="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 DAS CHEFIAS</a:t>
            </a:r>
            <a:endParaRPr dirty="0"/>
          </a:p>
        </p:txBody>
      </p:sp>
      <p:grpSp>
        <p:nvGrpSpPr>
          <p:cNvPr id="188" name="Google Shape;188;p14"/>
          <p:cNvGrpSpPr/>
          <p:nvPr/>
        </p:nvGrpSpPr>
        <p:grpSpPr>
          <a:xfrm>
            <a:off x="0" y="1790700"/>
            <a:ext cx="4259475" cy="880242"/>
            <a:chOff x="0" y="-224888"/>
            <a:chExt cx="5679300" cy="1173656"/>
          </a:xfrm>
        </p:grpSpPr>
        <p:sp>
          <p:nvSpPr>
            <p:cNvPr id="189" name="Google Shape;189;p14"/>
            <p:cNvSpPr/>
            <p:nvPr/>
          </p:nvSpPr>
          <p:spPr>
            <a:xfrm>
              <a:off x="0" y="-224888"/>
              <a:ext cx="918592" cy="126940"/>
            </a:xfrm>
            <a:prstGeom prst="rect">
              <a:avLst/>
            </a:prstGeom>
            <a:solidFill>
              <a:srgbClr val="0C45A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4"/>
            <p:cNvSpPr txBox="1"/>
            <p:nvPr/>
          </p:nvSpPr>
          <p:spPr>
            <a:xfrm>
              <a:off x="0" y="472474"/>
              <a:ext cx="5679300" cy="4762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7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1" name="Google Shape;19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3676" y="5667484"/>
            <a:ext cx="3021473" cy="2930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F60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15"/>
          <p:cNvGrpSpPr/>
          <p:nvPr/>
        </p:nvGrpSpPr>
        <p:grpSpPr>
          <a:xfrm>
            <a:off x="0" y="3162300"/>
            <a:ext cx="4259475" cy="897622"/>
            <a:chOff x="0" y="-248061"/>
            <a:chExt cx="5679300" cy="1196829"/>
          </a:xfrm>
        </p:grpSpPr>
        <p:sp>
          <p:nvSpPr>
            <p:cNvPr id="197" name="Google Shape;197;p15"/>
            <p:cNvSpPr/>
            <p:nvPr/>
          </p:nvSpPr>
          <p:spPr>
            <a:xfrm>
              <a:off x="0" y="-248061"/>
              <a:ext cx="918592" cy="126940"/>
            </a:xfrm>
            <a:prstGeom prst="rect">
              <a:avLst/>
            </a:prstGeom>
            <a:solidFill>
              <a:srgbClr val="0C45A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5"/>
            <p:cNvSpPr txBox="1"/>
            <p:nvPr/>
          </p:nvSpPr>
          <p:spPr>
            <a:xfrm>
              <a:off x="0" y="472474"/>
              <a:ext cx="5679300" cy="4762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7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9" name="Google Shape;19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676" y="5667484"/>
            <a:ext cx="3021473" cy="2930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1399" y="253916"/>
            <a:ext cx="14336601" cy="964572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5"/>
          <p:cNvSpPr txBox="1"/>
          <p:nvPr/>
        </p:nvSpPr>
        <p:spPr>
          <a:xfrm>
            <a:off x="259443" y="22979"/>
            <a:ext cx="8761800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AVALIAÇÃO</a:t>
            </a:r>
            <a:endParaRPr b="1" dirty="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DA GESTÃO </a:t>
            </a:r>
            <a:endParaRPr b="1" dirty="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COLETIVA </a:t>
            </a:r>
            <a:endParaRPr b="1" dirty="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DO TRABALHO</a:t>
            </a:r>
            <a:endParaRPr b="1" dirty="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(AGCT)</a:t>
            </a:r>
            <a:endParaRPr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F60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16"/>
          <p:cNvGrpSpPr/>
          <p:nvPr/>
        </p:nvGrpSpPr>
        <p:grpSpPr>
          <a:xfrm>
            <a:off x="0" y="3162300"/>
            <a:ext cx="4259475" cy="897622"/>
            <a:chOff x="0" y="-248061"/>
            <a:chExt cx="5679300" cy="1196829"/>
          </a:xfrm>
        </p:grpSpPr>
        <p:sp>
          <p:nvSpPr>
            <p:cNvPr id="207" name="Google Shape;207;p16"/>
            <p:cNvSpPr/>
            <p:nvPr/>
          </p:nvSpPr>
          <p:spPr>
            <a:xfrm>
              <a:off x="0" y="-248061"/>
              <a:ext cx="918592" cy="126940"/>
            </a:xfrm>
            <a:prstGeom prst="rect">
              <a:avLst/>
            </a:prstGeom>
            <a:solidFill>
              <a:srgbClr val="0C45A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6"/>
            <p:cNvSpPr txBox="1"/>
            <p:nvPr/>
          </p:nvSpPr>
          <p:spPr>
            <a:xfrm>
              <a:off x="0" y="472474"/>
              <a:ext cx="5679300" cy="4762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7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9" name="Google Shape;20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676" y="5667484"/>
            <a:ext cx="3021473" cy="293082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6"/>
          <p:cNvSpPr txBox="1"/>
          <p:nvPr/>
        </p:nvSpPr>
        <p:spPr>
          <a:xfrm>
            <a:off x="195325" y="25316"/>
            <a:ext cx="8761800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AVALIAÇÃO</a:t>
            </a:r>
            <a:endParaRPr b="1" dirty="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DA GESTÃO </a:t>
            </a:r>
            <a:endParaRPr b="1" dirty="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COLETIVA </a:t>
            </a:r>
            <a:endParaRPr b="1" dirty="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DO TRABALHO</a:t>
            </a:r>
            <a:endParaRPr b="1" dirty="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(AGCT)</a:t>
            </a:r>
            <a:endParaRPr b="1" dirty="0"/>
          </a:p>
        </p:txBody>
      </p:sp>
      <p:pic>
        <p:nvPicPr>
          <p:cNvPr id="211" name="Google Shape;21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90228" y="693860"/>
            <a:ext cx="13559572" cy="8793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"/>
          <p:cNvSpPr/>
          <p:nvPr/>
        </p:nvSpPr>
        <p:spPr>
          <a:xfrm>
            <a:off x="0" y="0"/>
            <a:ext cx="7184055" cy="10287000"/>
          </a:xfrm>
          <a:prstGeom prst="rect">
            <a:avLst/>
          </a:prstGeom>
          <a:solidFill>
            <a:srgbClr val="FDCF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7" name="Google Shape;217;p17"/>
          <p:cNvGrpSpPr/>
          <p:nvPr/>
        </p:nvGrpSpPr>
        <p:grpSpPr>
          <a:xfrm>
            <a:off x="0" y="2781300"/>
            <a:ext cx="5328356" cy="1014647"/>
            <a:chOff x="0" y="-206139"/>
            <a:chExt cx="7104475" cy="1352863"/>
          </a:xfrm>
        </p:grpSpPr>
        <p:sp>
          <p:nvSpPr>
            <p:cNvPr id="218" name="Google Shape;218;p17"/>
            <p:cNvSpPr/>
            <p:nvPr/>
          </p:nvSpPr>
          <p:spPr>
            <a:xfrm>
              <a:off x="0" y="-206139"/>
              <a:ext cx="1044803" cy="144381"/>
            </a:xfrm>
            <a:prstGeom prst="rect">
              <a:avLst/>
            </a:prstGeom>
            <a:solidFill>
              <a:srgbClr val="0C45A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7"/>
            <p:cNvSpPr txBox="1"/>
            <p:nvPr/>
          </p:nvSpPr>
          <p:spPr>
            <a:xfrm>
              <a:off x="0" y="627047"/>
              <a:ext cx="7104475" cy="5196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86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0" name="Google Shape;22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43500"/>
            <a:ext cx="6808502" cy="4970207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7"/>
          <p:cNvSpPr txBox="1"/>
          <p:nvPr/>
        </p:nvSpPr>
        <p:spPr>
          <a:xfrm>
            <a:off x="335341" y="-183858"/>
            <a:ext cx="6848714" cy="310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AVALIAÇÃO </a:t>
            </a:r>
            <a:endParaRPr dirty="0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INDIVIDUAL</a:t>
            </a:r>
            <a:endParaRPr dirty="0"/>
          </a:p>
        </p:txBody>
      </p:sp>
      <p:sp>
        <p:nvSpPr>
          <p:cNvPr id="222" name="Google Shape;222;p17"/>
          <p:cNvSpPr txBox="1"/>
          <p:nvPr/>
        </p:nvSpPr>
        <p:spPr>
          <a:xfrm>
            <a:off x="9139238" y="4652327"/>
            <a:ext cx="9525" cy="88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40438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7"/>
          <p:cNvSpPr txBox="1"/>
          <p:nvPr/>
        </p:nvSpPr>
        <p:spPr>
          <a:xfrm>
            <a:off x="7364678" y="458934"/>
            <a:ext cx="10691700" cy="996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26112" marR="0" lvl="1" indent="-313056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</a:pPr>
            <a:r>
              <a:rPr lang="pt-BR" sz="2900" b="0" i="0" u="none" strike="noStrike" cap="none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Os/as servidores/as serão avaliados/as (muito bom, bom, regular e ruim) de acordo com os seguintes fatores:</a:t>
            </a:r>
            <a:endParaRPr lang="pt-BR" dirty="0"/>
          </a:p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9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1.Assiduidade/pontualidade; 2.Compromisso com qualidade; 3.Conhecimento; 4.Cooperação/desenvolvimento; 5.Iniciativa; 6.Organização/planejamento; 7.Produtividade/eficiência; 8.Responsabilidade; e 9.Relacionamento Interpessoal.</a:t>
            </a:r>
            <a:endParaRPr lang="pt-BR" sz="2900" dirty="0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626112" marR="0" lvl="1" indent="-313056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</a:pPr>
            <a:r>
              <a:rPr lang="pt-BR" sz="2900" dirty="0">
                <a:latin typeface="Open Sans Light"/>
                <a:ea typeface="Open Sans Light"/>
                <a:cs typeface="Open Sans Light"/>
                <a:sym typeface="Open Sans Light"/>
              </a:rPr>
              <a:t>As</a:t>
            </a:r>
            <a:r>
              <a:rPr lang="pt-BR" sz="2900" b="0" i="0" u="none" strike="noStrike" cap="none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2900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notas abaixo de 7,0 (sete)</a:t>
            </a:r>
            <a:r>
              <a:rPr lang="pt-BR" sz="2900" b="1" dirty="0">
                <a:latin typeface="Open Sans"/>
                <a:ea typeface="Open Sans"/>
                <a:cs typeface="Open Sans"/>
                <a:sym typeface="Open Sans"/>
              </a:rPr>
              <a:t> precisam ser </a:t>
            </a:r>
            <a:r>
              <a:rPr lang="pt-BR" sz="2900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justifica</a:t>
            </a:r>
            <a:r>
              <a:rPr lang="pt-BR" sz="2900" b="1" dirty="0">
                <a:latin typeface="Open Sans"/>
                <a:ea typeface="Open Sans"/>
                <a:cs typeface="Open Sans"/>
                <a:sym typeface="Open Sans"/>
              </a:rPr>
              <a:t>das;</a:t>
            </a:r>
            <a:endParaRPr lang="pt-BR" dirty="0"/>
          </a:p>
          <a:p>
            <a:pPr marL="626112" marR="0" lvl="1" indent="-313056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</a:pPr>
            <a:r>
              <a:rPr lang="pt-BR" sz="2900" b="0" i="0" u="none" strike="noStrike" cap="none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 </a:t>
            </a:r>
            <a:r>
              <a:rPr lang="pt-BR" sz="2900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cálculo final</a:t>
            </a:r>
            <a:r>
              <a:rPr lang="pt-BR" sz="2900" b="0" i="0" u="none" strike="noStrike" cap="none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da avaliação de desempenho individual é feito automaticamente pelo sistema, após o preenchimento dos dois atores. Para obter a </a:t>
            </a:r>
            <a:r>
              <a:rPr lang="pt-BR" sz="2900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Progressão por Mérito</a:t>
            </a:r>
            <a:r>
              <a:rPr lang="pt-BR" sz="2900" b="0" i="0" u="none" strike="noStrike" cap="none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o/a servidor/a deverá obter uma </a:t>
            </a:r>
            <a:r>
              <a:rPr lang="pt-BR" sz="2900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média</a:t>
            </a:r>
            <a:r>
              <a:rPr lang="pt-BR" sz="2900" b="0" i="0" u="none" strike="noStrike" cap="none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2900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igual ou superior a 7,0</a:t>
            </a:r>
            <a:r>
              <a:rPr lang="pt-BR" sz="2900" b="0" i="0" u="none" strike="noStrike" cap="none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(</a:t>
            </a:r>
            <a:r>
              <a:rPr lang="pt-BR" sz="2900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sete</a:t>
            </a:r>
            <a:r>
              <a:rPr lang="pt-BR" sz="2900" b="0" i="0" u="none" strike="noStrike" cap="none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), de acordo com a  Lei Nº 11.091/2005.</a:t>
            </a:r>
            <a:endParaRPr lang="pt-BR" dirty="0"/>
          </a:p>
          <a:p>
            <a:pPr marL="0" marR="0" lvl="0" indent="0" algn="just" rtl="0">
              <a:lnSpc>
                <a:spcPct val="15448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 dirty="0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6c8c7ecfd8_0_2"/>
          <p:cNvSpPr/>
          <p:nvPr/>
        </p:nvSpPr>
        <p:spPr>
          <a:xfrm>
            <a:off x="27" y="0"/>
            <a:ext cx="18288000" cy="10287000"/>
          </a:xfrm>
          <a:prstGeom prst="rect">
            <a:avLst/>
          </a:prstGeom>
          <a:solidFill>
            <a:srgbClr val="FDCF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g36c8c7ecfd8_0_2"/>
          <p:cNvSpPr txBox="1"/>
          <p:nvPr/>
        </p:nvSpPr>
        <p:spPr>
          <a:xfrm>
            <a:off x="597776" y="875850"/>
            <a:ext cx="16509600" cy="6132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225" b="1" dirty="0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Como a Pré-Avaliação pode se transformar </a:t>
            </a:r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225" b="1" dirty="0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em uma ferramenta</a:t>
            </a:r>
            <a:endParaRPr lang="pt-BR" dirty="0"/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225" b="1" dirty="0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de gestão?</a:t>
            </a:r>
          </a:p>
        </p:txBody>
      </p:sp>
      <p:pic>
        <p:nvPicPr>
          <p:cNvPr id="230" name="Google Shape;230;g36c8c7ecfd8_0_2"/>
          <p:cNvPicPr preferRelativeResize="0"/>
          <p:nvPr/>
        </p:nvPicPr>
        <p:blipFill rotWithShape="1">
          <a:blip r:embed="rId3">
            <a:alphaModFix amt="76000"/>
          </a:blip>
          <a:srcRect/>
          <a:stretch/>
        </p:blipFill>
        <p:spPr>
          <a:xfrm>
            <a:off x="7281672" y="2729531"/>
            <a:ext cx="11788880" cy="7839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6c8c7ecfd8_0_67"/>
          <p:cNvSpPr/>
          <p:nvPr/>
        </p:nvSpPr>
        <p:spPr>
          <a:xfrm>
            <a:off x="-18979" y="2726104"/>
            <a:ext cx="783600" cy="108300"/>
          </a:xfrm>
          <a:prstGeom prst="rect">
            <a:avLst/>
          </a:prstGeom>
          <a:solidFill>
            <a:srgbClr val="0C45A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g36c8c7ecfd8_0_67"/>
          <p:cNvSpPr txBox="1"/>
          <p:nvPr/>
        </p:nvSpPr>
        <p:spPr>
          <a:xfrm>
            <a:off x="551550" y="4468800"/>
            <a:ext cx="10002600" cy="538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pt-BR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pt-BR" sz="28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dirty="0">
                <a:latin typeface="Open Sans Light"/>
                <a:ea typeface="Open Sans Light"/>
                <a:cs typeface="Open Sans Light"/>
                <a:sym typeface="Open Sans Light"/>
              </a:rPr>
              <a:t>O momento da Pré-avaliação é um estímulo à implementação dos pilares de uma gestão que, promovido em diálogo com a sua equipe, se materializa de forma participativa/democrática. É o momento em que o gestor é indicado a: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pt-BR" sz="28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marR="0" lvl="0" indent="-406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 Light"/>
              <a:buChar char="-"/>
            </a:pPr>
            <a:r>
              <a:rPr lang="pt-BR" sz="2800" dirty="0">
                <a:latin typeface="Open Sans Light"/>
                <a:ea typeface="Open Sans Light"/>
                <a:cs typeface="Open Sans Light"/>
                <a:sym typeface="Open Sans Light"/>
              </a:rPr>
              <a:t> avaliar o trabalho coletivo com sua equipe, tendo como base o planejamento e as metas construídas no ano anterior;</a:t>
            </a:r>
          </a:p>
          <a:p>
            <a:pPr marL="457200" marR="0" lvl="0" indent="-406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 Light"/>
              <a:buChar char="-"/>
            </a:pPr>
            <a:r>
              <a:rPr lang="pt-BR" sz="2800" dirty="0">
                <a:latin typeface="Open Sans Light"/>
                <a:ea typeface="Open Sans Light"/>
                <a:cs typeface="Open Sans Light"/>
                <a:sym typeface="Open Sans Light"/>
              </a:rPr>
              <a:t>socializar o monitoramento realizado durante o ano; e</a:t>
            </a:r>
          </a:p>
          <a:p>
            <a:pPr marL="457200" marR="0" lvl="0" indent="-406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 Light"/>
              <a:buChar char="-"/>
            </a:pPr>
            <a:r>
              <a:rPr lang="pt-BR" sz="2800" dirty="0">
                <a:latin typeface="Open Sans Light"/>
                <a:ea typeface="Open Sans Light"/>
                <a:cs typeface="Open Sans Light"/>
                <a:sym typeface="Open Sans Light"/>
              </a:rPr>
              <a:t>planejar as atividades e metas do ano seguinte.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pt-BR" sz="2800" b="0" i="0" u="none" strike="noStrike" cap="none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37" name="Google Shape;237;g36c8c7ecfd8_0_67"/>
          <p:cNvSpPr txBox="1"/>
          <p:nvPr/>
        </p:nvSpPr>
        <p:spPr>
          <a:xfrm>
            <a:off x="551550" y="402700"/>
            <a:ext cx="17418600" cy="2068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pt-BR" sz="5600" dirty="0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COMO TRANSFORMAR A PRÉ-AVALIAÇÃO  NUMA FERRAMENTA DE GESTÃO?</a:t>
            </a:r>
            <a:endParaRPr lang="pt-BR" sz="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g36c8c7ecfd8_0_67"/>
          <p:cNvSpPr txBox="1"/>
          <p:nvPr/>
        </p:nvSpPr>
        <p:spPr>
          <a:xfrm>
            <a:off x="-305850" y="3239196"/>
            <a:ext cx="11717400" cy="1514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pt-BR" sz="4100" dirty="0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PLANEJAMENTO, MONITORAMENTO 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pt-BR" sz="4100" dirty="0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 AVALIAÇÃO</a:t>
            </a:r>
            <a:endParaRPr lang="pt-BR" sz="100" b="0" i="0" u="none" strike="noStrike" cap="none" dirty="0">
              <a:solidFill>
                <a:srgbClr val="0C45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g36c8c7ecfd8_0_67"/>
          <p:cNvPicPr preferRelativeResize="0"/>
          <p:nvPr/>
        </p:nvPicPr>
        <p:blipFill rotWithShape="1">
          <a:blip r:embed="rId3">
            <a:alphaModFix amt="69000"/>
          </a:blip>
          <a:srcRect/>
          <a:stretch/>
        </p:blipFill>
        <p:spPr>
          <a:xfrm>
            <a:off x="11204800" y="3969675"/>
            <a:ext cx="7083199" cy="4032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6c8c7ecfd8_0_61"/>
          <p:cNvSpPr/>
          <p:nvPr/>
        </p:nvSpPr>
        <p:spPr>
          <a:xfrm>
            <a:off x="27" y="0"/>
            <a:ext cx="18288000" cy="10287000"/>
          </a:xfrm>
          <a:prstGeom prst="rect">
            <a:avLst/>
          </a:prstGeom>
          <a:solidFill>
            <a:srgbClr val="FDCF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g36c8c7ecfd8_0_61"/>
          <p:cNvSpPr txBox="1"/>
          <p:nvPr/>
        </p:nvSpPr>
        <p:spPr>
          <a:xfrm>
            <a:off x="597776" y="875850"/>
            <a:ext cx="16509600" cy="6132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225" b="1" dirty="0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Como a AGCT pode se transformar em uma ferramenta</a:t>
            </a:r>
            <a:endParaRPr lang="pt-BR" dirty="0"/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225" b="1" dirty="0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de gestão?</a:t>
            </a:r>
          </a:p>
        </p:txBody>
      </p:sp>
      <p:pic>
        <p:nvPicPr>
          <p:cNvPr id="246" name="Google Shape;246;g36c8c7ecfd8_0_61"/>
          <p:cNvPicPr preferRelativeResize="0"/>
          <p:nvPr/>
        </p:nvPicPr>
        <p:blipFill rotWithShape="1">
          <a:blip r:embed="rId3">
            <a:alphaModFix amt="76000"/>
          </a:blip>
          <a:srcRect/>
          <a:stretch/>
        </p:blipFill>
        <p:spPr>
          <a:xfrm>
            <a:off x="7281672" y="2729531"/>
            <a:ext cx="11788880" cy="7839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F60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19"/>
          <p:cNvGrpSpPr/>
          <p:nvPr/>
        </p:nvGrpSpPr>
        <p:grpSpPr>
          <a:xfrm>
            <a:off x="0" y="3162300"/>
            <a:ext cx="4259475" cy="1019634"/>
            <a:chOff x="0" y="-248061"/>
            <a:chExt cx="5679300" cy="1359512"/>
          </a:xfrm>
        </p:grpSpPr>
        <p:sp>
          <p:nvSpPr>
            <p:cNvPr id="252" name="Google Shape;252;p19"/>
            <p:cNvSpPr/>
            <p:nvPr/>
          </p:nvSpPr>
          <p:spPr>
            <a:xfrm>
              <a:off x="0" y="-248061"/>
              <a:ext cx="918592" cy="126940"/>
            </a:xfrm>
            <a:prstGeom prst="rect">
              <a:avLst/>
            </a:prstGeom>
            <a:solidFill>
              <a:srgbClr val="0C45A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9"/>
            <p:cNvSpPr txBox="1"/>
            <p:nvPr/>
          </p:nvSpPr>
          <p:spPr>
            <a:xfrm>
              <a:off x="0" y="472473"/>
              <a:ext cx="5679300" cy="638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7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4" name="Google Shape;25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676" y="5667484"/>
            <a:ext cx="3021473" cy="293082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9"/>
          <p:cNvSpPr txBox="1"/>
          <p:nvPr/>
        </p:nvSpPr>
        <p:spPr>
          <a:xfrm>
            <a:off x="195325" y="664096"/>
            <a:ext cx="3447949" cy="2511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AGCT da </a:t>
            </a:r>
            <a:endParaRPr lang="pt-BR" dirty="0"/>
          </a:p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Unirio anos 2016 a 2024 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3400" dirty="0">
              <a:solidFill>
                <a:srgbClr val="0C45A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56" name="Google Shape;25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5568" y="664097"/>
            <a:ext cx="10297630" cy="8763656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9"/>
          <p:cNvSpPr/>
          <p:nvPr/>
        </p:nvSpPr>
        <p:spPr>
          <a:xfrm>
            <a:off x="5729262" y="9484940"/>
            <a:ext cx="9144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Gráficos elaborados por Felipe Rafael Ribeiro Melo (Departamento de Métodos Quantitativos/CCET/Unirio)</a:t>
            </a:r>
            <a:endParaRPr lang="pt-BR" sz="12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F60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20"/>
          <p:cNvGrpSpPr/>
          <p:nvPr/>
        </p:nvGrpSpPr>
        <p:grpSpPr>
          <a:xfrm>
            <a:off x="0" y="3162300"/>
            <a:ext cx="4259475" cy="1019634"/>
            <a:chOff x="0" y="-248061"/>
            <a:chExt cx="5679300" cy="1359512"/>
          </a:xfrm>
        </p:grpSpPr>
        <p:sp>
          <p:nvSpPr>
            <p:cNvPr id="263" name="Google Shape;263;p20"/>
            <p:cNvSpPr/>
            <p:nvPr/>
          </p:nvSpPr>
          <p:spPr>
            <a:xfrm>
              <a:off x="0" y="-248061"/>
              <a:ext cx="918592" cy="126940"/>
            </a:xfrm>
            <a:prstGeom prst="rect">
              <a:avLst/>
            </a:prstGeom>
            <a:solidFill>
              <a:srgbClr val="0C45A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20"/>
            <p:cNvSpPr txBox="1"/>
            <p:nvPr/>
          </p:nvSpPr>
          <p:spPr>
            <a:xfrm>
              <a:off x="0" y="472473"/>
              <a:ext cx="5679300" cy="638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7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5" name="Google Shape;26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676" y="5667484"/>
            <a:ext cx="3021473" cy="2930829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0"/>
          <p:cNvSpPr txBox="1"/>
          <p:nvPr/>
        </p:nvSpPr>
        <p:spPr>
          <a:xfrm>
            <a:off x="195325" y="664096"/>
            <a:ext cx="3447949" cy="2511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AGCT da </a:t>
            </a:r>
            <a:endParaRPr lang="pt-BR" dirty="0"/>
          </a:p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Unirio anos 2016 a 2024 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3400" dirty="0">
              <a:solidFill>
                <a:srgbClr val="0C45A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67" name="Google Shape;267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71592" y="664097"/>
            <a:ext cx="10173647" cy="8658142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0"/>
          <p:cNvSpPr/>
          <p:nvPr/>
        </p:nvSpPr>
        <p:spPr>
          <a:xfrm>
            <a:off x="5957862" y="9408740"/>
            <a:ext cx="9144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Gráficos elaborados por Felipe Rafael Ribeiro Melo (Departamento de Métodos Quantitativos/CCET/Unirio)</a:t>
            </a:r>
            <a:endParaRPr lang="pt-BR" sz="12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F60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21"/>
          <p:cNvGrpSpPr/>
          <p:nvPr/>
        </p:nvGrpSpPr>
        <p:grpSpPr>
          <a:xfrm>
            <a:off x="0" y="3162300"/>
            <a:ext cx="4259475" cy="1019634"/>
            <a:chOff x="0" y="-248061"/>
            <a:chExt cx="5679300" cy="1359512"/>
          </a:xfrm>
        </p:grpSpPr>
        <p:sp>
          <p:nvSpPr>
            <p:cNvPr id="274" name="Google Shape;274;p21"/>
            <p:cNvSpPr/>
            <p:nvPr/>
          </p:nvSpPr>
          <p:spPr>
            <a:xfrm>
              <a:off x="0" y="-248061"/>
              <a:ext cx="918592" cy="126940"/>
            </a:xfrm>
            <a:prstGeom prst="rect">
              <a:avLst/>
            </a:prstGeom>
            <a:solidFill>
              <a:srgbClr val="0C45A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1"/>
            <p:cNvSpPr txBox="1"/>
            <p:nvPr/>
          </p:nvSpPr>
          <p:spPr>
            <a:xfrm>
              <a:off x="0" y="472473"/>
              <a:ext cx="5679300" cy="638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7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6" name="Google Shape;27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676" y="5667484"/>
            <a:ext cx="3021473" cy="2930829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1"/>
          <p:cNvSpPr txBox="1"/>
          <p:nvPr/>
        </p:nvSpPr>
        <p:spPr>
          <a:xfrm>
            <a:off x="195325" y="664096"/>
            <a:ext cx="3447949" cy="2511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AGCT da </a:t>
            </a:r>
            <a:endParaRPr lang="pt-BR" dirty="0"/>
          </a:p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Unirio anos 2016 a 2024 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3400" dirty="0">
              <a:solidFill>
                <a:srgbClr val="0C45A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78" name="Google Shape;278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27576" y="664096"/>
            <a:ext cx="9952978" cy="8470344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1"/>
          <p:cNvSpPr/>
          <p:nvPr/>
        </p:nvSpPr>
        <p:spPr>
          <a:xfrm>
            <a:off x="5729262" y="9332540"/>
            <a:ext cx="9144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Gráficos elaborados por Felipe Rafael Ribeiro Melo (Departamento de Métodos Quantitativos/CCET/Unirio)</a:t>
            </a:r>
            <a:endParaRPr lang="pt-BR" sz="1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E28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2"/>
          <p:cNvGrpSpPr/>
          <p:nvPr/>
        </p:nvGrpSpPr>
        <p:grpSpPr>
          <a:xfrm>
            <a:off x="651750" y="651750"/>
            <a:ext cx="16984499" cy="8983499"/>
            <a:chOff x="0" y="0"/>
            <a:chExt cx="22645999" cy="11977999"/>
          </a:xfrm>
        </p:grpSpPr>
        <p:sp>
          <p:nvSpPr>
            <p:cNvPr id="99" name="Google Shape;99;p2"/>
            <p:cNvSpPr/>
            <p:nvPr/>
          </p:nvSpPr>
          <p:spPr>
            <a:xfrm>
              <a:off x="0" y="0"/>
              <a:ext cx="22645999" cy="11977999"/>
            </a:xfrm>
            <a:custGeom>
              <a:avLst/>
              <a:gdLst/>
              <a:ahLst/>
              <a:cxnLst/>
              <a:rect l="l" t="t" r="r" b="b"/>
              <a:pathLst>
                <a:path w="5745374" h="3038863" extrusionOk="0">
                  <a:moveTo>
                    <a:pt x="5620914" y="3038863"/>
                  </a:moveTo>
                  <a:lnTo>
                    <a:pt x="124460" y="3038863"/>
                  </a:lnTo>
                  <a:cubicBezTo>
                    <a:pt x="55880" y="3038863"/>
                    <a:pt x="0" y="2982983"/>
                    <a:pt x="0" y="29144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620914" y="0"/>
                  </a:lnTo>
                  <a:cubicBezTo>
                    <a:pt x="5689494" y="0"/>
                    <a:pt x="5745374" y="55880"/>
                    <a:pt x="5745374" y="124460"/>
                  </a:cubicBezTo>
                  <a:lnTo>
                    <a:pt x="5745374" y="2914403"/>
                  </a:lnTo>
                  <a:cubicBezTo>
                    <a:pt x="5745374" y="2982983"/>
                    <a:pt x="5689494" y="3038863"/>
                    <a:pt x="5620914" y="30388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0" name="Google Shape;100;p2"/>
            <p:cNvCxnSpPr/>
            <p:nvPr/>
          </p:nvCxnSpPr>
          <p:spPr>
            <a:xfrm>
              <a:off x="0" y="1266422"/>
              <a:ext cx="22645999" cy="0"/>
            </a:xfrm>
            <a:prstGeom prst="straightConnector1">
              <a:avLst/>
            </a:pr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1" name="Google Shape;101;p2"/>
            <p:cNvSpPr/>
            <p:nvPr/>
          </p:nvSpPr>
          <p:spPr>
            <a:xfrm rot="10800000">
              <a:off x="1387427" y="502600"/>
              <a:ext cx="288411" cy="289704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5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 rot="10800000">
              <a:off x="1040586" y="502600"/>
              <a:ext cx="288411" cy="289704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81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 rot="10800000">
              <a:off x="693746" y="502600"/>
              <a:ext cx="288411" cy="289704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" name="Google Shape;104;p2"/>
          <p:cNvSpPr txBox="1"/>
          <p:nvPr/>
        </p:nvSpPr>
        <p:spPr>
          <a:xfrm>
            <a:off x="1432485" y="2876948"/>
            <a:ext cx="7559115" cy="7323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99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Ana Carla Casado                                             </a:t>
            </a:r>
            <a:endParaRPr lang="pt-BR" dirty="0"/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99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Assistente em Administração</a:t>
            </a:r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99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Bruno </a:t>
            </a:r>
            <a:r>
              <a:rPr lang="pt-BR" sz="3399" b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Rossotti</a:t>
            </a:r>
            <a:endParaRPr lang="pt-BR" sz="3399" b="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lnSpc>
                <a:spcPct val="140011"/>
              </a:lnSpc>
            </a:pPr>
            <a:r>
              <a:rPr lang="pt-BR" sz="3399" dirty="0">
                <a:latin typeface="Open Sans Light"/>
                <a:ea typeface="Open Sans Light"/>
                <a:cs typeface="Open Sans Light"/>
                <a:sym typeface="Open Sans Light"/>
              </a:rPr>
              <a:t>Psicólogo</a:t>
            </a:r>
            <a:endParaRPr lang="pt-BR" sz="3399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99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Luana Assumpção  </a:t>
            </a:r>
            <a:endParaRPr lang="pt-BR" dirty="0"/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99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Assistente em Administração</a:t>
            </a:r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99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Luciana Souza  </a:t>
            </a:r>
            <a:endParaRPr lang="pt-BR" dirty="0"/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99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Assistente Social</a:t>
            </a:r>
            <a:endParaRPr lang="pt-BR" dirty="0"/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3399" dirty="0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3399" dirty="0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9851082" y="2876948"/>
            <a:ext cx="6836700" cy="512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99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Luisiane Fernandes </a:t>
            </a:r>
            <a:endParaRPr lang="pt-BR" dirty="0"/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99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Psicóloga (em afastamento)</a:t>
            </a:r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99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Mariana Flores </a:t>
            </a:r>
            <a:r>
              <a:rPr lang="pt-BR" sz="3399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 lang="pt-BR" dirty="0"/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99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Assistente Social</a:t>
            </a:r>
            <a:endParaRPr lang="pt-BR" dirty="0"/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99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Rodrigo Ferreira</a:t>
            </a:r>
            <a:endParaRPr lang="pt-BR" dirty="0"/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99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Técnico em Assuntos Educacionais </a:t>
            </a:r>
            <a:endParaRPr lang="pt-BR" dirty="0"/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3399" dirty="0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2286000" y="537450"/>
            <a:ext cx="5480596" cy="133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200" b="1" dirty="0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Equipe SAAPT</a:t>
            </a:r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F60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p22"/>
          <p:cNvGrpSpPr/>
          <p:nvPr/>
        </p:nvGrpSpPr>
        <p:grpSpPr>
          <a:xfrm>
            <a:off x="0" y="3162300"/>
            <a:ext cx="4259475" cy="1019634"/>
            <a:chOff x="0" y="-248061"/>
            <a:chExt cx="5679300" cy="1359512"/>
          </a:xfrm>
        </p:grpSpPr>
        <p:sp>
          <p:nvSpPr>
            <p:cNvPr id="285" name="Google Shape;285;p22"/>
            <p:cNvSpPr/>
            <p:nvPr/>
          </p:nvSpPr>
          <p:spPr>
            <a:xfrm>
              <a:off x="0" y="-248061"/>
              <a:ext cx="918592" cy="126940"/>
            </a:xfrm>
            <a:prstGeom prst="rect">
              <a:avLst/>
            </a:prstGeom>
            <a:solidFill>
              <a:srgbClr val="0C45A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2"/>
            <p:cNvSpPr txBox="1"/>
            <p:nvPr/>
          </p:nvSpPr>
          <p:spPr>
            <a:xfrm>
              <a:off x="0" y="472473"/>
              <a:ext cx="5679300" cy="638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7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7" name="Google Shape;28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676" y="5667484"/>
            <a:ext cx="3021473" cy="2930829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2"/>
          <p:cNvSpPr txBox="1"/>
          <p:nvPr/>
        </p:nvSpPr>
        <p:spPr>
          <a:xfrm>
            <a:off x="195325" y="664096"/>
            <a:ext cx="3447949" cy="2511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AGCT da </a:t>
            </a:r>
            <a:endParaRPr lang="pt-BR" dirty="0"/>
          </a:p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Unirio anos 2016 a 2024 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3400" dirty="0">
              <a:solidFill>
                <a:srgbClr val="0C45A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89" name="Google Shape;289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5568" y="665909"/>
            <a:ext cx="10153128" cy="864068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2"/>
          <p:cNvSpPr/>
          <p:nvPr/>
        </p:nvSpPr>
        <p:spPr>
          <a:xfrm>
            <a:off x="5729262" y="9408740"/>
            <a:ext cx="9144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Gráficos elaborados por Felipe Rafael Ribeiro Melo (Departamento de Métodos Quantitativos/CCET/Unirio)</a:t>
            </a:r>
            <a:endParaRPr lang="pt-BR" sz="12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F60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23"/>
          <p:cNvGrpSpPr/>
          <p:nvPr/>
        </p:nvGrpSpPr>
        <p:grpSpPr>
          <a:xfrm>
            <a:off x="0" y="3162300"/>
            <a:ext cx="4259475" cy="1019634"/>
            <a:chOff x="0" y="-248061"/>
            <a:chExt cx="5679300" cy="1359512"/>
          </a:xfrm>
        </p:grpSpPr>
        <p:sp>
          <p:nvSpPr>
            <p:cNvPr id="296" name="Google Shape;296;p23"/>
            <p:cNvSpPr/>
            <p:nvPr/>
          </p:nvSpPr>
          <p:spPr>
            <a:xfrm>
              <a:off x="0" y="-248061"/>
              <a:ext cx="918592" cy="126940"/>
            </a:xfrm>
            <a:prstGeom prst="rect">
              <a:avLst/>
            </a:prstGeom>
            <a:solidFill>
              <a:srgbClr val="0C45A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23"/>
            <p:cNvSpPr txBox="1"/>
            <p:nvPr/>
          </p:nvSpPr>
          <p:spPr>
            <a:xfrm>
              <a:off x="0" y="472473"/>
              <a:ext cx="5679300" cy="638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7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8" name="Google Shape;29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676" y="5667484"/>
            <a:ext cx="3021473" cy="2930829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3"/>
          <p:cNvSpPr txBox="1"/>
          <p:nvPr/>
        </p:nvSpPr>
        <p:spPr>
          <a:xfrm>
            <a:off x="195325" y="664096"/>
            <a:ext cx="3447949" cy="2511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AGCT da </a:t>
            </a:r>
            <a:endParaRPr lang="pt-BR" dirty="0"/>
          </a:p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Unirio anos 2016 a 2024 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3400" dirty="0">
              <a:solidFill>
                <a:srgbClr val="0C45A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00" name="Google Shape;30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27576" y="669957"/>
            <a:ext cx="10081120" cy="8579398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3"/>
          <p:cNvSpPr/>
          <p:nvPr/>
        </p:nvSpPr>
        <p:spPr>
          <a:xfrm>
            <a:off x="5729262" y="9408740"/>
            <a:ext cx="9144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Gráficos elaborados por Felipe Rafael Ribeiro Melo (Departamento de Métodos Quantitativos/CCET/Unirio)</a:t>
            </a:r>
            <a:endParaRPr lang="pt-BR" sz="12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F60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24"/>
          <p:cNvGrpSpPr/>
          <p:nvPr/>
        </p:nvGrpSpPr>
        <p:grpSpPr>
          <a:xfrm>
            <a:off x="0" y="3162300"/>
            <a:ext cx="4259475" cy="1019634"/>
            <a:chOff x="0" y="-248061"/>
            <a:chExt cx="5679300" cy="1359512"/>
          </a:xfrm>
        </p:grpSpPr>
        <p:sp>
          <p:nvSpPr>
            <p:cNvPr id="307" name="Google Shape;307;p24"/>
            <p:cNvSpPr/>
            <p:nvPr/>
          </p:nvSpPr>
          <p:spPr>
            <a:xfrm>
              <a:off x="0" y="-248061"/>
              <a:ext cx="918592" cy="126940"/>
            </a:xfrm>
            <a:prstGeom prst="rect">
              <a:avLst/>
            </a:prstGeom>
            <a:solidFill>
              <a:srgbClr val="0C45A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24"/>
            <p:cNvSpPr txBox="1"/>
            <p:nvPr/>
          </p:nvSpPr>
          <p:spPr>
            <a:xfrm>
              <a:off x="0" y="472473"/>
              <a:ext cx="5679300" cy="638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7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9" name="Google Shape;30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676" y="5667484"/>
            <a:ext cx="3021473" cy="2930829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4"/>
          <p:cNvSpPr txBox="1"/>
          <p:nvPr/>
        </p:nvSpPr>
        <p:spPr>
          <a:xfrm>
            <a:off x="195325" y="664096"/>
            <a:ext cx="3447949" cy="2511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AGCT da </a:t>
            </a:r>
            <a:endParaRPr lang="pt-BR" dirty="0"/>
          </a:p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Unirio anos 2016 a 2024 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3400" dirty="0">
              <a:solidFill>
                <a:srgbClr val="0C45A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11" name="Google Shape;31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39543" y="664097"/>
            <a:ext cx="10160015" cy="864654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4"/>
          <p:cNvSpPr/>
          <p:nvPr/>
        </p:nvSpPr>
        <p:spPr>
          <a:xfrm>
            <a:off x="5500662" y="9408740"/>
            <a:ext cx="9144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Gráficos elaborados por Felipe Rafael Ribeiro Melo (Departamento de Métodos Quantitativos/CCET/Unirio)</a:t>
            </a:r>
            <a:endParaRPr lang="pt-BR" sz="12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F60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25"/>
          <p:cNvGrpSpPr/>
          <p:nvPr/>
        </p:nvGrpSpPr>
        <p:grpSpPr>
          <a:xfrm>
            <a:off x="0" y="3162300"/>
            <a:ext cx="4259475" cy="1019634"/>
            <a:chOff x="0" y="-248061"/>
            <a:chExt cx="5679300" cy="1359512"/>
          </a:xfrm>
        </p:grpSpPr>
        <p:sp>
          <p:nvSpPr>
            <p:cNvPr id="318" name="Google Shape;318;p25"/>
            <p:cNvSpPr/>
            <p:nvPr/>
          </p:nvSpPr>
          <p:spPr>
            <a:xfrm>
              <a:off x="0" y="-248061"/>
              <a:ext cx="918592" cy="126940"/>
            </a:xfrm>
            <a:prstGeom prst="rect">
              <a:avLst/>
            </a:prstGeom>
            <a:solidFill>
              <a:srgbClr val="0C45A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25"/>
            <p:cNvSpPr txBox="1"/>
            <p:nvPr/>
          </p:nvSpPr>
          <p:spPr>
            <a:xfrm>
              <a:off x="0" y="472473"/>
              <a:ext cx="5679300" cy="638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7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20" name="Google Shape;32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676" y="5667484"/>
            <a:ext cx="3021473" cy="2930829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5"/>
          <p:cNvSpPr txBox="1"/>
          <p:nvPr/>
        </p:nvSpPr>
        <p:spPr>
          <a:xfrm>
            <a:off x="195325" y="448072"/>
            <a:ext cx="3447949" cy="2511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AGCT da </a:t>
            </a:r>
            <a:endParaRPr lang="pt-BR" dirty="0"/>
          </a:p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Unirio anos 2016 a 2024 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3400" dirty="0">
              <a:solidFill>
                <a:srgbClr val="0C45A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22" name="Google Shape;322;p25"/>
          <p:cNvSpPr/>
          <p:nvPr/>
        </p:nvSpPr>
        <p:spPr>
          <a:xfrm>
            <a:off x="5500662" y="9256340"/>
            <a:ext cx="91440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Gráficos elaborados por Felipe Rafael Ribeiro Melo (Departamento de Métodos Quantitativos/CCET/Unirio)</a:t>
            </a:r>
            <a:endParaRPr lang="pt-BR" sz="1200" b="1" dirty="0"/>
          </a:p>
        </p:txBody>
      </p:sp>
      <p:pic>
        <p:nvPicPr>
          <p:cNvPr id="323" name="Google Shape;323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80109" y="504465"/>
            <a:ext cx="9985106" cy="8497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F60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328;g36c8c7ecfd8_0_8"/>
          <p:cNvGrpSpPr/>
          <p:nvPr/>
        </p:nvGrpSpPr>
        <p:grpSpPr>
          <a:xfrm>
            <a:off x="0" y="3162300"/>
            <a:ext cx="4259475" cy="1019635"/>
            <a:chOff x="0" y="-248061"/>
            <a:chExt cx="5679300" cy="1359514"/>
          </a:xfrm>
        </p:grpSpPr>
        <p:sp>
          <p:nvSpPr>
            <p:cNvPr id="329" name="Google Shape;329;g36c8c7ecfd8_0_8"/>
            <p:cNvSpPr/>
            <p:nvPr/>
          </p:nvSpPr>
          <p:spPr>
            <a:xfrm>
              <a:off x="0" y="-248061"/>
              <a:ext cx="918600" cy="126900"/>
            </a:xfrm>
            <a:prstGeom prst="rect">
              <a:avLst/>
            </a:prstGeom>
            <a:solidFill>
              <a:srgbClr val="0C45A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g36c8c7ecfd8_0_8"/>
            <p:cNvSpPr txBox="1"/>
            <p:nvPr/>
          </p:nvSpPr>
          <p:spPr>
            <a:xfrm>
              <a:off x="0" y="472474"/>
              <a:ext cx="5679300" cy="638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7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1" name="Google Shape;331;g36c8c7ecfd8_0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676" y="5667484"/>
            <a:ext cx="3021474" cy="293083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g36c8c7ecfd8_0_8"/>
          <p:cNvSpPr txBox="1"/>
          <p:nvPr/>
        </p:nvSpPr>
        <p:spPr>
          <a:xfrm>
            <a:off x="253388" y="277322"/>
            <a:ext cx="3447900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Exemplos AGCT por Unidade (2024) 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3400" dirty="0">
              <a:solidFill>
                <a:srgbClr val="0C45A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33" name="Google Shape;333;g36c8c7ecfd8_0_8"/>
          <p:cNvPicPr preferRelativeResize="0"/>
          <p:nvPr/>
        </p:nvPicPr>
        <p:blipFill rotWithShape="1">
          <a:blip r:embed="rId4">
            <a:alphaModFix/>
          </a:blip>
          <a:srcRect l="1579" r="-1579"/>
          <a:stretch/>
        </p:blipFill>
        <p:spPr>
          <a:xfrm>
            <a:off x="4679175" y="1438950"/>
            <a:ext cx="12983499" cy="6510761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g36c8c7ecfd8_0_8"/>
          <p:cNvSpPr/>
          <p:nvPr/>
        </p:nvSpPr>
        <p:spPr>
          <a:xfrm>
            <a:off x="6695837" y="8295915"/>
            <a:ext cx="9144000" cy="868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Gráficos elaborados por Felipe Rafael Ribeiro Melo (Departamento de Métodos Quantitativos/CCET/Unirio)</a:t>
            </a:r>
            <a:endParaRPr lang="pt-BR" sz="12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6c8c7ecfd8_0_44"/>
          <p:cNvSpPr/>
          <p:nvPr/>
        </p:nvSpPr>
        <p:spPr>
          <a:xfrm>
            <a:off x="-18979" y="2726104"/>
            <a:ext cx="783600" cy="108300"/>
          </a:xfrm>
          <a:prstGeom prst="rect">
            <a:avLst/>
          </a:prstGeom>
          <a:solidFill>
            <a:srgbClr val="0C45A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g36c8c7ecfd8_0_44"/>
          <p:cNvSpPr txBox="1"/>
          <p:nvPr/>
        </p:nvSpPr>
        <p:spPr>
          <a:xfrm>
            <a:off x="182550" y="542925"/>
            <a:ext cx="17922900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pt-BR" sz="5900" dirty="0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COMO SE APROPRIAR DOS DADOS DA AGCT?</a:t>
            </a:r>
            <a:endParaRPr lang="pt-BR" sz="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g36c8c7ecfd8_0_44"/>
          <p:cNvSpPr txBox="1"/>
          <p:nvPr/>
        </p:nvSpPr>
        <p:spPr>
          <a:xfrm>
            <a:off x="182550" y="1109550"/>
            <a:ext cx="8921100" cy="156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lang="pt-BR" sz="4100" dirty="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35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pt-BR" sz="4500" dirty="0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Fator: </a:t>
            </a:r>
            <a:r>
              <a:rPr lang="pt-BR" sz="4500" b="1" dirty="0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Tarefas e pessoal</a:t>
            </a:r>
          </a:p>
        </p:txBody>
      </p:sp>
      <p:pic>
        <p:nvPicPr>
          <p:cNvPr id="342" name="Google Shape;342;g36c8c7ecfd8_0_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5411" y="2585913"/>
            <a:ext cx="9786689" cy="7646275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g36c8c7ecfd8_0_44"/>
          <p:cNvSpPr txBox="1"/>
          <p:nvPr/>
        </p:nvSpPr>
        <p:spPr>
          <a:xfrm>
            <a:off x="0" y="2987167"/>
            <a:ext cx="8707800" cy="7121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64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Light"/>
              <a:buChar char="-"/>
            </a:pPr>
            <a:r>
              <a:rPr lang="pt-BR" sz="28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 questão sobre o número de trabalhadores apresenta notas baixas em toda a Unirio ao longo dos anos, sendo melhor avaliada apenas que as condições de trabalho. </a:t>
            </a: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POSSIBILIDADES:</a:t>
            </a:r>
            <a:r>
              <a:rPr lang="pt-BR" sz="28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pt-BR" sz="28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Dimensionamento da força de trabalho (interna e externa); estudo das atribuições do setor </a:t>
            </a:r>
            <a:r>
              <a:rPr lang="pt-BR" sz="28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versus</a:t>
            </a:r>
            <a:r>
              <a:rPr lang="pt-BR" sz="28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atribuições dos cargos; melhor distribuição das tarefas e organização do trabalho; ingresso de novos servidores; ampliação das vagas.</a:t>
            </a:r>
          </a:p>
          <a:p>
            <a:pPr marL="457200" lvl="0" indent="-4064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Light"/>
              <a:buChar char="-"/>
            </a:pPr>
            <a:r>
              <a:rPr lang="pt-BR" sz="28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 </a:t>
            </a:r>
            <a:r>
              <a:rPr lang="pt-BR" sz="28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atuação da chefia munida de conhecimento técnico</a:t>
            </a:r>
            <a:r>
              <a:rPr lang="pt-BR" sz="28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de gestão é fundamental para estabelecer melhorias nesse fator que não dependam de uma atuação externa. 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6e81a81651_0_2"/>
          <p:cNvSpPr/>
          <p:nvPr/>
        </p:nvSpPr>
        <p:spPr>
          <a:xfrm>
            <a:off x="-18979" y="2726104"/>
            <a:ext cx="783600" cy="108300"/>
          </a:xfrm>
          <a:prstGeom prst="rect">
            <a:avLst/>
          </a:prstGeom>
          <a:solidFill>
            <a:srgbClr val="0C45A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g36e81a81651_0_2"/>
          <p:cNvSpPr txBox="1"/>
          <p:nvPr/>
        </p:nvSpPr>
        <p:spPr>
          <a:xfrm>
            <a:off x="182550" y="542925"/>
            <a:ext cx="17922900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pt-BR" sz="5900" dirty="0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COMO SE APROPRIAR DOS DADOS DA AGCT?</a:t>
            </a:r>
            <a:endParaRPr lang="pt-BR" sz="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g36e81a81651_0_2"/>
          <p:cNvSpPr txBox="1"/>
          <p:nvPr/>
        </p:nvSpPr>
        <p:spPr>
          <a:xfrm>
            <a:off x="182550" y="1109550"/>
            <a:ext cx="8921100" cy="156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lang="pt-BR" sz="4100" dirty="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35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pt-BR" sz="4500" dirty="0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Fator: </a:t>
            </a:r>
            <a:r>
              <a:rPr lang="pt-BR" sz="4500" b="1" dirty="0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Participação</a:t>
            </a:r>
          </a:p>
        </p:txBody>
      </p:sp>
      <p:pic>
        <p:nvPicPr>
          <p:cNvPr id="351" name="Google Shape;351;g36e81a81651_0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09175" y="2726100"/>
            <a:ext cx="9578824" cy="7410275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g36e81a81651_0_2"/>
          <p:cNvSpPr txBox="1"/>
          <p:nvPr/>
        </p:nvSpPr>
        <p:spPr>
          <a:xfrm>
            <a:off x="0" y="4287538"/>
            <a:ext cx="8814300" cy="51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6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Light"/>
              <a:buChar char="-"/>
            </a:pPr>
            <a:r>
              <a:rPr lang="pt-BR" sz="28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Novas formas de comunicação e de modalidade do trabalho: efeitos da pandemia e desafio para o PGD;</a:t>
            </a:r>
          </a:p>
          <a:p>
            <a:pPr marL="457200" lvl="0" indent="-406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Light"/>
              <a:buChar char="-"/>
            </a:pPr>
            <a:r>
              <a:rPr lang="pt-BR" sz="28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 dificuldade de diálogo com outros setores da Unirio resgata um limitante conhecido que perpassa uma necessidade de melhor organização dos fluxos de trabalho na Universidade.</a:t>
            </a:r>
          </a:p>
          <a:p>
            <a:pPr marL="457200" lvl="0" indent="-406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Light"/>
              <a:buChar char="-"/>
            </a:pPr>
            <a:r>
              <a:rPr lang="pt-BR" sz="28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 nota baixa sobre participação igualitária pode revelar 2 questões: reduzida representatividade dos </a:t>
            </a:r>
            <a:r>
              <a:rPr lang="pt-BR" sz="28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TAEs</a:t>
            </a:r>
            <a:r>
              <a:rPr lang="pt-BR" sz="28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e/ou chefias centralizadoras.  </a:t>
            </a:r>
          </a:p>
          <a:p>
            <a:pPr marL="457200" lvl="0" indent="-406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Light"/>
              <a:buChar char="-"/>
            </a:pPr>
            <a:r>
              <a:rPr lang="pt-BR" sz="28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Só existe participação se houver diálogo.</a:t>
            </a:r>
            <a:r>
              <a:rPr lang="pt-BR" sz="28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6e81a81651_0_23"/>
          <p:cNvSpPr/>
          <p:nvPr/>
        </p:nvSpPr>
        <p:spPr>
          <a:xfrm>
            <a:off x="-18979" y="2726104"/>
            <a:ext cx="783600" cy="108300"/>
          </a:xfrm>
          <a:prstGeom prst="rect">
            <a:avLst/>
          </a:prstGeom>
          <a:solidFill>
            <a:srgbClr val="0C45A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g36e81a81651_0_23"/>
          <p:cNvSpPr txBox="1"/>
          <p:nvPr/>
        </p:nvSpPr>
        <p:spPr>
          <a:xfrm>
            <a:off x="182550" y="542925"/>
            <a:ext cx="17922900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pt-BR" sz="5900" dirty="0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COMO SE APROPRIAR DOS DADOS DA AGCT?</a:t>
            </a:r>
            <a:endParaRPr lang="pt-BR" sz="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g36e81a81651_0_23"/>
          <p:cNvSpPr txBox="1"/>
          <p:nvPr/>
        </p:nvSpPr>
        <p:spPr>
          <a:xfrm>
            <a:off x="182550" y="1109550"/>
            <a:ext cx="8921100" cy="156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lang="pt-BR" sz="4100" dirty="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35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pt-BR" sz="4500" dirty="0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Fator: </a:t>
            </a:r>
            <a:r>
              <a:rPr lang="pt-BR" sz="4500" b="1" dirty="0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Participação</a:t>
            </a:r>
          </a:p>
        </p:txBody>
      </p:sp>
      <p:pic>
        <p:nvPicPr>
          <p:cNvPr id="360" name="Google Shape;360;g36e81a81651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09175" y="2726100"/>
            <a:ext cx="9578824" cy="7410275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g36e81a81651_0_23"/>
          <p:cNvSpPr txBox="1"/>
          <p:nvPr/>
        </p:nvSpPr>
        <p:spPr>
          <a:xfrm>
            <a:off x="0" y="2990988"/>
            <a:ext cx="8814300" cy="7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POSSIBILIDADES: </a:t>
            </a:r>
          </a:p>
          <a:p>
            <a:pPr marL="457200" lvl="0" indent="-406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Light"/>
              <a:buChar char="-"/>
            </a:pPr>
            <a:r>
              <a:rPr lang="pt-BR" sz="28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rotina de reuniões</a:t>
            </a:r>
            <a:r>
              <a:rPr lang="pt-BR" sz="28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- agendadas, com pauta socializada previamente, metodologia que garanta a participação igualitária de todos e registro compartilhado (ata); </a:t>
            </a:r>
          </a:p>
          <a:p>
            <a:pPr marL="457200" lvl="0" indent="-406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Light"/>
              <a:buChar char="-"/>
            </a:pPr>
            <a:r>
              <a:rPr lang="pt-BR" sz="28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instrumento de </a:t>
            </a:r>
            <a:r>
              <a:rPr lang="pt-BR" sz="28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socialização</a:t>
            </a:r>
            <a:r>
              <a:rPr lang="pt-BR" sz="28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para equipe </a:t>
            </a:r>
            <a:r>
              <a:rPr lang="pt-BR" sz="28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das decisões</a:t>
            </a:r>
            <a:r>
              <a:rPr lang="pt-BR" sz="28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superiores/encaminhamentos realizados pelo gestor; </a:t>
            </a:r>
          </a:p>
          <a:p>
            <a:pPr marL="457200" lvl="0" indent="-406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Light"/>
              <a:buChar char="-"/>
            </a:pPr>
            <a:r>
              <a:rPr lang="pt-BR" sz="28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disponibilidade para diálogo</a:t>
            </a:r>
            <a:r>
              <a:rPr lang="pt-BR" sz="28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e para receber propostas de melhorias/inovação ao trabalho;</a:t>
            </a:r>
          </a:p>
          <a:p>
            <a:pPr marL="457200" lvl="0" indent="-406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Light"/>
              <a:buChar char="-"/>
            </a:pPr>
            <a:r>
              <a:rPr lang="pt-BR" sz="28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melhoria da representatividade da chefia</a:t>
            </a:r>
            <a:r>
              <a:rPr lang="pt-BR" sz="28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: chefias com conhecimento técnico diretamente relacionado às atribuições do setor e/ou indicadas pela própria equipe; </a:t>
            </a:r>
            <a:endParaRPr lang="pt-BR" dirty="0">
              <a:solidFill>
                <a:schemeClr val="dk1"/>
              </a:solidFill>
            </a:endParaRPr>
          </a:p>
          <a:p>
            <a:pPr marL="457200" lvl="0" indent="-406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Light"/>
              <a:buChar char="-"/>
            </a:pPr>
            <a:r>
              <a:rPr lang="pt-BR" sz="28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capacitação dos gestores </a:t>
            </a:r>
            <a:r>
              <a:rPr lang="pt-BR" sz="28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sobre técnicas de gestão democrática.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6c8c7ecfd8_0_74"/>
          <p:cNvSpPr/>
          <p:nvPr/>
        </p:nvSpPr>
        <p:spPr>
          <a:xfrm>
            <a:off x="27" y="0"/>
            <a:ext cx="18288000" cy="10287000"/>
          </a:xfrm>
          <a:prstGeom prst="rect">
            <a:avLst/>
          </a:prstGeom>
          <a:solidFill>
            <a:srgbClr val="FDCF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g36c8c7ecfd8_0_74"/>
          <p:cNvSpPr txBox="1"/>
          <p:nvPr/>
        </p:nvSpPr>
        <p:spPr>
          <a:xfrm>
            <a:off x="597776" y="875850"/>
            <a:ext cx="16509600" cy="766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225" b="1" dirty="0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Como as Avaliações Individuais podem se transformar em uma ferramenta</a:t>
            </a:r>
            <a:endParaRPr lang="pt-BR" dirty="0"/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225" b="1" dirty="0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de gestão?</a:t>
            </a:r>
          </a:p>
        </p:txBody>
      </p:sp>
      <p:pic>
        <p:nvPicPr>
          <p:cNvPr id="368" name="Google Shape;368;g36c8c7ecfd8_0_74"/>
          <p:cNvPicPr preferRelativeResize="0"/>
          <p:nvPr/>
        </p:nvPicPr>
        <p:blipFill rotWithShape="1">
          <a:blip r:embed="rId3">
            <a:alphaModFix amt="76000"/>
          </a:blip>
          <a:srcRect/>
          <a:stretch/>
        </p:blipFill>
        <p:spPr>
          <a:xfrm>
            <a:off x="7281672" y="2729531"/>
            <a:ext cx="11788880" cy="7839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6c8c7ecfd8_0_19"/>
          <p:cNvSpPr/>
          <p:nvPr/>
        </p:nvSpPr>
        <p:spPr>
          <a:xfrm>
            <a:off x="438221" y="2726104"/>
            <a:ext cx="783600" cy="108300"/>
          </a:xfrm>
          <a:prstGeom prst="rect">
            <a:avLst/>
          </a:prstGeom>
          <a:solidFill>
            <a:srgbClr val="0C45A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g36c8c7ecfd8_0_19"/>
          <p:cNvSpPr txBox="1"/>
          <p:nvPr/>
        </p:nvSpPr>
        <p:spPr>
          <a:xfrm>
            <a:off x="284500" y="2997850"/>
            <a:ext cx="10642800" cy="9824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pt-BR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dirty="0">
                <a:solidFill>
                  <a:srgbClr val="0C45A6"/>
                </a:solidFill>
                <a:latin typeface="Open Sans"/>
                <a:ea typeface="Open Sans"/>
                <a:cs typeface="Open Sans"/>
                <a:sym typeface="Open Sans"/>
              </a:rPr>
              <a:t>AUTO-AVALIAÇÃO DA CHEFIA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pt-BR" sz="2800" b="1" dirty="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064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 Light"/>
              <a:buChar char="-"/>
            </a:pPr>
            <a:r>
              <a:rPr lang="pt-BR" sz="2800" dirty="0">
                <a:latin typeface="Open Sans Light"/>
                <a:ea typeface="Open Sans Light"/>
                <a:cs typeface="Open Sans Light"/>
                <a:sym typeface="Open Sans Light"/>
              </a:rPr>
              <a:t>Reconhecer que a atuação como gestor carece de capacitações para além da sua formação profissional;</a:t>
            </a:r>
          </a:p>
          <a:p>
            <a:pPr marL="457200" marR="0" lvl="0" indent="-4064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 Light"/>
              <a:buChar char="-"/>
            </a:pPr>
            <a:r>
              <a:rPr lang="pt-BR" sz="2800" dirty="0">
                <a:latin typeface="Open Sans Light"/>
                <a:ea typeface="Open Sans Light"/>
                <a:cs typeface="Open Sans Light"/>
                <a:sym typeface="Open Sans Light"/>
              </a:rPr>
              <a:t>Autocrítica;</a:t>
            </a:r>
          </a:p>
          <a:p>
            <a:pPr marL="457200" marR="0" lvl="0" indent="-4064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 Light"/>
              <a:buChar char="-"/>
            </a:pPr>
            <a:r>
              <a:rPr lang="pt-BR" sz="2800" dirty="0">
                <a:latin typeface="Open Sans Light"/>
                <a:ea typeface="Open Sans Light"/>
                <a:cs typeface="Open Sans Light"/>
                <a:sym typeface="Open Sans Light"/>
              </a:rPr>
              <a:t>Estabelecer os mesmos critérios que utiliza para avaliar os servidores;</a:t>
            </a:r>
          </a:p>
          <a:p>
            <a:pPr marL="457200" marR="0" lvl="0" indent="-4064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 Light"/>
              <a:buChar char="-"/>
            </a:pPr>
            <a:r>
              <a:rPr lang="pt-BR" sz="2800" dirty="0">
                <a:latin typeface="Open Sans Light"/>
                <a:ea typeface="Open Sans Light"/>
                <a:cs typeface="Open Sans Light"/>
                <a:sym typeface="Open Sans Light"/>
              </a:rPr>
              <a:t>Dialogar com a equipe no momento da pré-avaliação (com empatia e escuta ativa, solicitando sugestões);</a:t>
            </a:r>
          </a:p>
          <a:p>
            <a:pPr marL="457200" marR="0" lvl="0" indent="-4064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 Light"/>
              <a:buChar char="-"/>
            </a:pPr>
            <a:r>
              <a:rPr lang="pt-BR" sz="2800" dirty="0">
                <a:latin typeface="Open Sans Light"/>
                <a:ea typeface="Open Sans Light"/>
                <a:cs typeface="Open Sans Light"/>
                <a:sym typeface="Open Sans Light"/>
              </a:rPr>
              <a:t>Refletir se os problemas vivenciados no desenvolvimento do trabalho pela equipe não sinalizam uma condução ineficiente sua;</a:t>
            </a:r>
          </a:p>
          <a:p>
            <a:pPr marL="457200" marR="0" lvl="0" indent="-4064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 Light"/>
              <a:buChar char="-"/>
            </a:pPr>
            <a:r>
              <a:rPr lang="pt-BR" sz="2800" dirty="0">
                <a:latin typeface="Open Sans Light"/>
                <a:ea typeface="Open Sans Light"/>
                <a:cs typeface="Open Sans Light"/>
                <a:sym typeface="Open Sans Light"/>
              </a:rPr>
              <a:t>Buscar ferramentas que possam auxiliar na melhoria de sua gestão.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pt-BR" sz="2800" b="0" i="0" u="none" strike="noStrike" cap="none" dirty="0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pt-BR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pt-BR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pt-BR" sz="2800" b="0" i="0" u="none" strike="noStrike" cap="none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pt-BR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pt-BR" sz="2800" b="0" i="0" u="none" strike="noStrike" cap="none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pt-BR" sz="2800" b="0" i="0" u="none" strike="noStrike" cap="none" dirty="0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pt-BR" sz="2800" b="0" i="0" u="none" strike="noStrike" cap="none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75" name="Google Shape;375;g36c8c7ecfd8_0_19"/>
          <p:cNvSpPr txBox="1"/>
          <p:nvPr/>
        </p:nvSpPr>
        <p:spPr>
          <a:xfrm>
            <a:off x="551550" y="402700"/>
            <a:ext cx="17418600" cy="2068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pt-BR" sz="5600" dirty="0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COMO TRANSFORMAR A AVALIAÇÃO INDIVIDUAL NUMA FERRAMENTA DE GESTÃO?</a:t>
            </a:r>
            <a:endParaRPr lang="pt-BR" sz="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6" name="Google Shape;376;g36c8c7ecfd8_0_19"/>
          <p:cNvPicPr preferRelativeResize="0"/>
          <p:nvPr/>
        </p:nvPicPr>
        <p:blipFill rotWithShape="1">
          <a:blip r:embed="rId3">
            <a:alphaModFix amt="69000"/>
          </a:blip>
          <a:srcRect/>
          <a:stretch/>
        </p:blipFill>
        <p:spPr>
          <a:xfrm>
            <a:off x="11204800" y="3969675"/>
            <a:ext cx="7083199" cy="4032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E28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3"/>
          <p:cNvGrpSpPr/>
          <p:nvPr/>
        </p:nvGrpSpPr>
        <p:grpSpPr>
          <a:xfrm>
            <a:off x="651750" y="651750"/>
            <a:ext cx="16984499" cy="8983499"/>
            <a:chOff x="0" y="0"/>
            <a:chExt cx="22645999" cy="11977999"/>
          </a:xfrm>
        </p:grpSpPr>
        <p:sp>
          <p:nvSpPr>
            <p:cNvPr id="112" name="Google Shape;112;p3"/>
            <p:cNvSpPr/>
            <p:nvPr/>
          </p:nvSpPr>
          <p:spPr>
            <a:xfrm>
              <a:off x="0" y="0"/>
              <a:ext cx="22645999" cy="11977999"/>
            </a:xfrm>
            <a:custGeom>
              <a:avLst/>
              <a:gdLst/>
              <a:ahLst/>
              <a:cxnLst/>
              <a:rect l="l" t="t" r="r" b="b"/>
              <a:pathLst>
                <a:path w="5745374" h="3038863" extrusionOk="0">
                  <a:moveTo>
                    <a:pt x="5620914" y="3038863"/>
                  </a:moveTo>
                  <a:lnTo>
                    <a:pt x="124460" y="3038863"/>
                  </a:lnTo>
                  <a:cubicBezTo>
                    <a:pt x="55880" y="3038863"/>
                    <a:pt x="0" y="2982983"/>
                    <a:pt x="0" y="29144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620914" y="0"/>
                  </a:lnTo>
                  <a:cubicBezTo>
                    <a:pt x="5689494" y="0"/>
                    <a:pt x="5745374" y="55880"/>
                    <a:pt x="5745374" y="124460"/>
                  </a:cubicBezTo>
                  <a:lnTo>
                    <a:pt x="5745374" y="2914403"/>
                  </a:lnTo>
                  <a:cubicBezTo>
                    <a:pt x="5745374" y="2982983"/>
                    <a:pt x="5689494" y="3038863"/>
                    <a:pt x="5620914" y="30388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3" name="Google Shape;113;p3"/>
            <p:cNvCxnSpPr/>
            <p:nvPr/>
          </p:nvCxnSpPr>
          <p:spPr>
            <a:xfrm>
              <a:off x="0" y="1266422"/>
              <a:ext cx="22645999" cy="0"/>
            </a:xfrm>
            <a:prstGeom prst="straightConnector1">
              <a:avLst/>
            </a:pr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4" name="Google Shape;114;p3"/>
            <p:cNvSpPr/>
            <p:nvPr/>
          </p:nvSpPr>
          <p:spPr>
            <a:xfrm rot="10800000">
              <a:off x="1387427" y="502600"/>
              <a:ext cx="288411" cy="289704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5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10800000">
              <a:off x="1040586" y="502600"/>
              <a:ext cx="288411" cy="289704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81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 rot="10800000">
              <a:off x="693746" y="502600"/>
              <a:ext cx="288411" cy="289704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" name="Google Shape;117;p3"/>
          <p:cNvSpPr txBox="1"/>
          <p:nvPr/>
        </p:nvSpPr>
        <p:spPr>
          <a:xfrm>
            <a:off x="1287409" y="2297429"/>
            <a:ext cx="15705300" cy="684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Desenvolve ações voltadas para o conhecimento e melhorias dos processos de trabalho em que os(as) servidores(as) estão </a:t>
            </a:r>
            <a:r>
              <a:rPr lang="pt-BR" sz="4199" dirty="0">
                <a:latin typeface="Open Sans"/>
                <a:ea typeface="Open Sans"/>
                <a:cs typeface="Open Sans"/>
                <a:sym typeface="Open Sans"/>
              </a:rPr>
              <a:t>inseridos</a:t>
            </a:r>
            <a:r>
              <a:rPr lang="pt-BR" sz="4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pt-BR" sz="4199" dirty="0">
                <a:latin typeface="Open Sans"/>
                <a:ea typeface="Open Sans"/>
                <a:cs typeface="Open Sans"/>
                <a:sym typeface="Open Sans"/>
              </a:rPr>
              <a:t>potencializando o olhar coletivo sobre o trabalho e </a:t>
            </a:r>
            <a:r>
              <a:rPr lang="pt-BR" sz="4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considerando especialmente:</a:t>
            </a:r>
          </a:p>
          <a:p>
            <a:pPr marL="0" marR="0" lvl="0" indent="0" algn="just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400" dirty="0">
              <a:latin typeface="Open Sans"/>
              <a:ea typeface="Open Sans"/>
              <a:cs typeface="Open Sans"/>
              <a:sym typeface="Open Sans"/>
            </a:endParaRPr>
          </a:p>
          <a:p>
            <a:pPr marL="906775" marR="0" lvl="1" indent="-453388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99"/>
              <a:buFont typeface="Arial"/>
              <a:buChar char="•"/>
            </a:pPr>
            <a:r>
              <a:rPr lang="pt-BR" sz="4199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forma que o trabalho está organizado;</a:t>
            </a:r>
            <a:endParaRPr lang="pt-BR" dirty="0"/>
          </a:p>
          <a:p>
            <a:pPr marL="906775" marR="0" lvl="1" indent="-453388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99"/>
              <a:buFont typeface="Arial"/>
              <a:buChar char="•"/>
            </a:pPr>
            <a:r>
              <a:rPr lang="pt-BR" sz="4199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 condições de trabalho disponibilizadas;</a:t>
            </a:r>
            <a:endParaRPr lang="pt-BR" dirty="0"/>
          </a:p>
          <a:p>
            <a:pPr marL="906775" marR="0" lvl="1" indent="-453388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99"/>
              <a:buFont typeface="Arial"/>
              <a:buChar char="•"/>
            </a:pPr>
            <a:r>
              <a:rPr lang="pt-BR" sz="4199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 relações de trabalho existentes</a:t>
            </a:r>
            <a:r>
              <a:rPr lang="pt-BR" sz="4199" dirty="0"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pt-BR" dirty="0"/>
          </a:p>
        </p:txBody>
      </p:sp>
      <p:sp>
        <p:nvSpPr>
          <p:cNvPr id="118" name="Google Shape;118;p3"/>
          <p:cNvSpPr txBox="1"/>
          <p:nvPr/>
        </p:nvSpPr>
        <p:spPr>
          <a:xfrm>
            <a:off x="2057400" y="527925"/>
            <a:ext cx="8050963" cy="1357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00" b="1" dirty="0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O que faz o SAAPT?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6e5add8518_0_1"/>
          <p:cNvSpPr/>
          <p:nvPr/>
        </p:nvSpPr>
        <p:spPr>
          <a:xfrm>
            <a:off x="438221" y="2726104"/>
            <a:ext cx="783600" cy="108300"/>
          </a:xfrm>
          <a:prstGeom prst="rect">
            <a:avLst/>
          </a:prstGeom>
          <a:solidFill>
            <a:srgbClr val="0C45A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g36e5add8518_0_1"/>
          <p:cNvSpPr txBox="1"/>
          <p:nvPr/>
        </p:nvSpPr>
        <p:spPr>
          <a:xfrm>
            <a:off x="284499" y="2997850"/>
            <a:ext cx="10920300" cy="70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pt-BR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 b="1" dirty="0">
                <a:solidFill>
                  <a:srgbClr val="0C45A6"/>
                </a:solidFill>
                <a:latin typeface="Open Sans"/>
                <a:ea typeface="Open Sans"/>
                <a:cs typeface="Open Sans"/>
                <a:sym typeface="Open Sans"/>
              </a:rPr>
              <a:t>AVALIAÇÃO INDIVIDUAL DOS SERVIDORES</a:t>
            </a:r>
            <a:endParaRPr lang="pt-BR" sz="2800" b="1" i="0" u="none" strike="noStrike" cap="none" dirty="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pt-BR" sz="28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marR="0" lvl="0" indent="-4064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 Light"/>
              <a:buChar char="-"/>
            </a:pPr>
            <a:r>
              <a:rPr lang="pt-BR" sz="2800" dirty="0">
                <a:latin typeface="Open Sans Light"/>
                <a:ea typeface="Open Sans Light"/>
                <a:cs typeface="Open Sans Light"/>
                <a:sym typeface="Open Sans Light"/>
              </a:rPr>
              <a:t>Avaliar de acordo com </a:t>
            </a:r>
            <a:r>
              <a:rPr lang="pt-BR" sz="2800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</a:t>
            </a:r>
            <a:r>
              <a:rPr lang="pt-BR" sz="2800" b="0" i="0" u="none" strike="noStrike" cap="none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ritérios claros</a:t>
            </a:r>
            <a:r>
              <a:rPr lang="pt-BR" sz="2800" dirty="0">
                <a:latin typeface="Open Sans Light"/>
                <a:ea typeface="Open Sans Light"/>
                <a:cs typeface="Open Sans Light"/>
                <a:sym typeface="Open Sans Light"/>
              </a:rPr>
              <a:t>,</a:t>
            </a:r>
            <a:r>
              <a:rPr lang="pt-BR" sz="2800" b="0" i="0" u="none" strike="noStrike" cap="none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previamente conhecidos pela equipe e aplicados a todos de modo equânime</a:t>
            </a:r>
            <a:r>
              <a:rPr lang="pt-BR" sz="2800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;</a:t>
            </a:r>
            <a:endParaRPr lang="pt-BR" dirty="0"/>
          </a:p>
          <a:p>
            <a:pPr marL="457200" marR="0" lvl="0" indent="-4064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 Light"/>
              <a:buChar char="-"/>
            </a:pPr>
            <a:r>
              <a:rPr lang="pt-BR" sz="28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valiar de acordo com o desempenho</a:t>
            </a:r>
            <a:r>
              <a:rPr lang="pt-BR" sz="28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de todo o período avaliativo,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destacando pontos positivos e negativos de cada um;</a:t>
            </a:r>
          </a:p>
          <a:p>
            <a:pPr marL="457200" marR="0" lvl="0" indent="-4064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Light"/>
              <a:buChar char="-"/>
            </a:pPr>
            <a:r>
              <a:rPr lang="pt-BR" sz="28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Utilizar a apresentação de um ponto negativo como uma oportunidade de melhoria, ou seja, trazer ao servidor avaliado ideias práticas de como melhorar e demonstrar o impacto da ação do servidor no trabalho do setor como um todo;</a:t>
            </a:r>
          </a:p>
          <a:p>
            <a:pPr marL="457200" marR="0" lvl="0" indent="-4064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 Light"/>
              <a:buChar char="-"/>
            </a:pPr>
            <a:r>
              <a:rPr lang="pt-BR" sz="28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Estabelecer a avaliação enquanto prática permanente em sua gestão, dando </a:t>
            </a:r>
            <a:r>
              <a:rPr lang="pt-BR" sz="2800" i="1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feedbacks</a:t>
            </a:r>
            <a:r>
              <a:rPr lang="pt-BR" sz="28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e relacionando com o que foi conversado no período avaliativo, quando necessário. </a:t>
            </a:r>
            <a:endParaRPr lang="pt-BR" sz="2800" b="0" i="0" u="none" strike="noStrike" cap="none" dirty="0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pt-BR" sz="2800" b="0" i="0" u="none" strike="noStrike" cap="none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83" name="Google Shape;383;g36e5add8518_0_1"/>
          <p:cNvSpPr txBox="1"/>
          <p:nvPr/>
        </p:nvSpPr>
        <p:spPr>
          <a:xfrm>
            <a:off x="551550" y="402700"/>
            <a:ext cx="17418600" cy="2068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pt-BR" sz="5600" dirty="0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COMO TRANSFORMAR A AVALIAÇÃO INDIVIDUAL NUMA FERRAMENTA DE GESTÃO?</a:t>
            </a:r>
            <a:endParaRPr lang="pt-BR" sz="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4" name="Google Shape;384;g36e5add8518_0_1"/>
          <p:cNvPicPr preferRelativeResize="0"/>
          <p:nvPr/>
        </p:nvPicPr>
        <p:blipFill rotWithShape="1">
          <a:blip r:embed="rId3">
            <a:alphaModFix amt="69000"/>
          </a:blip>
          <a:srcRect/>
          <a:stretch/>
        </p:blipFill>
        <p:spPr>
          <a:xfrm>
            <a:off x="11204800" y="3969675"/>
            <a:ext cx="7083199" cy="4032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7"/>
          <p:cNvSpPr txBox="1"/>
          <p:nvPr/>
        </p:nvSpPr>
        <p:spPr>
          <a:xfrm>
            <a:off x="652450" y="-58512"/>
            <a:ext cx="8235300" cy="321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pt-BR" sz="5800" dirty="0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CUIDADOS 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pt-BR" sz="5800" dirty="0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IMPORTANTES: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lang="pt-BR" sz="5800" dirty="0">
              <a:solidFill>
                <a:srgbClr val="0C45A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90" name="Google Shape;390;p7"/>
          <p:cNvSpPr/>
          <p:nvPr/>
        </p:nvSpPr>
        <p:spPr>
          <a:xfrm>
            <a:off x="305769" y="1866900"/>
            <a:ext cx="783603" cy="108286"/>
          </a:xfrm>
          <a:prstGeom prst="rect">
            <a:avLst/>
          </a:prstGeom>
          <a:solidFill>
            <a:srgbClr val="0C45A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7"/>
          <p:cNvSpPr txBox="1"/>
          <p:nvPr/>
        </p:nvSpPr>
        <p:spPr>
          <a:xfrm>
            <a:off x="301522" y="2311546"/>
            <a:ext cx="9430200" cy="766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82600" marR="0" lvl="0" indent="-457200" algn="just" rtl="0">
              <a:lnSpc>
                <a:spcPct val="17296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Char char="-"/>
            </a:pPr>
            <a:r>
              <a:rPr lang="pt-BR" sz="3200" b="0" i="0" u="none" strike="noStrike" cap="none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 AD não é um instrumento para </a:t>
            </a:r>
            <a:r>
              <a:rPr lang="pt-BR" sz="3200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ajuste de contas</a:t>
            </a:r>
            <a:r>
              <a:rPr lang="pt-BR" sz="3200" b="0" i="0" u="none" strike="noStrike" cap="none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ou para </a:t>
            </a:r>
            <a:r>
              <a:rPr lang="pt-BR" sz="3200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listagem de falhas ou erros</a:t>
            </a:r>
            <a:r>
              <a:rPr lang="pt-BR" sz="3200" b="0" i="0" u="none" strike="noStrike" cap="none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cometidos </a:t>
            </a:r>
            <a:r>
              <a:rPr lang="pt-BR" sz="3200" i="0" u="none" strike="noStrike" cap="none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pelos/as servidores/as.</a:t>
            </a:r>
          </a:p>
          <a:p>
            <a:pPr marL="482600" marR="0" lvl="0" indent="-457200" algn="just" rtl="0">
              <a:lnSpc>
                <a:spcPct val="17296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Tx/>
              <a:buChar char="-"/>
            </a:pPr>
            <a:r>
              <a:rPr lang="pt-BR" sz="32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 momento do </a:t>
            </a:r>
            <a:r>
              <a:rPr lang="pt-BR" sz="3200" i="1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feedback</a:t>
            </a:r>
            <a:r>
              <a:rPr lang="pt-BR" sz="32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não deve ser um </a:t>
            </a:r>
            <a:r>
              <a:rPr lang="pt-BR" sz="3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r>
              <a:rPr lang="pt-BR" sz="3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puxão de orelhas”</a:t>
            </a:r>
            <a:r>
              <a:rPr lang="pt-BR" sz="32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e sim uma conversa franca e direta sobre os avanços e dificuldades apresentados pelo/a servidor/a. </a:t>
            </a:r>
            <a:r>
              <a:rPr lang="pt-BR" sz="3200" i="0" u="none" strike="noStrike" cap="none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</a:p>
          <a:p>
            <a:pPr marL="482600" marR="0" lvl="0" indent="-457200" algn="just" rtl="0">
              <a:lnSpc>
                <a:spcPct val="17296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Tx/>
              <a:buChar char="-"/>
            </a:pPr>
            <a:r>
              <a:rPr lang="pt-BR" sz="3200" dirty="0">
                <a:latin typeface="Open Sans Light"/>
                <a:ea typeface="Open Sans Light"/>
                <a:cs typeface="Open Sans Light"/>
                <a:sym typeface="Open Sans Light"/>
              </a:rPr>
              <a:t>A AD</a:t>
            </a:r>
            <a:r>
              <a:rPr lang="pt-BR" sz="3200" b="0" i="0" u="none" strike="noStrike" cap="none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não pode ser encarada como </a:t>
            </a:r>
            <a:r>
              <a:rPr lang="pt-BR" sz="3200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mecanismo de punição</a:t>
            </a:r>
            <a:r>
              <a:rPr lang="pt-BR" sz="3200" b="0" i="0" u="none" strike="noStrike" cap="none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 </a:t>
            </a:r>
          </a:p>
        </p:txBody>
      </p:sp>
      <p:sp>
        <p:nvSpPr>
          <p:cNvPr id="392" name="Google Shape;392;p7"/>
          <p:cNvSpPr/>
          <p:nvPr/>
        </p:nvSpPr>
        <p:spPr>
          <a:xfrm>
            <a:off x="10196366" y="0"/>
            <a:ext cx="8091600" cy="10287000"/>
          </a:xfrm>
          <a:prstGeom prst="rect">
            <a:avLst/>
          </a:prstGeom>
          <a:solidFill>
            <a:srgbClr val="0C45A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pt-B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29625" y="0"/>
            <a:ext cx="2126975" cy="2578151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7"/>
          <p:cNvSpPr txBox="1"/>
          <p:nvPr/>
        </p:nvSpPr>
        <p:spPr>
          <a:xfrm>
            <a:off x="10347110" y="2976888"/>
            <a:ext cx="7790112" cy="6334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pt-BR" sz="4900" b="1" dirty="0">
                <a:solidFill>
                  <a:srgbClr val="FDCF60"/>
                </a:solidFill>
                <a:latin typeface="Montserrat"/>
                <a:ea typeface="Montserrat"/>
                <a:cs typeface="Montserrat"/>
                <a:sym typeface="Montserrat"/>
              </a:rPr>
              <a:t>Lembre-se de que, quando avaliamos o/a trabalhador/a, também analisamos a equipe, a gestão e o </a:t>
            </a:r>
            <a:r>
              <a:rPr lang="pt-BR" sz="4700" b="1" dirty="0">
                <a:solidFill>
                  <a:srgbClr val="FDCF60"/>
                </a:solidFill>
                <a:latin typeface="Montserrat"/>
                <a:ea typeface="Montserrat"/>
                <a:cs typeface="Montserrat"/>
                <a:sym typeface="Montserrat"/>
              </a:rPr>
              <a:t>trabalho</a:t>
            </a:r>
            <a:r>
              <a:rPr lang="pt-BR" sz="4900" b="1" dirty="0">
                <a:solidFill>
                  <a:srgbClr val="FDCF6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4700" b="1" dirty="0">
                <a:solidFill>
                  <a:srgbClr val="FDCF60"/>
                </a:solidFill>
                <a:latin typeface="Montserrat"/>
                <a:ea typeface="Montserrat"/>
                <a:cs typeface="Montserrat"/>
                <a:sym typeface="Montserrat"/>
              </a:rPr>
              <a:t>promovido</a:t>
            </a:r>
            <a:r>
              <a:rPr lang="pt-BR" sz="4900" b="1" dirty="0">
                <a:solidFill>
                  <a:srgbClr val="FDCF60"/>
                </a:solidFill>
                <a:latin typeface="Montserrat"/>
                <a:ea typeface="Montserrat"/>
                <a:cs typeface="Montserrat"/>
                <a:sym typeface="Montserrat"/>
              </a:rPr>
              <a:t> no setor.</a:t>
            </a:r>
            <a:endParaRPr lang="pt-BR" sz="13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0"/>
          <p:cNvSpPr/>
          <p:nvPr/>
        </p:nvSpPr>
        <p:spPr>
          <a:xfrm>
            <a:off x="8099350" y="6887450"/>
            <a:ext cx="10036247" cy="2344108"/>
          </a:xfrm>
          <a:custGeom>
            <a:avLst/>
            <a:gdLst/>
            <a:ahLst/>
            <a:cxnLst/>
            <a:rect l="l" t="t" r="r" b="b"/>
            <a:pathLst>
              <a:path w="8633331" h="1021398" extrusionOk="0">
                <a:moveTo>
                  <a:pt x="8079611" y="1021398"/>
                </a:moveTo>
                <a:lnTo>
                  <a:pt x="553720" y="1021398"/>
                </a:lnTo>
                <a:cubicBezTo>
                  <a:pt x="247650" y="1021398"/>
                  <a:pt x="0" y="792715"/>
                  <a:pt x="0" y="511277"/>
                </a:cubicBezTo>
                <a:cubicBezTo>
                  <a:pt x="0" y="228668"/>
                  <a:pt x="247650" y="0"/>
                  <a:pt x="553720" y="0"/>
                </a:cubicBezTo>
                <a:lnTo>
                  <a:pt x="8079611" y="0"/>
                </a:lnTo>
                <a:cubicBezTo>
                  <a:pt x="8385681" y="0"/>
                  <a:pt x="8633331" y="228668"/>
                  <a:pt x="8633331" y="511277"/>
                </a:cubicBezTo>
                <a:cubicBezTo>
                  <a:pt x="8632061" y="792715"/>
                  <a:pt x="8384411" y="1021398"/>
                  <a:pt x="8079611" y="1021398"/>
                </a:cubicBezTo>
                <a:close/>
              </a:path>
            </a:pathLst>
          </a:custGeom>
          <a:solidFill>
            <a:srgbClr val="FDCF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30"/>
          <p:cNvSpPr txBox="1"/>
          <p:nvPr/>
        </p:nvSpPr>
        <p:spPr>
          <a:xfrm>
            <a:off x="-783990" y="381824"/>
            <a:ext cx="10037700" cy="419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dirty="0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ALGUMA DÚVIDA?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300" dirty="0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OBRIGADO </a:t>
            </a:r>
            <a:endParaRPr lang="pt-BR" sz="700" dirty="0"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300" dirty="0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PELA </a:t>
            </a:r>
            <a:endParaRPr lang="pt-BR" sz="700" dirty="0"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300" dirty="0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PRESENÇA!</a:t>
            </a:r>
            <a:endParaRPr lang="pt-BR" sz="700" dirty="0"/>
          </a:p>
        </p:txBody>
      </p:sp>
      <p:sp>
        <p:nvSpPr>
          <p:cNvPr id="401" name="Google Shape;401;p30"/>
          <p:cNvSpPr/>
          <p:nvPr/>
        </p:nvSpPr>
        <p:spPr>
          <a:xfrm>
            <a:off x="0" y="1805045"/>
            <a:ext cx="783603" cy="108286"/>
          </a:xfrm>
          <a:prstGeom prst="rect">
            <a:avLst/>
          </a:prstGeom>
          <a:solidFill>
            <a:srgbClr val="0C45A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2" name="Google Shape;40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0720" y="5219700"/>
            <a:ext cx="6008280" cy="50469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3" name="Google Shape;403;p30"/>
          <p:cNvGrpSpPr/>
          <p:nvPr/>
        </p:nvGrpSpPr>
        <p:grpSpPr>
          <a:xfrm>
            <a:off x="8921273" y="615865"/>
            <a:ext cx="8660310" cy="1024590"/>
            <a:chOff x="-190953" y="1491411"/>
            <a:chExt cx="11547080" cy="1366120"/>
          </a:xfrm>
        </p:grpSpPr>
        <p:sp>
          <p:nvSpPr>
            <p:cNvPr id="404" name="Google Shape;404;p30"/>
            <p:cNvSpPr/>
            <p:nvPr/>
          </p:nvSpPr>
          <p:spPr>
            <a:xfrm>
              <a:off x="-190953" y="1491411"/>
              <a:ext cx="11547080" cy="1366120"/>
            </a:xfrm>
            <a:custGeom>
              <a:avLst/>
              <a:gdLst/>
              <a:ahLst/>
              <a:cxnLst/>
              <a:rect l="l" t="t" r="r" b="b"/>
              <a:pathLst>
                <a:path w="8633331" h="1021398" extrusionOk="0">
                  <a:moveTo>
                    <a:pt x="8079611" y="1021398"/>
                  </a:moveTo>
                  <a:lnTo>
                    <a:pt x="553720" y="1021398"/>
                  </a:lnTo>
                  <a:cubicBezTo>
                    <a:pt x="247650" y="1021398"/>
                    <a:pt x="0" y="792715"/>
                    <a:pt x="0" y="511277"/>
                  </a:cubicBezTo>
                  <a:cubicBezTo>
                    <a:pt x="0" y="228668"/>
                    <a:pt x="247650" y="0"/>
                    <a:pt x="553720" y="0"/>
                  </a:cubicBezTo>
                  <a:lnTo>
                    <a:pt x="8079611" y="0"/>
                  </a:lnTo>
                  <a:cubicBezTo>
                    <a:pt x="8385681" y="0"/>
                    <a:pt x="8633331" y="228668"/>
                    <a:pt x="8633331" y="511277"/>
                  </a:cubicBezTo>
                  <a:cubicBezTo>
                    <a:pt x="8632061" y="792715"/>
                    <a:pt x="8384411" y="1021398"/>
                    <a:pt x="8079611" y="1021398"/>
                  </a:cubicBezTo>
                  <a:close/>
                </a:path>
              </a:pathLst>
            </a:custGeom>
            <a:solidFill>
              <a:srgbClr val="FDCF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30"/>
            <p:cNvSpPr txBox="1"/>
            <p:nvPr/>
          </p:nvSpPr>
          <p:spPr>
            <a:xfrm>
              <a:off x="528259" y="1679468"/>
              <a:ext cx="10248300" cy="99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4828" dirty="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Contatos do setor:</a:t>
              </a:r>
              <a:endParaRPr lang="pt-BR" dirty="0"/>
            </a:p>
          </p:txBody>
        </p:sp>
      </p:grpSp>
      <p:sp>
        <p:nvSpPr>
          <p:cNvPr id="406" name="Google Shape;406;p30"/>
          <p:cNvSpPr txBox="1"/>
          <p:nvPr/>
        </p:nvSpPr>
        <p:spPr>
          <a:xfrm>
            <a:off x="9464825" y="2033138"/>
            <a:ext cx="7763100" cy="366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99" b="1" dirty="0">
                <a:solidFill>
                  <a:srgbClr val="0C45A6"/>
                </a:solidFill>
                <a:latin typeface="Open Sans"/>
                <a:ea typeface="Open Sans"/>
                <a:cs typeface="Open Sans"/>
                <a:sym typeface="Open Sans"/>
              </a:rPr>
              <a:t>E-MAIL:</a:t>
            </a:r>
            <a:endParaRPr lang="pt-BR" dirty="0">
              <a:solidFill>
                <a:srgbClr val="0C45A6"/>
              </a:solidFill>
            </a:endParaRPr>
          </a:p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99" b="1" dirty="0">
                <a:solidFill>
                  <a:srgbClr val="0C45A6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progepe.saapt@unirio.b</a:t>
            </a:r>
            <a:r>
              <a:rPr lang="pt-BR" sz="3399" b="1" dirty="0">
                <a:solidFill>
                  <a:srgbClr val="0C45A6"/>
                </a:solidFill>
                <a:latin typeface="Open Sans"/>
                <a:ea typeface="Open Sans"/>
                <a:cs typeface="Open Sans"/>
                <a:sym typeface="Open Sans"/>
              </a:rPr>
              <a:t>r</a:t>
            </a:r>
          </a:p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99" b="1" dirty="0">
                <a:solidFill>
                  <a:srgbClr val="0C45A6"/>
                </a:solidFill>
                <a:latin typeface="Open Sans"/>
                <a:ea typeface="Open Sans"/>
                <a:cs typeface="Open Sans"/>
                <a:sym typeface="Open Sans"/>
              </a:rPr>
              <a:t>saapt.acompanhamento@unirio.br</a:t>
            </a:r>
          </a:p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3399" b="1" dirty="0">
              <a:solidFill>
                <a:srgbClr val="0C45A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3399" b="1" dirty="0">
              <a:solidFill>
                <a:srgbClr val="0C45A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7" name="Google Shape;407;p30"/>
          <p:cNvSpPr txBox="1"/>
          <p:nvPr/>
        </p:nvSpPr>
        <p:spPr>
          <a:xfrm>
            <a:off x="9858134" y="4609037"/>
            <a:ext cx="6786600" cy="2929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99" b="1" dirty="0">
                <a:solidFill>
                  <a:srgbClr val="0C45A6"/>
                </a:solidFill>
                <a:latin typeface="Open Sans"/>
                <a:ea typeface="Open Sans"/>
                <a:cs typeface="Open Sans"/>
                <a:sym typeface="Open Sans"/>
              </a:rPr>
              <a:t>CANAL DO SETOR NO YOUTUBE:</a:t>
            </a:r>
            <a:endParaRPr lang="pt-BR" dirty="0">
              <a:solidFill>
                <a:srgbClr val="0C45A6"/>
              </a:solidFill>
            </a:endParaRPr>
          </a:p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99" b="1" dirty="0">
                <a:solidFill>
                  <a:srgbClr val="0C45A6"/>
                </a:solidFill>
                <a:latin typeface="Open Sans"/>
                <a:ea typeface="Open Sans"/>
                <a:cs typeface="Open Sans"/>
                <a:sym typeface="Open Sans"/>
              </a:rPr>
              <a:t>PROGEPE SAAPT</a:t>
            </a:r>
            <a:endParaRPr lang="pt-BR" dirty="0">
              <a:solidFill>
                <a:srgbClr val="0C45A6"/>
              </a:solidFill>
            </a:endParaRPr>
          </a:p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3399" b="1" dirty="0">
              <a:solidFill>
                <a:srgbClr val="0C45A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8" name="Google Shape;408;p30"/>
          <p:cNvSpPr/>
          <p:nvPr/>
        </p:nvSpPr>
        <p:spPr>
          <a:xfrm>
            <a:off x="8715128" y="6924806"/>
            <a:ext cx="9072600" cy="2176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83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lang="pt-BR" sz="2400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cesse outras informações para gestores no material </a:t>
            </a:r>
            <a:r>
              <a:rPr lang="pt-BR" sz="2400" b="1" i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Avaliação de Desempenho como Ferramenta de Gestão </a:t>
            </a:r>
            <a:r>
              <a:rPr lang="pt-BR" sz="2400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em: </a:t>
            </a:r>
            <a:r>
              <a:rPr lang="pt-BR" sz="2400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https://www.unirio.br/progepe/avaliacao-de-desempenho</a:t>
            </a:r>
            <a:endParaRPr lang="pt-BR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E28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4"/>
          <p:cNvGrpSpPr/>
          <p:nvPr/>
        </p:nvGrpSpPr>
        <p:grpSpPr>
          <a:xfrm>
            <a:off x="651750" y="651750"/>
            <a:ext cx="16984499" cy="8983499"/>
            <a:chOff x="0" y="0"/>
            <a:chExt cx="22645999" cy="11977999"/>
          </a:xfrm>
        </p:grpSpPr>
        <p:sp>
          <p:nvSpPr>
            <p:cNvPr id="124" name="Google Shape;124;p4"/>
            <p:cNvSpPr/>
            <p:nvPr/>
          </p:nvSpPr>
          <p:spPr>
            <a:xfrm>
              <a:off x="0" y="0"/>
              <a:ext cx="22645999" cy="11977999"/>
            </a:xfrm>
            <a:custGeom>
              <a:avLst/>
              <a:gdLst/>
              <a:ahLst/>
              <a:cxnLst/>
              <a:rect l="l" t="t" r="r" b="b"/>
              <a:pathLst>
                <a:path w="5745374" h="3038863" extrusionOk="0">
                  <a:moveTo>
                    <a:pt x="5620914" y="3038863"/>
                  </a:moveTo>
                  <a:lnTo>
                    <a:pt x="124460" y="3038863"/>
                  </a:lnTo>
                  <a:cubicBezTo>
                    <a:pt x="55880" y="3038863"/>
                    <a:pt x="0" y="2982983"/>
                    <a:pt x="0" y="29144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620914" y="0"/>
                  </a:lnTo>
                  <a:cubicBezTo>
                    <a:pt x="5689494" y="0"/>
                    <a:pt x="5745374" y="55880"/>
                    <a:pt x="5745374" y="124460"/>
                  </a:cubicBezTo>
                  <a:lnTo>
                    <a:pt x="5745374" y="2914403"/>
                  </a:lnTo>
                  <a:cubicBezTo>
                    <a:pt x="5745374" y="2982983"/>
                    <a:pt x="5689494" y="3038863"/>
                    <a:pt x="5620914" y="30388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5" name="Google Shape;125;p4"/>
            <p:cNvCxnSpPr/>
            <p:nvPr/>
          </p:nvCxnSpPr>
          <p:spPr>
            <a:xfrm>
              <a:off x="0" y="1266422"/>
              <a:ext cx="22645999" cy="0"/>
            </a:xfrm>
            <a:prstGeom prst="straightConnector1">
              <a:avLst/>
            </a:pr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6" name="Google Shape;126;p4"/>
            <p:cNvSpPr/>
            <p:nvPr/>
          </p:nvSpPr>
          <p:spPr>
            <a:xfrm rot="10800000">
              <a:off x="1387427" y="502600"/>
              <a:ext cx="288411" cy="289704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5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 rot="10800000">
              <a:off x="1040586" y="502600"/>
              <a:ext cx="288411" cy="289704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81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 rot="10800000">
              <a:off x="693746" y="502600"/>
              <a:ext cx="288411" cy="289704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" name="Google Shape;129;p4"/>
          <p:cNvSpPr txBox="1"/>
          <p:nvPr/>
        </p:nvSpPr>
        <p:spPr>
          <a:xfrm>
            <a:off x="921908" y="2066553"/>
            <a:ext cx="16444200" cy="6725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06774" marR="0" lvl="1" indent="-45338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99"/>
              <a:buFont typeface="Arial"/>
              <a:buChar char="•"/>
            </a:pPr>
            <a:r>
              <a:rPr lang="en-US" sz="4199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 ATENDIMENTO ÀS DEMANDAS INDIVIDUAIS OU COLETIVAS RELACIONADAS AO PROCESSO DE TRABALHO;</a:t>
            </a:r>
            <a:endParaRPr sz="4199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199" dirty="0">
              <a:latin typeface="Open Sans"/>
              <a:ea typeface="Open Sans"/>
              <a:cs typeface="Open Sans"/>
              <a:sym typeface="Open Sans"/>
            </a:endParaRPr>
          </a:p>
          <a:p>
            <a:pPr marL="906774" marR="0" lvl="1" indent="-45338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199"/>
              <a:buFont typeface="Open Sans"/>
              <a:buChar char="•"/>
            </a:pPr>
            <a:r>
              <a:rPr lang="en-US" sz="4199" dirty="0">
                <a:latin typeface="Open Sans"/>
                <a:ea typeface="Open Sans"/>
                <a:cs typeface="Open Sans"/>
                <a:sym typeface="Open Sans"/>
              </a:rPr>
              <a:t>PROJETO COM OS SERVIDORES EM ESTÁGIO PROBATÓRIO COM A REALIZAÇÃO DE ATIVIDADES COLETIVAS; </a:t>
            </a:r>
            <a:endParaRPr sz="4199" dirty="0"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Open Sans"/>
              <a:ea typeface="Open Sans"/>
              <a:cs typeface="Open Sans"/>
              <a:sym typeface="Open Sans"/>
            </a:endParaRPr>
          </a:p>
          <a:p>
            <a:pPr marL="906774" marR="0" lvl="1" indent="-453387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99"/>
              <a:buFont typeface="Arial"/>
              <a:buChar char="•"/>
            </a:pPr>
            <a:r>
              <a:rPr lang="en-US" sz="4199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AVALIAÇÃO DE DESEMPENHO ANUAL DO(A) TAE;</a:t>
            </a:r>
            <a:endParaRPr sz="41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06775" marR="0" lvl="1" indent="-453388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99"/>
              <a:buFont typeface="Arial"/>
              <a:buChar char="•"/>
            </a:pPr>
            <a:r>
              <a:rPr lang="en-US" sz="4199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AVALIAÇÃO EM ESTÁGIO PROBATÓRIO DO(A) TAE.</a:t>
            </a:r>
            <a:endParaRPr dirty="0"/>
          </a:p>
        </p:txBody>
      </p:sp>
      <p:sp>
        <p:nvSpPr>
          <p:cNvPr id="130" name="Google Shape;130;p4"/>
          <p:cNvSpPr txBox="1"/>
          <p:nvPr/>
        </p:nvSpPr>
        <p:spPr>
          <a:xfrm>
            <a:off x="2209800" y="527925"/>
            <a:ext cx="6346329" cy="142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Ações do setor</a:t>
            </a:r>
            <a:endParaRPr sz="6600" b="1" dirty="0">
              <a:solidFill>
                <a:srgbClr val="0000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/>
          <p:nvPr/>
        </p:nvSpPr>
        <p:spPr>
          <a:xfrm>
            <a:off x="10196366" y="0"/>
            <a:ext cx="8091634" cy="10287000"/>
          </a:xfrm>
          <a:prstGeom prst="rect">
            <a:avLst/>
          </a:prstGeom>
          <a:solidFill>
            <a:srgbClr val="0C45A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29625" y="0"/>
            <a:ext cx="2126975" cy="257815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"/>
          <p:cNvSpPr txBox="1"/>
          <p:nvPr/>
        </p:nvSpPr>
        <p:spPr>
          <a:xfrm>
            <a:off x="471250" y="1621114"/>
            <a:ext cx="9429900" cy="8588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Processo que mede a atuação dos/as servidores/as, de acordo com as atribuições que possuem, </a:t>
            </a:r>
            <a:r>
              <a:rPr lang="pt-BR" sz="27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 da gestão, </a:t>
            </a:r>
            <a:r>
              <a:rPr lang="pt-BR" sz="2700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com vistas a melhor articular as atividades desenvolvidas </a:t>
            </a:r>
            <a:r>
              <a:rPr lang="pt-BR" sz="2700" dirty="0">
                <a:latin typeface="Open Sans Light"/>
                <a:ea typeface="Open Sans Light"/>
                <a:cs typeface="Open Sans Light"/>
                <a:sym typeface="Open Sans Light"/>
              </a:rPr>
              <a:t>pelos</a:t>
            </a:r>
            <a:r>
              <a:rPr lang="pt-BR" sz="2700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trabalhadores com o PDI e, consequentemente, aprimorar o desempenho das atividades promovidas coletivamente no setor. </a:t>
            </a:r>
            <a:endParaRPr lang="pt-BR" sz="1100" dirty="0"/>
          </a:p>
          <a:p>
            <a:pPr marL="0" marR="0" lvl="0" indent="0" algn="just" rtl="0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É um processo </a:t>
            </a:r>
            <a:r>
              <a:rPr lang="pt-BR" sz="27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sistemático, diagnóstico e periódico </a:t>
            </a:r>
            <a:r>
              <a:rPr lang="pt-BR" sz="2700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que destaca os pontos fortes e aqueles que precisam ser aperfeiçoados. </a:t>
            </a:r>
            <a:endParaRPr lang="pt-BR" sz="1100" dirty="0"/>
          </a:p>
          <a:p>
            <a:pPr marL="0" marR="0" lvl="0" indent="0" algn="just" rtl="0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É, em suma, um processo </a:t>
            </a:r>
            <a:r>
              <a:rPr lang="pt-BR" sz="27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pedagógico, participativo </a:t>
            </a:r>
            <a:r>
              <a:rPr lang="pt-BR" sz="2700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 </a:t>
            </a:r>
            <a:r>
              <a:rPr lang="pt-BR" sz="27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contínuo</a:t>
            </a:r>
            <a:r>
              <a:rPr lang="pt-BR" sz="2700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em busca de </a:t>
            </a:r>
            <a:r>
              <a:rPr lang="pt-BR" sz="27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melhorias para a instituição </a:t>
            </a:r>
            <a:r>
              <a:rPr lang="pt-BR" sz="2700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 de </a:t>
            </a:r>
            <a:r>
              <a:rPr lang="pt-BR" sz="27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reforço no potencial de desenvolvimento dos/as servidores/as.</a:t>
            </a:r>
            <a:endParaRPr lang="pt-BR" sz="1100" dirty="0"/>
          </a:p>
        </p:txBody>
      </p:sp>
      <p:sp>
        <p:nvSpPr>
          <p:cNvPr id="138" name="Google Shape;138;p5"/>
          <p:cNvSpPr txBox="1"/>
          <p:nvPr/>
        </p:nvSpPr>
        <p:spPr>
          <a:xfrm>
            <a:off x="644952" y="177836"/>
            <a:ext cx="15580072" cy="1400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 dirty="0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O que é a avaliação </a:t>
            </a:r>
            <a:r>
              <a:rPr lang="en-US" sz="6500" b="1" dirty="0">
                <a:solidFill>
                  <a:srgbClr val="171717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de </a:t>
            </a:r>
            <a:r>
              <a:rPr lang="en-US" sz="6500" b="1" dirty="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desempenho?</a:t>
            </a:r>
            <a:r>
              <a:rPr lang="en-US" sz="6500" b="1" dirty="0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</a:t>
            </a:r>
            <a:endParaRPr dirty="0"/>
          </a:p>
        </p:txBody>
      </p:sp>
      <p:sp>
        <p:nvSpPr>
          <p:cNvPr id="139" name="Google Shape;139;p5"/>
          <p:cNvSpPr txBox="1"/>
          <p:nvPr/>
        </p:nvSpPr>
        <p:spPr>
          <a:xfrm>
            <a:off x="10475075" y="1696499"/>
            <a:ext cx="7239000" cy="85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5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Decreto Nº 5.825, de 2006:</a:t>
            </a:r>
          </a:p>
          <a:p>
            <a:pPr marL="0" marR="0" lvl="0" indent="0" algn="ctr" rtl="0">
              <a:lnSpc>
                <a:spcPct val="13575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3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3575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3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35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Artigo 8º, </a:t>
            </a:r>
            <a:r>
              <a:rPr lang="pt-BR" sz="23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§1º - O resultado do Programa de Avaliação de Desempenho </a:t>
            </a:r>
            <a:r>
              <a:rPr lang="pt-BR" sz="23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deverá</a:t>
            </a:r>
            <a:r>
              <a:rPr lang="pt-BR" sz="2300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:</a:t>
            </a:r>
            <a:endParaRPr lang="pt-BR" sz="1300" dirty="0"/>
          </a:p>
          <a:p>
            <a:pPr marL="0" marR="0" lvl="0" indent="0" algn="just" rtl="0">
              <a:lnSpc>
                <a:spcPct val="13575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300" dirty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just" rtl="0">
              <a:lnSpc>
                <a:spcPct val="135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 - </a:t>
            </a:r>
            <a:r>
              <a:rPr lang="pt-BR" sz="2300" b="1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</a:t>
            </a:r>
            <a:r>
              <a:rPr lang="pt-BR" sz="23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ornecer indicadores que subsidiem o planejamento estratégico</a:t>
            </a:r>
            <a:r>
              <a:rPr lang="pt-BR" sz="2300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visando ao desenvolvimento de pessoal da IFE; II - propiciar condições favoráveis à </a:t>
            </a:r>
            <a:r>
              <a:rPr lang="pt-BR" sz="23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melhoria dos processos de trabalho</a:t>
            </a:r>
            <a:r>
              <a:rPr lang="pt-BR" sz="2300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; III - identificar e avaliar o </a:t>
            </a:r>
            <a:r>
              <a:rPr lang="pt-BR" sz="23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desempenho coletivo e individual do servidor, consideradas as condições de trabalho</a:t>
            </a:r>
            <a:r>
              <a:rPr lang="pt-BR" sz="2300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; IV - subsidiar a elaboração dos Programas de Capacitação e Aperfeiçoamento, bem como o dimensionamento das necessidades institucionais de pessoal e de políticas de saúde ocupacional; e V - </a:t>
            </a:r>
            <a:r>
              <a:rPr lang="pt-BR" sz="23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aferir o mérito para progressão</a:t>
            </a:r>
            <a:r>
              <a:rPr lang="pt-BR" sz="2300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</a:t>
            </a:r>
            <a:endParaRPr lang="pt-BR" sz="1300" dirty="0"/>
          </a:p>
          <a:p>
            <a:pPr marL="0" marR="0" lvl="0" indent="0" algn="just" rtl="0">
              <a:lnSpc>
                <a:spcPct val="10850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27" dirty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6c62950b93_0_0"/>
          <p:cNvSpPr/>
          <p:nvPr/>
        </p:nvSpPr>
        <p:spPr>
          <a:xfrm>
            <a:off x="10196366" y="0"/>
            <a:ext cx="8091600" cy="10287000"/>
          </a:xfrm>
          <a:prstGeom prst="rect">
            <a:avLst/>
          </a:prstGeom>
          <a:solidFill>
            <a:srgbClr val="0C45A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g36c62950b93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29625" y="0"/>
            <a:ext cx="2126975" cy="257815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36c62950b93_0_0"/>
          <p:cNvSpPr txBox="1"/>
          <p:nvPr/>
        </p:nvSpPr>
        <p:spPr>
          <a:xfrm>
            <a:off x="84875" y="391250"/>
            <a:ext cx="10111500" cy="222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00" b="1" dirty="0">
                <a:latin typeface="Open Sans ExtraBold"/>
                <a:ea typeface="Open Sans ExtraBold"/>
                <a:cs typeface="Open Sans ExtraBold"/>
                <a:sym typeface="Open Sans ExtraBold"/>
              </a:rPr>
              <a:t>Quais são as etapas do processo avaliativo?</a:t>
            </a:r>
            <a:endParaRPr sz="1200" dirty="0"/>
          </a:p>
        </p:txBody>
      </p:sp>
      <p:sp>
        <p:nvSpPr>
          <p:cNvPr id="147" name="Google Shape;147;g36c62950b93_0_0"/>
          <p:cNvSpPr txBox="1"/>
          <p:nvPr/>
        </p:nvSpPr>
        <p:spPr>
          <a:xfrm>
            <a:off x="575750" y="3429000"/>
            <a:ext cx="9388400" cy="4707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06774" lvl="1" indent="-453387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99"/>
              <a:buChar char="•"/>
            </a:pPr>
            <a:r>
              <a:rPr lang="pt-BR" sz="4199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Pré-avaliação;</a:t>
            </a:r>
            <a:endParaRPr lang="pt-BR" dirty="0">
              <a:solidFill>
                <a:schemeClr val="dk1"/>
              </a:solidFill>
            </a:endParaRPr>
          </a:p>
          <a:p>
            <a:pPr marL="906774" lvl="1" indent="-453387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99"/>
              <a:buChar char="•"/>
            </a:pPr>
            <a:r>
              <a:rPr lang="pt-BR" sz="4199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Autoavaliação das chefias;</a:t>
            </a:r>
          </a:p>
          <a:p>
            <a:pPr marL="906774" lvl="1" indent="-453387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99"/>
              <a:buFont typeface="Open Sans"/>
              <a:buChar char="•"/>
            </a:pPr>
            <a:r>
              <a:rPr lang="pt-BR" sz="4199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Avaliação da Gestão Coletiva do Trabalho (AGCT);</a:t>
            </a:r>
          </a:p>
          <a:p>
            <a:pPr marL="906774" lvl="1" indent="-453387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99"/>
              <a:buChar char="•"/>
            </a:pPr>
            <a:r>
              <a:rPr lang="pt-BR" sz="4199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Avaliação Individual.</a:t>
            </a:r>
            <a:endParaRPr lang="pt-BR" dirty="0"/>
          </a:p>
        </p:txBody>
      </p:sp>
      <p:sp>
        <p:nvSpPr>
          <p:cNvPr id="148" name="Google Shape;148;g36c62950b93_0_0"/>
          <p:cNvSpPr txBox="1"/>
          <p:nvPr/>
        </p:nvSpPr>
        <p:spPr>
          <a:xfrm>
            <a:off x="10905925" y="1301875"/>
            <a:ext cx="5123700" cy="18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DCF60"/>
                </a:solidFill>
                <a:latin typeface="Open Sans"/>
                <a:ea typeface="Open Sans"/>
                <a:cs typeface="Open Sans"/>
                <a:sym typeface="Open Sans"/>
              </a:rPr>
              <a:t>QUANDO ACONTECE?</a:t>
            </a:r>
            <a:endParaRPr sz="2800" b="1" dirty="0">
              <a:solidFill>
                <a:srgbClr val="FDCF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Normalmente nos últimos 3 meses do ano.</a:t>
            </a:r>
            <a:endParaRPr sz="32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36c62950b93_0_0"/>
          <p:cNvSpPr txBox="1"/>
          <p:nvPr/>
        </p:nvSpPr>
        <p:spPr>
          <a:xfrm>
            <a:off x="11015650" y="3737900"/>
            <a:ext cx="7040100" cy="18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DCF60"/>
                </a:solidFill>
                <a:latin typeface="Open Sans"/>
                <a:ea typeface="Open Sans"/>
                <a:cs typeface="Open Sans"/>
                <a:sym typeface="Open Sans"/>
              </a:rPr>
              <a:t>DE QUE FORMA?</a:t>
            </a:r>
            <a:endParaRPr sz="2800" b="1" dirty="0">
              <a:solidFill>
                <a:srgbClr val="FDCF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Para os trabalhadores do hospital universitário, as etapas são: Avaliação Individual e AGCT (voluntária). Para os demais, no Sistema da AD, temos as 4 etapas obrigatórias.  </a:t>
            </a:r>
            <a:endParaRPr lang="pt-BR" sz="32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36c62950b93_0_0"/>
          <p:cNvSpPr txBox="1"/>
          <p:nvPr/>
        </p:nvSpPr>
        <p:spPr>
          <a:xfrm>
            <a:off x="10952950" y="7494150"/>
            <a:ext cx="7165500" cy="18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DCF60"/>
                </a:solidFill>
                <a:latin typeface="Open Sans"/>
                <a:ea typeface="Open Sans"/>
                <a:cs typeface="Open Sans"/>
                <a:sym typeface="Open Sans"/>
              </a:rPr>
              <a:t>COMO TER ACESSO AO RESULTADO?</a:t>
            </a:r>
            <a:endParaRPr sz="2800" b="1" dirty="0">
              <a:solidFill>
                <a:srgbClr val="FDCF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8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 Relatório Anual da AD é divulgado no site da PROGEPE pelo SAAPT no ano seguinte.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18"/>
          <p:cNvGrpSpPr/>
          <p:nvPr/>
        </p:nvGrpSpPr>
        <p:grpSpPr>
          <a:xfrm>
            <a:off x="0" y="-594378"/>
            <a:ext cx="11230939" cy="10246929"/>
            <a:chOff x="-937544" y="0"/>
            <a:chExt cx="14974585" cy="13662571"/>
          </a:xfrm>
        </p:grpSpPr>
        <p:sp>
          <p:nvSpPr>
            <p:cNvPr id="156" name="Google Shape;156;p18"/>
            <p:cNvSpPr/>
            <p:nvPr/>
          </p:nvSpPr>
          <p:spPr>
            <a:xfrm>
              <a:off x="-937544" y="3256267"/>
              <a:ext cx="1260859" cy="174239"/>
            </a:xfrm>
            <a:prstGeom prst="rect">
              <a:avLst/>
            </a:prstGeom>
            <a:solidFill>
              <a:srgbClr val="0C45A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8"/>
            <p:cNvSpPr txBox="1"/>
            <p:nvPr/>
          </p:nvSpPr>
          <p:spPr>
            <a:xfrm>
              <a:off x="-468757" y="4110469"/>
              <a:ext cx="14037000" cy="95521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694" dirty="0">
                  <a:solidFill>
                    <a:srgbClr val="16214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 objetivo da construção dessas etapas pelo SAAPT é que, findado o processo de avaliação de desempenho, a equipe e os/as trabalhadores/as tenham consciência:</a:t>
              </a:r>
            </a:p>
            <a:p>
              <a:pPr marL="457200" marR="0" lvl="0" indent="-45720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pt-BR" sz="2694" dirty="0">
                  <a:solidFill>
                    <a:srgbClr val="16214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da importância do seu trabalho no setor;</a:t>
              </a:r>
            </a:p>
            <a:p>
              <a:pPr marL="457200" marR="0" lvl="0" indent="-45720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pt-BR" sz="2694" dirty="0">
                  <a:solidFill>
                    <a:srgbClr val="16214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dos pontos fortes sobre a condução do trabalho naquele ano (de modo coletivo e individual); </a:t>
              </a:r>
            </a:p>
            <a:p>
              <a:pPr marL="457200" marR="0" lvl="0" indent="-45720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pt-BR" sz="2694" dirty="0">
                  <a:solidFill>
                    <a:srgbClr val="16214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dos determinantes que carecem de melhorias (de modo coletivo e individual); e</a:t>
              </a:r>
            </a:p>
            <a:p>
              <a:pPr marL="457200" marR="0" lvl="0" indent="-45720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pt-BR" sz="2694" dirty="0">
                  <a:solidFill>
                    <a:srgbClr val="16214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do que planejaram, com o intuito de melhorar os processos analisados.</a:t>
              </a:r>
              <a:endParaRPr lang="pt-BR" dirty="0"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694" dirty="0">
                <a:solidFill>
                  <a:srgbClr val="16214B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91440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158;p18"/>
            <p:cNvSpPr txBox="1"/>
            <p:nvPr/>
          </p:nvSpPr>
          <p:spPr>
            <a:xfrm>
              <a:off x="0" y="0"/>
              <a:ext cx="14037041" cy="17430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579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9" name="Google Shape;15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08325" y="5599750"/>
            <a:ext cx="4464445" cy="4330498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8"/>
          <p:cNvSpPr txBox="1"/>
          <p:nvPr/>
        </p:nvSpPr>
        <p:spPr>
          <a:xfrm>
            <a:off x="351590" y="172173"/>
            <a:ext cx="15869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91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RESULTADOS ESPERADOS</a:t>
            </a:r>
            <a:endParaRPr dirty="0"/>
          </a:p>
        </p:txBody>
      </p:sp>
      <p:sp>
        <p:nvSpPr>
          <p:cNvPr id="161" name="Google Shape;161;p18"/>
          <p:cNvSpPr txBox="1"/>
          <p:nvPr/>
        </p:nvSpPr>
        <p:spPr>
          <a:xfrm>
            <a:off x="11181300" y="2424450"/>
            <a:ext cx="7166100" cy="28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4" b="1" dirty="0">
                <a:solidFill>
                  <a:srgbClr val="16214B"/>
                </a:solidFill>
                <a:latin typeface="Montserrat"/>
                <a:ea typeface="Montserrat"/>
                <a:cs typeface="Montserrat"/>
                <a:sym typeface="Montserrat"/>
              </a:rPr>
              <a:t>TODAS AS ETAPAS DO PROCESSO AVALIATIVO SÃO TAMBÉM </a:t>
            </a:r>
            <a:r>
              <a:rPr lang="en-US" sz="3194" b="1" dirty="0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FERRAMENTAS DE TRABALHO PARA A GESTÃO.</a:t>
            </a:r>
            <a:endParaRPr sz="1900" dirty="0">
              <a:solidFill>
                <a:srgbClr val="0C45A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6c62950b93_0_21"/>
          <p:cNvSpPr/>
          <p:nvPr/>
        </p:nvSpPr>
        <p:spPr>
          <a:xfrm>
            <a:off x="27" y="0"/>
            <a:ext cx="18288000" cy="10287000"/>
          </a:xfrm>
          <a:prstGeom prst="rect">
            <a:avLst/>
          </a:prstGeom>
          <a:solidFill>
            <a:srgbClr val="FDCF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36c62950b93_0_21"/>
          <p:cNvSpPr txBox="1"/>
          <p:nvPr/>
        </p:nvSpPr>
        <p:spPr>
          <a:xfrm>
            <a:off x="1152676" y="854500"/>
            <a:ext cx="16509600" cy="306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225" b="1" dirty="0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Quais</a:t>
            </a:r>
            <a:r>
              <a:rPr lang="en-US" sz="9225" b="1" dirty="0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9225" b="1" dirty="0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são</a:t>
            </a:r>
            <a:r>
              <a:rPr lang="en-US" sz="9225" b="1" dirty="0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 as </a:t>
            </a:r>
            <a:r>
              <a:rPr lang="pt-BR" sz="9225" b="1" dirty="0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etapas</a:t>
            </a:r>
            <a:r>
              <a:rPr lang="en-US" sz="9225" b="1" dirty="0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 do </a:t>
            </a:r>
            <a:endParaRPr sz="9225" b="1" dirty="0">
              <a:solidFill>
                <a:srgbClr val="0C45A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225" b="1" dirty="0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processo</a:t>
            </a:r>
            <a:r>
              <a:rPr lang="en-US" sz="9225" b="1" dirty="0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9225" b="1" dirty="0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avaliativo</a:t>
            </a:r>
            <a:r>
              <a:rPr lang="en-US" sz="9225" b="1" dirty="0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9225" b="1" dirty="0">
              <a:solidFill>
                <a:srgbClr val="0C45A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8" name="Google Shape;168;g36c62950b93_0_21"/>
          <p:cNvPicPr preferRelativeResize="0"/>
          <p:nvPr/>
        </p:nvPicPr>
        <p:blipFill rotWithShape="1">
          <a:blip r:embed="rId3">
            <a:alphaModFix amt="76000"/>
          </a:blip>
          <a:srcRect/>
          <a:stretch/>
        </p:blipFill>
        <p:spPr>
          <a:xfrm>
            <a:off x="7281672" y="2729531"/>
            <a:ext cx="11788880" cy="7839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F60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13"/>
          <p:cNvGrpSpPr/>
          <p:nvPr/>
        </p:nvGrpSpPr>
        <p:grpSpPr>
          <a:xfrm>
            <a:off x="0" y="1829150"/>
            <a:ext cx="4259475" cy="833591"/>
            <a:chOff x="0" y="0"/>
            <a:chExt cx="5679300" cy="1111454"/>
          </a:xfrm>
        </p:grpSpPr>
        <p:sp>
          <p:nvSpPr>
            <p:cNvPr id="175" name="Google Shape;175;p13"/>
            <p:cNvSpPr/>
            <p:nvPr/>
          </p:nvSpPr>
          <p:spPr>
            <a:xfrm>
              <a:off x="0" y="0"/>
              <a:ext cx="918592" cy="126940"/>
            </a:xfrm>
            <a:prstGeom prst="rect">
              <a:avLst/>
            </a:prstGeom>
            <a:solidFill>
              <a:srgbClr val="0C45A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3"/>
            <p:cNvSpPr txBox="1"/>
            <p:nvPr/>
          </p:nvSpPr>
          <p:spPr>
            <a:xfrm>
              <a:off x="0" y="472475"/>
              <a:ext cx="5679300" cy="638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7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7" name="Google Shape;177;p13"/>
          <p:cNvSpPr/>
          <p:nvPr/>
        </p:nvSpPr>
        <p:spPr>
          <a:xfrm>
            <a:off x="426850" y="2540725"/>
            <a:ext cx="11059845" cy="6548750"/>
          </a:xfrm>
          <a:custGeom>
            <a:avLst/>
            <a:gdLst/>
            <a:ahLst/>
            <a:cxnLst/>
            <a:rect l="l" t="t" r="r" b="b"/>
            <a:pathLst>
              <a:path w="5745374" h="3038863" extrusionOk="0">
                <a:moveTo>
                  <a:pt x="5620914" y="3038863"/>
                </a:moveTo>
                <a:lnTo>
                  <a:pt x="124460" y="3038863"/>
                </a:lnTo>
                <a:cubicBezTo>
                  <a:pt x="55880" y="3038863"/>
                  <a:pt x="0" y="2982983"/>
                  <a:pt x="0" y="291440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620914" y="0"/>
                </a:lnTo>
                <a:cubicBezTo>
                  <a:pt x="5689494" y="0"/>
                  <a:pt x="5745374" y="55880"/>
                  <a:pt x="5745374" y="124460"/>
                </a:cubicBezTo>
                <a:lnTo>
                  <a:pt x="5745374" y="2914403"/>
                </a:lnTo>
                <a:cubicBezTo>
                  <a:pt x="5745374" y="2982983"/>
                  <a:pt x="5689494" y="3038863"/>
                  <a:pt x="5620914" y="30388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51242" y="6491903"/>
            <a:ext cx="3502813" cy="3350093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3"/>
          <p:cNvSpPr txBox="1"/>
          <p:nvPr/>
        </p:nvSpPr>
        <p:spPr>
          <a:xfrm>
            <a:off x="1087675" y="2794450"/>
            <a:ext cx="9727800" cy="7107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99" dirty="0">
                <a:latin typeface="Open Sans"/>
                <a:ea typeface="Open Sans"/>
                <a:cs typeface="Open Sans"/>
                <a:sym typeface="Open Sans"/>
              </a:rPr>
              <a:t>Esta primeira etapa deve ser preenchida pela </a:t>
            </a:r>
            <a:r>
              <a:rPr lang="pt-BR" sz="32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chefia, após a realização de uma reunião com sua equipe a respeito d</a:t>
            </a:r>
            <a:r>
              <a:rPr lang="pt-BR" sz="3299" dirty="0">
                <a:latin typeface="Open Sans"/>
                <a:ea typeface="Open Sans"/>
                <a:cs typeface="Open Sans"/>
                <a:sym typeface="Open Sans"/>
              </a:rPr>
              <a:t>as</a:t>
            </a:r>
            <a:r>
              <a:rPr lang="pt-BR" sz="32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características do trabalho do setor durante o ano, ponderando dificuldades e desafios para o seu desenvolvimento e o que foi possível avançar. Com base nas informações levantadas, a chefia preencherá as perguntas da </a:t>
            </a:r>
            <a:r>
              <a:rPr lang="pt-BR" sz="3299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Pré-Avaliação</a:t>
            </a:r>
            <a:r>
              <a:rPr lang="pt-BR" sz="32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indicando quais servidores/as participaram da reunião. </a:t>
            </a:r>
            <a:endParaRPr lang="pt-BR" dirty="0"/>
          </a:p>
          <a:p>
            <a:pPr marL="0" marR="0" lvl="0" indent="0" algn="ctr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32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0" name="Google Shape;180;p13"/>
          <p:cNvSpPr txBox="1"/>
          <p:nvPr/>
        </p:nvSpPr>
        <p:spPr>
          <a:xfrm>
            <a:off x="270807" y="348615"/>
            <a:ext cx="7977336" cy="15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200" dirty="0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PRÉ-AVALIAÇÃO</a:t>
            </a:r>
            <a:endParaRPr lang="pt-BR" dirty="0"/>
          </a:p>
        </p:txBody>
      </p:sp>
      <p:sp>
        <p:nvSpPr>
          <p:cNvPr id="181" name="Google Shape;181;p13"/>
          <p:cNvSpPr txBox="1"/>
          <p:nvPr/>
        </p:nvSpPr>
        <p:spPr>
          <a:xfrm>
            <a:off x="11637818" y="445004"/>
            <a:ext cx="6223332" cy="5955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>
                <a:solidFill>
                  <a:schemeClr val="dk2"/>
                </a:solidFill>
              </a:rPr>
              <a:t>QUESTÕES DA PRÉ-AVALIAÇÃO: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300" b="1" dirty="0">
              <a:solidFill>
                <a:schemeClr val="dk2"/>
              </a:solidFill>
            </a:endParaRPr>
          </a:p>
          <a:p>
            <a:pPr marL="457200" lvl="0" indent="-457200" algn="ju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2300" b="1" dirty="0">
                <a:solidFill>
                  <a:schemeClr val="dk2"/>
                </a:solidFill>
              </a:rPr>
              <a:t>Foi possível estabelecer um planejamento coletivo mínimo das atividades do setor?</a:t>
            </a:r>
          </a:p>
          <a:p>
            <a:pPr marL="457200" lvl="0" indent="-457200" algn="ju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pt-BR" sz="2300" b="1" dirty="0">
              <a:solidFill>
                <a:schemeClr val="dk2"/>
              </a:solidFill>
            </a:endParaRPr>
          </a:p>
          <a:p>
            <a:pPr marL="457200" lvl="0" indent="-457200" algn="ju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2300" b="1" dirty="0">
                <a:solidFill>
                  <a:schemeClr val="dk2"/>
                </a:solidFill>
              </a:rPr>
              <a:t>Quais foram os avanços alcançados pelo setor?</a:t>
            </a:r>
          </a:p>
          <a:p>
            <a:pPr marL="457200" lvl="0" indent="-457200" algn="ju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pt-BR" sz="2300" b="1" dirty="0">
              <a:solidFill>
                <a:schemeClr val="dk2"/>
              </a:solidFill>
            </a:endParaRPr>
          </a:p>
          <a:p>
            <a:pPr marL="457200" lvl="0" indent="-457200" algn="ju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2300" b="1" dirty="0">
                <a:solidFill>
                  <a:schemeClr val="dk2"/>
                </a:solidFill>
              </a:rPr>
              <a:t>Quais fora</a:t>
            </a:r>
            <a:r>
              <a:rPr lang="pt-BR" sz="2400" b="1" dirty="0">
                <a:solidFill>
                  <a:schemeClr val="dk2"/>
                </a:solidFill>
              </a:rPr>
              <a:t>m as maiores dificuldades encontradas para realizar o pretendido durante o ano? (considere todos os aspectos, inclusive condições e organização de trabalho).</a:t>
            </a:r>
          </a:p>
          <a:p>
            <a:pPr marL="457200" lvl="0" indent="-457200" algn="ju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pt-BR" sz="2400" b="1" dirty="0">
              <a:solidFill>
                <a:schemeClr val="dk2"/>
              </a:solidFill>
            </a:endParaRPr>
          </a:p>
          <a:p>
            <a:pPr marL="457200" lvl="0" indent="-457200" algn="ju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2400" b="1" dirty="0">
                <a:solidFill>
                  <a:schemeClr val="dk2"/>
                </a:solidFill>
              </a:rPr>
              <a:t>O que é possível fazer para melhorar?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1875</Words>
  <Application>Microsoft Office PowerPoint</Application>
  <PresentationFormat>Personalizar</PresentationFormat>
  <Paragraphs>198</Paragraphs>
  <Slides>32</Slides>
  <Notes>32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40" baseType="lpstr">
      <vt:lpstr>Calibri</vt:lpstr>
      <vt:lpstr>Arial</vt:lpstr>
      <vt:lpstr>Montserrat</vt:lpstr>
      <vt:lpstr>Montserrat SemiBold</vt:lpstr>
      <vt:lpstr>Open Sans Light</vt:lpstr>
      <vt:lpstr>Open Sans</vt:lpstr>
      <vt:lpstr>Open Sans ExtraBold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PC</dc:creator>
  <cp:lastModifiedBy>Rodrigo Cunha Alves Ferreira</cp:lastModifiedBy>
  <cp:revision>29</cp:revision>
  <dcterms:created xsi:type="dcterms:W3CDTF">2006-08-16T00:00:00Z</dcterms:created>
  <dcterms:modified xsi:type="dcterms:W3CDTF">2025-08-26T20:28:50Z</dcterms:modified>
</cp:coreProperties>
</file>