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2116-BFCE-4EA5-A145-E60AD3138A8D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B117-CC3C-41F2-A36F-63C84B4709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pt-BR" dirty="0" smtClean="0"/>
              <a:t>Férias dos Servidores da UNIRIO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 descr="image_preview[1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789040"/>
            <a:ext cx="1512168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Fundamento Legal: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000" dirty="0" smtClean="0"/>
              <a:t>Lei nº8112/90;</a:t>
            </a:r>
          </a:p>
          <a:p>
            <a:pPr algn="just"/>
            <a:r>
              <a:rPr lang="pt-BR" sz="3000" dirty="0" smtClean="0"/>
              <a:t>Ordem de Serviço nº06, 30 de Outubro de 2012. </a:t>
            </a:r>
            <a:endParaRPr lang="pt-BR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r>
              <a:rPr lang="pt-BR" u="sng" dirty="0" smtClean="0"/>
              <a:t>Marcação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marcação deve ser feita no SIE e no Mapa Anual de Férias.</a:t>
            </a:r>
          </a:p>
          <a:p>
            <a:pPr algn="just"/>
            <a:r>
              <a:rPr lang="pt-BR" dirty="0" smtClean="0"/>
              <a:t>Os Mapas de Férias devem ser devolvidos ao Cadastro com a assinatura do servidor e da chefia imediata, sem rasuras.</a:t>
            </a:r>
          </a:p>
          <a:p>
            <a:pPr lvl="0" algn="just"/>
            <a:r>
              <a:rPr lang="pt-BR" dirty="0"/>
              <a:t>É preciso marcar os 30 dias ou os 45 dias por completo. Parcelados ou não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As férias de 2015 podem ser marcadas a partir do primeiro dia útil de 2015. Não podem ser marcadas para o ano de 2014</a:t>
            </a:r>
            <a:r>
              <a:rPr lang="pt-BR" dirty="0" smtClean="0"/>
              <a:t>. </a:t>
            </a:r>
            <a:r>
              <a:rPr lang="pt-BR" dirty="0"/>
              <a:t>O acúmulo para o próximo ano somente por extrema necessidade de serviço, com </a:t>
            </a:r>
            <a:r>
              <a:rPr lang="pt-BR" dirty="0" smtClean="0"/>
              <a:t>justificativa.</a:t>
            </a:r>
          </a:p>
          <a:p>
            <a:endParaRPr lang="pt-BR" sz="2400" dirty="0" smtClean="0"/>
          </a:p>
          <a:p>
            <a:endParaRPr lang="pt-BR" sz="2400" dirty="0"/>
          </a:p>
          <a:p>
            <a:pPr lvl="0"/>
            <a:endParaRPr lang="pt-BR" sz="2400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servidores que não marcaram suas férias referentes ao exercício de 2014, deverão marcá-las com data limite de 31 de dezembro de 2015.</a:t>
            </a:r>
          </a:p>
          <a:p>
            <a:pPr algn="just"/>
            <a:r>
              <a:rPr lang="pt-BR" dirty="0" smtClean="0"/>
              <a:t>As Férias pendentes de 2014 deverão ser marcadas em períodos anteriores a marcação das férias 2015.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/>
          </a:bodyPr>
          <a:lstStyle/>
          <a:p>
            <a:r>
              <a:rPr lang="pt-BR" sz="4000" u="sng" dirty="0" smtClean="0"/>
              <a:t>ADIANTAMENTO DE 13° SALÁRIO</a:t>
            </a:r>
            <a:r>
              <a:rPr lang="pt-BR" sz="4000" dirty="0" smtClean="0"/>
              <a:t>: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lvl="0" algn="just"/>
            <a:r>
              <a:rPr lang="pt-BR" dirty="0" smtClean="0"/>
              <a:t>Opção </a:t>
            </a:r>
            <a:r>
              <a:rPr lang="pt-BR" dirty="0"/>
              <a:t>de </a:t>
            </a:r>
            <a:r>
              <a:rPr lang="pt-BR" dirty="0" smtClean="0"/>
              <a:t>receber, uma única vez, </a:t>
            </a:r>
            <a:r>
              <a:rPr lang="pt-BR" dirty="0"/>
              <a:t>50% do 13° salário em qualquer uma das etapas das férias previstas para usufruto nos meses de janeiro até junho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b="1" dirty="0" smtClean="0"/>
              <a:t>	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u="sng" dirty="0"/>
              <a:t>ADIANTAMENTO DE FÉRIAS</a:t>
            </a:r>
            <a:r>
              <a:rPr lang="pt-BR" sz="4000" dirty="0"/>
              <a:t>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Recebe 70% do próximo salário no mês das férias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É descontado de uma só vez na folha de pagamento seguinte ao do início das férias.</a:t>
            </a:r>
          </a:p>
          <a:p>
            <a:pPr lvl="0" algn="just">
              <a:buNone/>
            </a:pPr>
            <a:r>
              <a:rPr lang="pt-BR" dirty="0"/>
              <a:t>	</a:t>
            </a:r>
            <a:r>
              <a:rPr lang="pt-BR" b="1" dirty="0"/>
              <a:t> Ex</a:t>
            </a:r>
            <a:r>
              <a:rPr lang="pt-BR" dirty="0"/>
              <a:t>: Férias em outubro: Recebe </a:t>
            </a:r>
            <a:r>
              <a:rPr lang="pt-BR" dirty="0" smtClean="0"/>
              <a:t>70</a:t>
            </a:r>
            <a:r>
              <a:rPr lang="pt-BR" dirty="0"/>
              <a:t>% de adiantamento no contracheque de setembro que sai no início de outubro. No contracheque de outubro vem o salário normal. O desconto se dará no contracheque de novembro que sai em dezembro.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u="sng" dirty="0" smtClean="0"/>
              <a:t>Servidores Novos: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dirty="0" smtClean="0"/>
              <a:t>Têm </a:t>
            </a:r>
            <a:r>
              <a:rPr lang="pt-BR" dirty="0"/>
              <a:t>direito a férias após o cumprimento do período aquisitivo exigido por Lei (um ano). </a:t>
            </a:r>
          </a:p>
          <a:p>
            <a:pPr lvl="0" algn="just"/>
            <a:r>
              <a:rPr lang="pt-BR" dirty="0"/>
              <a:t>Os que ingressaram em 2014 têm direito ao exercício </a:t>
            </a:r>
            <a:r>
              <a:rPr lang="pt-BR" dirty="0" smtClean="0"/>
              <a:t>2015. 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pPr lvl="0"/>
            <a:r>
              <a:rPr lang="pt-BR" u="sng" dirty="0"/>
              <a:t>MARCAÇÃO/ALTERAÇÃODE </a:t>
            </a:r>
            <a:r>
              <a:rPr lang="pt-BR" u="sng" dirty="0" smtClean="0"/>
              <a:t>FÉRIAS:</a:t>
            </a:r>
            <a:r>
              <a:rPr lang="pt-BR" u="sng" dirty="0"/>
              <a:t/>
            </a:r>
            <a:br>
              <a:rPr lang="pt-BR" u="sng" dirty="0"/>
            </a:b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dirty="0"/>
              <a:t>PRAZO: </a:t>
            </a:r>
            <a:r>
              <a:rPr lang="pt-BR" dirty="0" smtClean="0"/>
              <a:t>Mínimo de </a:t>
            </a:r>
            <a:r>
              <a:rPr lang="pt-BR" dirty="0"/>
              <a:t>60 dias antes do início do </a:t>
            </a:r>
            <a:r>
              <a:rPr lang="pt-BR" dirty="0" smtClean="0"/>
              <a:t>período. </a:t>
            </a:r>
            <a:r>
              <a:rPr lang="pt-BR" dirty="0"/>
              <a:t>Deve ser feita </a:t>
            </a:r>
            <a:r>
              <a:rPr lang="pt-BR" dirty="0" smtClean="0"/>
              <a:t>através de requerimento com </a:t>
            </a:r>
            <a:r>
              <a:rPr lang="pt-BR" dirty="0"/>
              <a:t>ciência da chefia e assinatura do servidor. </a:t>
            </a:r>
          </a:p>
          <a:p>
            <a:pPr lvl="0" algn="just"/>
            <a:r>
              <a:rPr lang="pt-BR" dirty="0"/>
              <a:t>Diárias para viagens cruzam com as férias. É necessário ALTERAR as férias, respeitando o prazo mínimo de </a:t>
            </a:r>
            <a:r>
              <a:rPr lang="pt-BR" dirty="0" smtClean="0"/>
              <a:t>60 </a:t>
            </a:r>
            <a:r>
              <a:rPr lang="pt-BR" dirty="0"/>
              <a:t>dias </a:t>
            </a:r>
            <a:r>
              <a:rPr lang="pt-BR" dirty="0" smtClean="0"/>
              <a:t>antes </a:t>
            </a:r>
            <a:r>
              <a:rPr lang="pt-BR" dirty="0"/>
              <a:t>do início do </a:t>
            </a:r>
            <a:r>
              <a:rPr lang="pt-BR" dirty="0" smtClean="0"/>
              <a:t>período, através de requerimento específico </a:t>
            </a:r>
            <a:r>
              <a:rPr lang="pt-BR" sz="2400" dirty="0" smtClean="0"/>
              <a:t>(http://www2.unirio.br/portal_do_servidor/formularios).</a:t>
            </a:r>
            <a:endParaRPr lang="pt-BR" sz="2400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pt-BR" u="sng" dirty="0"/>
              <a:t>FÉRIAS X LICENÇA</a:t>
            </a:r>
            <a:br>
              <a:rPr lang="pt-BR" u="sng" dirty="0"/>
            </a:b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dirty="0"/>
              <a:t>Dentro das férias não se computa licença médica. Licença médica somente depois </a:t>
            </a:r>
            <a:r>
              <a:rPr lang="pt-BR" dirty="0" smtClean="0"/>
              <a:t>do término das férias.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pt-BR" u="sng" dirty="0"/>
              <a:t>PARCELAMENTO</a:t>
            </a:r>
            <a:br>
              <a:rPr lang="pt-BR" u="sng" dirty="0"/>
            </a:br>
            <a:endParaRPr lang="pt-BR" u="sng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259573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Categoria Funcional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Nº </a:t>
                      </a:r>
                      <a:r>
                        <a:rPr lang="pt-BR" baseline="0" dirty="0" smtClean="0"/>
                        <a:t> de Dias de Férias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Parcelamento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15+15+15</a:t>
                      </a:r>
                    </a:p>
                    <a:p>
                      <a:pPr algn="ctr"/>
                      <a:r>
                        <a:rPr lang="pt-BR" dirty="0" smtClean="0"/>
                        <a:t>20+25;</a:t>
                      </a:r>
                      <a:r>
                        <a:rPr lang="pt-BR" baseline="0" dirty="0" smtClean="0"/>
                        <a:t> 25+20</a:t>
                      </a:r>
                    </a:p>
                    <a:p>
                      <a:pPr algn="ctr"/>
                      <a:r>
                        <a:rPr lang="pt-BR" baseline="0" dirty="0" smtClean="0"/>
                        <a:t>30+15; 15+30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Professor Substituto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10+10+10</a:t>
                      </a:r>
                    </a:p>
                    <a:p>
                      <a:pPr algn="ctr"/>
                      <a:r>
                        <a:rPr lang="pt-BR" dirty="0" smtClean="0"/>
                        <a:t>20+10;</a:t>
                      </a:r>
                      <a:r>
                        <a:rPr lang="pt-BR" baseline="0" dirty="0" smtClean="0"/>
                        <a:t> 10+20</a:t>
                      </a:r>
                    </a:p>
                    <a:p>
                      <a:pPr algn="ctr"/>
                      <a:r>
                        <a:rPr lang="pt-BR" baseline="0" dirty="0" smtClean="0"/>
                        <a:t>15+15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Docente que opera</a:t>
                      </a:r>
                      <a:r>
                        <a:rPr lang="pt-BR" baseline="0" dirty="0" smtClean="0"/>
                        <a:t> Raio 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20+25;</a:t>
                      </a:r>
                      <a:r>
                        <a:rPr lang="pt-BR" baseline="0" dirty="0" smtClean="0"/>
                        <a:t> 25+20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Técnico-Administrativo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10+10+10</a:t>
                      </a:r>
                    </a:p>
                    <a:p>
                      <a:pPr algn="ctr"/>
                      <a:r>
                        <a:rPr lang="pt-BR" dirty="0" smtClean="0"/>
                        <a:t>20+10; 10+20</a:t>
                      </a:r>
                    </a:p>
                    <a:p>
                      <a:pPr algn="ctr"/>
                      <a:r>
                        <a:rPr lang="pt-BR" dirty="0" smtClean="0"/>
                        <a:t>15+15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Operadores, Técnicos de Raio X e Médicos Radiologistas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20+20</a:t>
                      </a:r>
                    </a:p>
                    <a:p>
                      <a:pPr algn="ctr"/>
                      <a:r>
                        <a:rPr lang="pt-BR" dirty="0" smtClean="0"/>
                        <a:t>(obrigatório)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403</Words>
  <Application>Microsoft Office PowerPoint</Application>
  <PresentationFormat>Apresentação na tela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Férias dos Servidores da UNIRIO</vt:lpstr>
      <vt:lpstr>Marcação</vt:lpstr>
      <vt:lpstr>Slide 3</vt:lpstr>
      <vt:lpstr>ADIANTAMENTO DE 13° SALÁRIO:</vt:lpstr>
      <vt:lpstr>ADIANTAMENTO DE FÉRIAS:</vt:lpstr>
      <vt:lpstr>Servidores Novos:</vt:lpstr>
      <vt:lpstr>MARCAÇÃO/ALTERAÇÃODE FÉRIAS: </vt:lpstr>
      <vt:lpstr>FÉRIAS X LICENÇA </vt:lpstr>
      <vt:lpstr>PARCELAMENTO </vt:lpstr>
      <vt:lpstr>Fundamento Legal: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Férias dos Servidores da UNIRIO</dc:title>
  <dc:creator>Cristiane Pereira</dc:creator>
  <cp:lastModifiedBy>Cristiane Pereira</cp:lastModifiedBy>
  <cp:revision>16</cp:revision>
  <dcterms:created xsi:type="dcterms:W3CDTF">2014-10-06T17:36:08Z</dcterms:created>
  <dcterms:modified xsi:type="dcterms:W3CDTF">2014-10-22T12:53:38Z</dcterms:modified>
</cp:coreProperties>
</file>