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312" r:id="rId4"/>
    <p:sldId id="262" r:id="rId5"/>
    <p:sldId id="299" r:id="rId6"/>
    <p:sldId id="300" r:id="rId7"/>
    <p:sldId id="301" r:id="rId8"/>
    <p:sldId id="322" r:id="rId9"/>
    <p:sldId id="263" r:id="rId10"/>
    <p:sldId id="302" r:id="rId11"/>
    <p:sldId id="303" r:id="rId12"/>
    <p:sldId id="264" r:id="rId13"/>
    <p:sldId id="265" r:id="rId14"/>
    <p:sldId id="266" r:id="rId15"/>
    <p:sldId id="304" r:id="rId16"/>
    <p:sldId id="305" r:id="rId17"/>
    <p:sldId id="257" r:id="rId18"/>
    <p:sldId id="306" r:id="rId19"/>
    <p:sldId id="307" r:id="rId20"/>
    <p:sldId id="269" r:id="rId21"/>
    <p:sldId id="258" r:id="rId22"/>
    <p:sldId id="313" r:id="rId23"/>
    <p:sldId id="321" r:id="rId24"/>
    <p:sldId id="320" r:id="rId25"/>
    <p:sldId id="319" r:id="rId26"/>
    <p:sldId id="314" r:id="rId27"/>
    <p:sldId id="316" r:id="rId28"/>
    <p:sldId id="318" r:id="rId29"/>
    <p:sldId id="317" r:id="rId30"/>
    <p:sldId id="315" r:id="rId31"/>
    <p:sldId id="311" r:id="rId32"/>
    <p:sldId id="310" r:id="rId33"/>
    <p:sldId id="308" r:id="rId34"/>
    <p:sldId id="309" r:id="rId35"/>
    <p:sldId id="323" r:id="rId36"/>
    <p:sldId id="324" r:id="rId37"/>
    <p:sldId id="325" r:id="rId38"/>
    <p:sldId id="259" r:id="rId39"/>
    <p:sldId id="326"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D54A75FA-5403-4047-8D2C-AE02F8445A5D}" type="datetimeFigureOut">
              <a:rPr lang="pt-BR" smtClean="0"/>
              <a:pPr/>
              <a:t>16/01/2017</a:t>
            </a:fld>
            <a:endParaRPr lang="pt-BR" dirty="0"/>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dirty="0"/>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D68483F8-4590-4A57-B2EC-14F92635EE75}" type="slidenum">
              <a:rPr lang="pt-BR" smtClean="0"/>
              <a:pPr/>
              <a:t>‹nº›</a:t>
            </a:fld>
            <a:endParaRPr lang="pt-BR" dirty="0"/>
          </a:p>
        </p:txBody>
      </p:sp>
    </p:spTree>
  </p:cSld>
  <p:clrMapOvr>
    <a:masterClrMapping/>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5" name="Espaço Reservado para Rodapé 4"/>
          <p:cNvSpPr>
            <a:spLocks noGrp="1"/>
          </p:cNvSpPr>
          <p:nvPr>
            <p:ph type="ftr" sz="quarter" idx="11"/>
          </p:nvPr>
        </p:nvSpPr>
        <p:spPr/>
        <p:txBody>
          <a:bodyPr/>
          <a:lstStyle>
            <a:extLst/>
          </a:lstStyle>
          <a:p>
            <a:endParaRPr lang="pt-BR" dirty="0"/>
          </a:p>
        </p:txBody>
      </p:sp>
      <p:sp>
        <p:nvSpPr>
          <p:cNvPr id="6" name="Espaço Reservado para Número de Slide 5"/>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Tree>
  </p:cSld>
  <p:clrMapOvr>
    <a:masterClrMapping/>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5" name="Espaço Reservado para Rodapé 4"/>
          <p:cNvSpPr>
            <a:spLocks noGrp="1"/>
          </p:cNvSpPr>
          <p:nvPr>
            <p:ph type="ftr" sz="quarter" idx="11"/>
          </p:nvPr>
        </p:nvSpPr>
        <p:spPr/>
        <p:txBody>
          <a:bodyPr/>
          <a:lstStyle>
            <a:extLst/>
          </a:lstStyle>
          <a:p>
            <a:endParaRPr lang="pt-BR" dirty="0"/>
          </a:p>
        </p:txBody>
      </p:sp>
      <p:sp>
        <p:nvSpPr>
          <p:cNvPr id="6" name="Espaço Reservado para Número de Slide 5"/>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Tree>
  </p:cSld>
  <p:clrMapOvr>
    <a:masterClrMapping/>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5" name="Espaço Reservado para Rodapé 4"/>
          <p:cNvSpPr>
            <a:spLocks noGrp="1"/>
          </p:cNvSpPr>
          <p:nvPr>
            <p:ph type="ftr" sz="quarter" idx="11"/>
          </p:nvPr>
        </p:nvSpPr>
        <p:spPr/>
        <p:txBody>
          <a:bodyPr/>
          <a:lstStyle>
            <a:extLst/>
          </a:lstStyle>
          <a:p>
            <a:endParaRPr lang="pt-BR" dirty="0"/>
          </a:p>
        </p:txBody>
      </p:sp>
      <p:sp>
        <p:nvSpPr>
          <p:cNvPr id="6" name="Espaço Reservado para Número de Slide 5"/>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5" name="Espaço Reservado para Rodapé 4"/>
          <p:cNvSpPr>
            <a:spLocks noGrp="1"/>
          </p:cNvSpPr>
          <p:nvPr>
            <p:ph type="ftr" sz="quarter" idx="11"/>
          </p:nvPr>
        </p:nvSpPr>
        <p:spPr/>
        <p:txBody>
          <a:bodyPr/>
          <a:lstStyle>
            <a:extLst/>
          </a:lstStyle>
          <a:p>
            <a:endParaRPr lang="pt-BR" dirty="0"/>
          </a:p>
        </p:txBody>
      </p:sp>
      <p:sp>
        <p:nvSpPr>
          <p:cNvPr id="6" name="Espaço Reservado para Número de Slide 5"/>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6" name="Espaço Reservado para Rodapé 5"/>
          <p:cNvSpPr>
            <a:spLocks noGrp="1"/>
          </p:cNvSpPr>
          <p:nvPr>
            <p:ph type="ftr" sz="quarter" idx="11"/>
          </p:nvPr>
        </p:nvSpPr>
        <p:spPr/>
        <p:txBody>
          <a:bodyPr/>
          <a:lstStyle>
            <a:extLst/>
          </a:lstStyle>
          <a:p>
            <a:endParaRPr lang="pt-BR" dirty="0"/>
          </a:p>
        </p:txBody>
      </p:sp>
      <p:sp>
        <p:nvSpPr>
          <p:cNvPr id="7" name="Espaço Reservado para Número de Slide 6"/>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8" name="Espaço Reservado para Rodapé 7"/>
          <p:cNvSpPr>
            <a:spLocks noGrp="1"/>
          </p:cNvSpPr>
          <p:nvPr>
            <p:ph type="ftr" sz="quarter" idx="11"/>
          </p:nvPr>
        </p:nvSpPr>
        <p:spPr/>
        <p:txBody>
          <a:bodyPr/>
          <a:lstStyle>
            <a:extLst/>
          </a:lstStyle>
          <a:p>
            <a:endParaRPr lang="pt-BR" dirty="0"/>
          </a:p>
        </p:txBody>
      </p:sp>
      <p:sp>
        <p:nvSpPr>
          <p:cNvPr id="9" name="Espaço Reservado para Número de Slide 8"/>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4" name="Espaço Reservado para Rodapé 3"/>
          <p:cNvSpPr>
            <a:spLocks noGrp="1"/>
          </p:cNvSpPr>
          <p:nvPr>
            <p:ph type="ftr" sz="quarter" idx="11"/>
          </p:nvPr>
        </p:nvSpPr>
        <p:spPr/>
        <p:txBody>
          <a:bodyPr/>
          <a:lstStyle>
            <a:extLst/>
          </a:lstStyle>
          <a:p>
            <a:endParaRPr lang="pt-BR" dirty="0"/>
          </a:p>
        </p:txBody>
      </p:sp>
      <p:sp>
        <p:nvSpPr>
          <p:cNvPr id="5" name="Espaço Reservado para Número de Slide 4"/>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D54A75FA-5403-4047-8D2C-AE02F8445A5D}" type="datetimeFigureOut">
              <a:rPr lang="pt-BR" smtClean="0"/>
              <a:pPr/>
              <a:t>16/01/2017</a:t>
            </a:fld>
            <a:endParaRPr lang="pt-BR" dirty="0"/>
          </a:p>
        </p:txBody>
      </p:sp>
      <p:sp>
        <p:nvSpPr>
          <p:cNvPr id="3" name="Espaço Reservado para Rodapé 2"/>
          <p:cNvSpPr>
            <a:spLocks noGrp="1"/>
          </p:cNvSpPr>
          <p:nvPr>
            <p:ph type="ftr" sz="quarter" idx="11"/>
          </p:nvPr>
        </p:nvSpPr>
        <p:spPr/>
        <p:txBody>
          <a:bodyPr/>
          <a:lstStyle>
            <a:extLst/>
          </a:lstStyle>
          <a:p>
            <a:endParaRPr lang="pt-BR" dirty="0"/>
          </a:p>
        </p:txBody>
      </p:sp>
      <p:sp>
        <p:nvSpPr>
          <p:cNvPr id="4" name="Espaço Reservado para Número de Slide 3"/>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Tree>
  </p:cSld>
  <p:clrMapOvr>
    <a:masterClrMapping/>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D54A75FA-5403-4047-8D2C-AE02F8445A5D}" type="datetimeFigureOut">
              <a:rPr lang="pt-BR" smtClean="0"/>
              <a:pPr/>
              <a:t>16/01/2017</a:t>
            </a:fld>
            <a:endParaRPr lang="pt-BR" dirty="0"/>
          </a:p>
        </p:txBody>
      </p:sp>
      <p:sp>
        <p:nvSpPr>
          <p:cNvPr id="6" name="Espaço Reservado para Rodapé 5"/>
          <p:cNvSpPr>
            <a:spLocks noGrp="1"/>
          </p:cNvSpPr>
          <p:nvPr>
            <p:ph type="ftr" sz="quarter" idx="11"/>
          </p:nvPr>
        </p:nvSpPr>
        <p:spPr/>
        <p:txBody>
          <a:bodyPr/>
          <a:lstStyle>
            <a:extLst/>
          </a:lstStyle>
          <a:p>
            <a:endParaRPr lang="pt-BR" dirty="0"/>
          </a:p>
        </p:txBody>
      </p:sp>
      <p:sp>
        <p:nvSpPr>
          <p:cNvPr id="7" name="Espaço Reservado para Número de Slide 6"/>
          <p:cNvSpPr>
            <a:spLocks noGrp="1"/>
          </p:cNvSpPr>
          <p:nvPr>
            <p:ph type="sldNum" sz="quarter" idx="12"/>
          </p:nvPr>
        </p:nvSpPr>
        <p:spPr/>
        <p:txBody>
          <a:bodyPr/>
          <a:lstStyle>
            <a:extLst/>
          </a:lstStyle>
          <a:p>
            <a:fld id="{D68483F8-4590-4A57-B2EC-14F92635EE75}" type="slidenum">
              <a:rPr lang="pt-BR" smtClean="0"/>
              <a:pPr/>
              <a:t>‹nº›</a:t>
            </a:fld>
            <a:endParaRPr lang="pt-BR"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D54A75FA-5403-4047-8D2C-AE02F8445A5D}" type="datetimeFigureOut">
              <a:rPr lang="pt-BR" smtClean="0"/>
              <a:pPr/>
              <a:t>16/01/2017</a:t>
            </a:fld>
            <a:endParaRPr lang="pt-BR" dirty="0"/>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dirty="0"/>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D68483F8-4590-4A57-B2EC-14F92635EE75}" type="slidenum">
              <a:rPr lang="pt-BR" smtClean="0"/>
              <a:pPr/>
              <a:t>‹nº›</a:t>
            </a:fld>
            <a:endParaRPr lang="pt-BR" dirty="0"/>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4A75FA-5403-4047-8D2C-AE02F8445A5D}" type="datetimeFigureOut">
              <a:rPr lang="pt-BR" smtClean="0"/>
              <a:pPr/>
              <a:t>16/01/2017</a:t>
            </a:fld>
            <a:endParaRPr lang="pt-BR" dirty="0"/>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dirty="0"/>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8483F8-4590-4A57-B2EC-14F92635EE75}"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p14:dur="50" advTm="20000">
        <p:wheel spokes="8"/>
      </p:transition>
    </mc:Choice>
    <mc:Fallback>
      <p:transition advTm="20000">
        <p:wheel spokes="8"/>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3688" y="332657"/>
            <a:ext cx="5336652" cy="1728192"/>
          </a:xfrm>
        </p:spPr>
        <p:txBody>
          <a:bodyPr>
            <a:normAutofit/>
          </a:bodyPr>
          <a:lstStyle/>
          <a:p>
            <a:pPr algn="just"/>
            <a:r>
              <a:rPr lang="pt-BR" sz="3200" dirty="0" smtClean="0">
                <a:latin typeface="Arial Narrow" panose="020B0606020202030204" pitchFamily="34" charset="0"/>
              </a:rPr>
              <a:t>Retrospectiva CCBS 2016</a:t>
            </a:r>
            <a:br>
              <a:rPr lang="pt-BR" sz="3200" dirty="0" smtClean="0">
                <a:latin typeface="Arial Narrow" panose="020B0606020202030204" pitchFamily="34" charset="0"/>
              </a:rPr>
            </a:br>
            <a:r>
              <a:rPr lang="pt-BR" sz="3200" dirty="0" smtClean="0">
                <a:latin typeface="Arial Narrow" panose="020B0606020202030204" pitchFamily="34" charset="0"/>
              </a:rPr>
              <a:t>Eventos, Palestras, Jornadas e Seminário. </a:t>
            </a:r>
            <a:endParaRPr lang="pt-BR" sz="3200" dirty="0">
              <a:latin typeface="Arial Narrow" panose="020B0606020202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440246"/>
          </a:xfrm>
        </p:spPr>
        <p:txBody>
          <a:bodyPr>
            <a:normAutofit/>
          </a:bodyPr>
          <a:lstStyle/>
          <a:p>
            <a:pPr algn="l"/>
            <a:r>
              <a:rPr lang="pt-BR" sz="2000" b="1" dirty="0" smtClean="0"/>
              <a:t>Campanha de vacinação contra gripe começa na UNIRIO </a:t>
            </a:r>
            <a:br>
              <a:rPr lang="pt-BR" sz="2000" b="1" dirty="0" smtClean="0"/>
            </a:br>
            <a:r>
              <a:rPr lang="pt-BR" sz="1800" dirty="0" smtClean="0"/>
              <a:t>A UNIRIO deu início nesta segunda-feira, 2 de maio, à campanha de vacinação contra gripe, por meio de parceria entre o programa Fábrica de Cuidados e a Secretaria Municipal de Saúde. Nesse primeiro dia da campanha foram aplicadas 300 doses da vacina. O público-alvo são pessoas acima de 60 anos, mulheres que tenham dado à luz há até 45 dias, profissionais de saúde, pessoas que tenham contato direto com idosos e portadores de </a:t>
            </a:r>
            <a:r>
              <a:rPr lang="pt-BR" sz="1800" dirty="0" err="1" smtClean="0"/>
              <a:t>comorbidades</a:t>
            </a:r>
            <a:r>
              <a:rPr lang="pt-BR" sz="1800" dirty="0" smtClean="0"/>
              <a:t> – por exemplo, associação entre diabetes e hipertensão arterial. </a:t>
            </a: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797568"/>
          </a:xfrm>
        </p:spPr>
        <p:txBody>
          <a:bodyPr>
            <a:normAutofit/>
          </a:bodyPr>
          <a:lstStyle/>
          <a:p>
            <a:pPr algn="l"/>
            <a:r>
              <a:rPr lang="pt-BR" sz="2000" b="1" dirty="0" smtClean="0"/>
              <a:t>Semana de Enfermagem 2016 começa nesta segunda, dia 9 </a:t>
            </a:r>
            <a:br>
              <a:rPr lang="pt-BR" sz="2000" b="1" dirty="0" smtClean="0"/>
            </a:br>
            <a:r>
              <a:rPr lang="pt-BR" sz="2000" dirty="0" smtClean="0"/>
              <a:t>Escola de Enfermagem Alfredo Pinto (EEAP) promove uma série de atividades que integram a Semana de Enfermagem 2016. O evento incluirá debates, oficinas, cursos e apresentação cultural. </a:t>
            </a:r>
            <a:br>
              <a:rPr lang="pt-BR" sz="2000" dirty="0" smtClean="0"/>
            </a:br>
            <a:r>
              <a:rPr lang="pt-BR" sz="2000" dirty="0" smtClean="0"/>
              <a:t>A Semana será aberta, no dia 9 de maio, com um curso de Preceptoria no HUGG, seguido pela transmissão do cargo de Direção da EEAP, no dia 10. Atenção à Saúde LGBT, Saúde da Mulher, SUS e Cuidados na Terapia Intensiva são alguns dos temas</a:t>
            </a:r>
            <a:br>
              <a:rPr lang="pt-BR" sz="2000" dirty="0" smtClean="0"/>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PALESTRA NA ESCOLA DE NUTRIÇÃO ABORDARÁ ROTULAGEM DOS ALIMENTOS</a:t>
            </a:r>
            <a:br>
              <a:rPr lang="pt-BR" sz="2000" dirty="0" smtClean="0">
                <a:solidFill>
                  <a:srgbClr val="00B0F0"/>
                </a:solidFill>
                <a:latin typeface="Arial Narrow" pitchFamily="34" charset="0"/>
              </a:rPr>
            </a:br>
            <a:r>
              <a:rPr lang="pt-BR" sz="2000" dirty="0" smtClean="0">
                <a:solidFill>
                  <a:srgbClr val="00B0F0"/>
                </a:solidFill>
                <a:latin typeface="Arial Narrow" pitchFamily="34" charset="0"/>
              </a:rPr>
              <a:t> </a:t>
            </a:r>
            <a:br>
              <a:rPr lang="pt-BR" sz="2000" dirty="0" smtClean="0">
                <a:solidFill>
                  <a:srgbClr val="00B0F0"/>
                </a:solidFill>
                <a:latin typeface="Arial Narrow" pitchFamily="34" charset="0"/>
              </a:rPr>
            </a:br>
            <a:r>
              <a:rPr lang="pt-BR" sz="2000" dirty="0" smtClean="0"/>
              <a:t>O evento integra o ciclo Alimentação e Saúde, promovido pelo Programa de Pós-Graduação em Alimentos e Nutrição (PPGAN) Por que devemos olhar os rótulos dos alimentos? é o tema da palestra que a mestranda Liza </a:t>
            </a:r>
            <a:r>
              <a:rPr lang="pt-BR" sz="2000" dirty="0" err="1" smtClean="0"/>
              <a:t>Ghassan</a:t>
            </a:r>
            <a:r>
              <a:rPr lang="pt-BR" sz="2000" dirty="0" smtClean="0"/>
              <a:t> </a:t>
            </a:r>
            <a:r>
              <a:rPr lang="pt-BR" sz="2000" dirty="0" err="1" smtClean="0"/>
              <a:t>Riachi</a:t>
            </a:r>
            <a:r>
              <a:rPr lang="pt-BR" sz="2000" dirty="0" smtClean="0"/>
              <a:t> ministrará.</a:t>
            </a: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solidFill>
                  <a:srgbClr val="00B0F0"/>
                </a:solidFill>
                <a:latin typeface="Arial Narrow" pitchFamily="34" charset="0"/>
              </a:rPr>
              <a:t>SEMINÁRIOS IB DISCUTE NOVOS USOS CLÍNICOS DA HEPARINA </a:t>
            </a: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1800" dirty="0" smtClean="0"/>
              <a:t>Com doutorado em Ciências Biológicas (biologia molecular) pela Universidade Federal de São Paulo, Mauro Pavão já publicou 58 artigos em periódicos especializados e mais de 40 resumos em anais de eventos. Em suas atividades profissionais, interagiu com 80 colaboradores em </a:t>
            </a:r>
            <a:r>
              <a:rPr lang="pt-BR" sz="1800" dirty="0" err="1" smtClean="0"/>
              <a:t>coautorias</a:t>
            </a:r>
            <a:r>
              <a:rPr lang="pt-BR" sz="1800" dirty="0" smtClean="0"/>
              <a:t> de trabalhos científicos. O professor atua na área de bioquímica, com ênfase em glicídios. Em seu currículo </a:t>
            </a:r>
            <a:r>
              <a:rPr lang="pt-BR" sz="1800" dirty="0" err="1" smtClean="0"/>
              <a:t>Lattes</a:t>
            </a:r>
            <a:r>
              <a:rPr lang="pt-BR" sz="1800" dirty="0" smtClean="0"/>
              <a:t>, os termos mais </a:t>
            </a:r>
            <a:r>
              <a:rPr lang="pt-BR" sz="1800" dirty="0" err="1" smtClean="0"/>
              <a:t>frequentes</a:t>
            </a:r>
            <a:r>
              <a:rPr lang="pt-BR" sz="1800" dirty="0" smtClean="0"/>
              <a:t> na contextualização da produção científica, tecnológica e artístico-cultural são: </a:t>
            </a:r>
            <a:r>
              <a:rPr lang="pt-BR" sz="1800" dirty="0" err="1" smtClean="0"/>
              <a:t>ascidias</a:t>
            </a:r>
            <a:r>
              <a:rPr lang="pt-BR" sz="1800" dirty="0" smtClean="0"/>
              <a:t>, </a:t>
            </a:r>
            <a:r>
              <a:rPr lang="pt-BR" sz="1800" dirty="0" err="1" smtClean="0"/>
              <a:t>glicosaminoglicanos</a:t>
            </a:r>
            <a:r>
              <a:rPr lang="pt-BR" sz="1800" dirty="0" smtClean="0"/>
              <a:t>, </a:t>
            </a:r>
            <a:r>
              <a:rPr lang="pt-BR" sz="1800" dirty="0" err="1" smtClean="0"/>
              <a:t>heparina</a:t>
            </a:r>
            <a:r>
              <a:rPr lang="pt-BR" sz="1800" dirty="0" smtClean="0"/>
              <a:t>, </a:t>
            </a:r>
            <a:r>
              <a:rPr lang="pt-BR" sz="1800" dirty="0" err="1" smtClean="0"/>
              <a:t>antitrombotico</a:t>
            </a:r>
            <a:r>
              <a:rPr lang="pt-BR" sz="1800" dirty="0" smtClean="0"/>
              <a:t>, </a:t>
            </a:r>
            <a:r>
              <a:rPr lang="pt-BR" sz="1800" dirty="0" err="1" smtClean="0"/>
              <a:t>cofator</a:t>
            </a:r>
            <a:r>
              <a:rPr lang="pt-BR" sz="1800" dirty="0" smtClean="0"/>
              <a:t> II </a:t>
            </a:r>
            <a:r>
              <a:rPr lang="pt-BR" sz="1800" dirty="0" err="1" smtClean="0"/>
              <a:t>heparina</a:t>
            </a:r>
            <a:r>
              <a:rPr lang="pt-BR" sz="1800" dirty="0" smtClean="0"/>
              <a:t>, anticoagulante, </a:t>
            </a:r>
            <a:r>
              <a:rPr lang="pt-BR" sz="1800" dirty="0" err="1" smtClean="0"/>
              <a:t>dermatam</a:t>
            </a:r>
            <a:r>
              <a:rPr lang="pt-BR" sz="1800" dirty="0" smtClean="0"/>
              <a:t> sulfato, câncer, metástase, </a:t>
            </a:r>
            <a:r>
              <a:rPr lang="pt-BR" sz="1800" dirty="0" err="1" smtClean="0"/>
              <a:t>p-selectina</a:t>
            </a:r>
            <a:r>
              <a:rPr lang="pt-BR" sz="1800" dirty="0" smtClean="0"/>
              <a:t>, </a:t>
            </a:r>
            <a:r>
              <a:rPr lang="pt-BR" sz="1800" dirty="0" err="1" smtClean="0"/>
              <a:t>heparanase</a:t>
            </a:r>
            <a:r>
              <a:rPr lang="pt-BR" sz="1800" dirty="0" smtClean="0"/>
              <a:t>. É bolsista de Produtividade em Pesquisa do CNPq - Nível 1D e Cientista do Nosso Estado da FAPERJ.</a:t>
            </a: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44824"/>
            <a:ext cx="8229600" cy="3600400"/>
          </a:xfrm>
        </p:spPr>
        <p:txBody>
          <a:bodyPr>
            <a:normAutofit fontScale="90000"/>
          </a:bodyPr>
          <a:lstStyle/>
          <a:p>
            <a:pPr algn="l"/>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smtClean="0">
                <a:solidFill>
                  <a:srgbClr val="00B0F0"/>
                </a:solidFill>
                <a:latin typeface="Arial Narrow" pitchFamily="34" charset="0"/>
              </a:rPr>
              <a:t>ALIMENTOS TRANSGÊNICOS’ É TEMA DO CICLO DE PALESTRAS ALIMENTAÇÃO E SAÚDE</a:t>
            </a:r>
            <a:br>
              <a:rPr lang="pt-BR" sz="1800" dirty="0" smtClean="0">
                <a:solidFill>
                  <a:srgbClr val="00B0F0"/>
                </a:solidFill>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smtClean="0"/>
              <a:t>Graduada em Engenharia de Alimentos pela Universidade Federal Rural do Rio de Janeiro (UFRRJ) e mestre em Ciência e Tecnologia de Alimentos pelo Instituto Federal do Rio de Janeiro (IFRJ), </a:t>
            </a:r>
            <a:r>
              <a:rPr lang="pt-BR" sz="1800" dirty="0" err="1" smtClean="0"/>
              <a:t>Thaiza</a:t>
            </a:r>
            <a:r>
              <a:rPr lang="pt-BR" sz="1800" dirty="0" smtClean="0"/>
              <a:t> fará uma abordagem conceitual sobre os alimentos transgênicos, incluindo suas vantagens e desvantagens, rotulagem e principais produtos. </a:t>
            </a:r>
            <a:r>
              <a:rPr lang="pt-BR" sz="1800" dirty="0" smtClean="0">
                <a:latin typeface="Arial Narrow" pitchFamily="34" charset="0"/>
              </a:rPr>
              <a:t/>
            </a:r>
            <a:br>
              <a:rPr lang="pt-BR" sz="1800" dirty="0" smtClean="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err="1" smtClean="0">
                <a:solidFill>
                  <a:srgbClr val="00B0F0"/>
                </a:solidFill>
                <a:latin typeface="Arial Narrow" pitchFamily="34" charset="0"/>
              </a:rPr>
              <a:t>EEAP</a:t>
            </a:r>
            <a:r>
              <a:rPr lang="pt-BR" sz="1800" dirty="0" smtClean="0">
                <a:solidFill>
                  <a:srgbClr val="00B0F0"/>
                </a:solidFill>
                <a:latin typeface="Arial Narrow" pitchFamily="34" charset="0"/>
              </a:rPr>
              <a:t> REGISTRA AMPLA PARTICIPAÇÃO NA SEMANA BRASILEIRA DE ENFERMAGEM </a:t>
            </a:r>
            <a:br>
              <a:rPr lang="pt-BR" sz="1800" dirty="0" smtClean="0">
                <a:solidFill>
                  <a:srgbClr val="00B0F0"/>
                </a:solidFill>
                <a:latin typeface="Arial Narrow" pitchFamily="34" charset="0"/>
              </a:rPr>
            </a:br>
            <a:r>
              <a:rPr lang="pt-BR" sz="1800" dirty="0" smtClean="0">
                <a:solidFill>
                  <a:srgbClr val="00B0F0"/>
                </a:solidFill>
                <a:latin typeface="Arial Narrow" pitchFamily="34" charset="0"/>
              </a:rPr>
              <a:t/>
            </a:r>
            <a:br>
              <a:rPr lang="pt-BR" sz="1800" dirty="0" smtClean="0">
                <a:solidFill>
                  <a:srgbClr val="00B0F0"/>
                </a:solidFill>
                <a:latin typeface="Arial Narrow" pitchFamily="34" charset="0"/>
              </a:rPr>
            </a:br>
            <a:r>
              <a:rPr lang="pt-BR" sz="1800" dirty="0" smtClean="0"/>
              <a:t>A Escola de Enfermagem Alfredo Pinto (EEAP) registrou ampla participação de docentes, discentes e técnicos-administrativos na 77ª Semana Brasileira de Enfermagem, realizada no mês de maio. O tema deste ano foi Associação Brasileira de Enfermagem (</a:t>
            </a:r>
            <a:r>
              <a:rPr lang="pt-BR" sz="1800" dirty="0" err="1" smtClean="0"/>
              <a:t>ABEn</a:t>
            </a:r>
            <a:r>
              <a:rPr lang="pt-BR" sz="1800" dirty="0" smtClean="0"/>
              <a:t>) 90 anos: construção histórica e política da Enfermagem. Além de especialistas brasileiros renomados da área da saúde, estiveram presentes convidados internacionais da Suíça e do Chile, o que possibilitou a troca de experiências e conhecimentos nos diversos campos. Nos eventos internos da EEAP, aproximadamente 800 pessoas participaram das atividades. Já nos eventos externos, o destaque foi para a Fábrica na Praça, que atendeu a comunidade da Urca e adjacências com atividades de promoção da saúde. Docentes da EEAP representaram a Escola nos eventos oficiais da Associação Brasileira de Enfermagem e de outras importantes instituições de ensino e saúde. Já os estudantes participaram apresentando trabalhos científicos. </a:t>
            </a:r>
            <a:r>
              <a:rPr lang="pt-BR" sz="1800" dirty="0" smtClean="0">
                <a:latin typeface="Arial Narrow" pitchFamily="34" charset="0"/>
              </a:rPr>
              <a:t/>
            </a:r>
            <a:br>
              <a:rPr lang="pt-BR" sz="1800" dirty="0" smtClean="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a:latin typeface="Arial Narrow" pitchFamily="34" charset="0"/>
              </a:rPr>
              <a:t/>
            </a:r>
            <a:br>
              <a:rPr lang="pt-BR" sz="2200" dirty="0">
                <a:latin typeface="Arial Narrow" pitchFamily="34" charset="0"/>
              </a:rPr>
            </a:br>
            <a:r>
              <a:rPr lang="pt-BR" sz="2200" dirty="0">
                <a:latin typeface="Arial Narrow" pitchFamily="34" charset="0"/>
              </a:rPr>
              <a:t/>
            </a:r>
            <a:br>
              <a:rPr lang="pt-BR" sz="2200" dirty="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smtClean="0">
                <a:latin typeface="Arial Narrow" pitchFamily="34" charset="0"/>
              </a:rPr>
              <a:t> </a:t>
            </a:r>
            <a:br>
              <a:rPr lang="pt-BR" sz="2200" dirty="0" smtClean="0">
                <a:latin typeface="Arial Narrow" pitchFamily="34" charset="0"/>
              </a:rPr>
            </a:br>
            <a:r>
              <a:rPr lang="pt-BR" sz="2200" dirty="0" smtClean="0">
                <a:latin typeface="Arial Narrow" pitchFamily="34" charset="0"/>
              </a:rPr>
              <a:t/>
            </a:r>
            <a:br>
              <a:rPr lang="pt-BR" sz="2200" dirty="0" smtClean="0">
                <a:latin typeface="Arial Narrow" pitchFamily="34" charset="0"/>
              </a:rPr>
            </a:br>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69072"/>
          </a:xfrm>
        </p:spPr>
        <p:txBody>
          <a:bodyPr>
            <a:normAutofit fontScale="90000"/>
          </a:bodyPr>
          <a:lstStyle/>
          <a:p>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a:latin typeface="Arial Narrow" pitchFamily="34" charset="0"/>
              </a:rPr>
              <a:t/>
            </a:r>
            <a:br>
              <a:rPr lang="pt-BR" sz="1800" dirty="0">
                <a:latin typeface="Arial Narrow" pitchFamily="34" charset="0"/>
              </a:rPr>
            </a:br>
            <a:r>
              <a:rPr lang="pt-BR" sz="1800" dirty="0" err="1" smtClean="0">
                <a:solidFill>
                  <a:srgbClr val="00B0F0"/>
                </a:solidFill>
                <a:latin typeface="Arial Narrow" pitchFamily="34" charset="0"/>
              </a:rPr>
              <a:t>HUGG</a:t>
            </a:r>
            <a:r>
              <a:rPr lang="pt-BR" sz="1800" dirty="0" smtClean="0">
                <a:solidFill>
                  <a:srgbClr val="00B0F0"/>
                </a:solidFill>
                <a:latin typeface="Arial Narrow" pitchFamily="34" charset="0"/>
              </a:rPr>
              <a:t> RECEBE O SÁBADO SOLIDÁRIO</a:t>
            </a:r>
            <a:r>
              <a:rPr lang="pt-BR" sz="1800" dirty="0" smtClean="0">
                <a:latin typeface="Arial Narrow" pitchFamily="34" charset="0"/>
              </a:rPr>
              <a:t/>
            </a:r>
            <a:br>
              <a:rPr lang="pt-BR" sz="1800" dirty="0" smtClean="0">
                <a:latin typeface="Arial Narrow" pitchFamily="34" charset="0"/>
              </a:rPr>
            </a:br>
            <a:r>
              <a:rPr lang="pt-BR" sz="1800" dirty="0" smtClean="0">
                <a:latin typeface="Arial Narrow" pitchFamily="34" charset="0"/>
              </a:rPr>
              <a:t> </a:t>
            </a:r>
            <a:br>
              <a:rPr lang="pt-BR" sz="1800" dirty="0" smtClean="0">
                <a:latin typeface="Arial Narrow" pitchFamily="34" charset="0"/>
              </a:rPr>
            </a:br>
            <a:r>
              <a:rPr lang="pt-BR" sz="1800" dirty="0" smtClean="0"/>
              <a:t>O Sábado Solidário é realizado mensalmente e, a cada edição, a Sape informa as principais necessidades. No momento, a Sociedade solicita doações de leite em pó integral. A Sociedade dos Amigos da Pediatria (Sape) do Hospital Universitário </a:t>
            </a:r>
            <a:r>
              <a:rPr lang="pt-BR" sz="1800" dirty="0" err="1" smtClean="0"/>
              <a:t>Gaffrée</a:t>
            </a:r>
            <a:r>
              <a:rPr lang="pt-BR" sz="1800" dirty="0" smtClean="0"/>
              <a:t> e Guinle promove a última edição do ano do Sábado Solidário, evento que busca arrecadar doações para crianças atendidas na Pediatria do Hospital, em especial recém-nascidos e filhos de mães soropositivas.</a:t>
            </a:r>
            <a:r>
              <a:rPr lang="pt-BR" sz="1800" dirty="0">
                <a:latin typeface="Arial Narrow" pitchFamily="34" charset="0"/>
              </a:rPr>
              <a:t/>
            </a:r>
            <a:br>
              <a:rPr lang="pt-BR" sz="1800" dirty="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smtClean="0">
                <a:solidFill>
                  <a:srgbClr val="00B0F0"/>
                </a:solidFill>
                <a:latin typeface="Arial Narrow" pitchFamily="34" charset="0"/>
              </a:rPr>
              <a:t>EEAP INICIA ATIVIDADES NO PET-SAÚDE</a:t>
            </a:r>
            <a:r>
              <a:rPr lang="pt-BR" sz="1800" dirty="0" smtClean="0">
                <a:latin typeface="Arial Narrow" pitchFamily="34" charset="0"/>
              </a:rPr>
              <a:t/>
            </a:r>
            <a:br>
              <a:rPr lang="pt-BR" sz="1800" dirty="0" smtClean="0">
                <a:latin typeface="Arial Narrow" pitchFamily="34" charset="0"/>
              </a:rPr>
            </a:br>
            <a:r>
              <a:rPr lang="pt-BR" sz="1800" dirty="0" smtClean="0">
                <a:latin typeface="Arial Narrow" pitchFamily="34" charset="0"/>
              </a:rPr>
              <a:t/>
            </a:r>
            <a:br>
              <a:rPr lang="pt-BR" sz="1800" dirty="0" smtClean="0">
                <a:latin typeface="Arial Narrow" pitchFamily="34" charset="0"/>
              </a:rPr>
            </a:br>
            <a:r>
              <a:rPr lang="pt-BR" sz="1800" dirty="0" smtClean="0"/>
              <a:t>A UNIRIO foi contemplada no Programa de Educação Tutorial para a Saúde (</a:t>
            </a:r>
            <a:r>
              <a:rPr lang="pt-BR" sz="1800" dirty="0" err="1" smtClean="0"/>
              <a:t>PETSaúde</a:t>
            </a:r>
            <a:r>
              <a:rPr lang="pt-BR" sz="1800" dirty="0" smtClean="0"/>
              <a:t>/</a:t>
            </a:r>
            <a:r>
              <a:rPr lang="pt-BR" sz="1800" dirty="0" err="1" smtClean="0"/>
              <a:t>GraduaSUS</a:t>
            </a:r>
            <a:r>
              <a:rPr lang="pt-BR" sz="1800" dirty="0" smtClean="0"/>
              <a:t>), através de um projeto submetido em conjunto pelos cursos de Graduação em Enfermagem, Nutrição e Medicina, que atuarão de forma interdisciplinar.</a:t>
            </a:r>
            <a:br>
              <a:rPr lang="pt-BR" sz="1800" dirty="0" smtClean="0"/>
            </a:br>
            <a:r>
              <a:rPr lang="pt-BR" sz="1800" dirty="0" smtClean="0"/>
              <a:t/>
            </a:r>
            <a:br>
              <a:rPr lang="pt-BR" sz="1800" dirty="0" smtClean="0"/>
            </a:br>
            <a:r>
              <a:rPr lang="pt-BR" sz="1800" dirty="0" smtClean="0"/>
              <a:t>O programa do Ministério da Saúde se consolidou por intermédio da Secretaria de Gestão do Trabalho e da Educação na Saúde (SGTES), em parceria com as secretarias municipais e estaduais de saúde e as instituições de ensino superior (</a:t>
            </a:r>
            <a:r>
              <a:rPr lang="pt-BR" sz="1800" dirty="0" err="1" smtClean="0"/>
              <a:t>IES</a:t>
            </a:r>
            <a:r>
              <a:rPr lang="pt-BR" sz="1800" dirty="0" smtClean="0"/>
              <a:t>).</a:t>
            </a:r>
            <a:br>
              <a:rPr lang="pt-BR" sz="1800" dirty="0" smtClean="0"/>
            </a:br>
            <a:r>
              <a:rPr lang="pt-BR" sz="1800" dirty="0" smtClean="0"/>
              <a:t/>
            </a:r>
            <a:br>
              <a:rPr lang="pt-BR" sz="1800" dirty="0" smtClean="0"/>
            </a:br>
            <a:r>
              <a:rPr lang="pt-BR" sz="1800" dirty="0" smtClean="0"/>
              <a:t>O objetivo é promover a integração de ensino, serviço e comunidade, envolvendo docentes, estudantes de graduação e profissionais da área para o desenvolvimento de atividades na rede pública de saúde, de forma que as necessidades dos serviços sejam fonte de produção de conhecimento e pesquisa em temas e áreas estratégicas do SUS.</a:t>
            </a:r>
            <a:br>
              <a:rPr lang="pt-BR" sz="1800" dirty="0" smtClean="0"/>
            </a:br>
            <a:r>
              <a:rPr lang="pt-BR" sz="1800" dirty="0">
                <a:latin typeface="Arial Narrow" pitchFamily="34" charset="0"/>
              </a:rPr>
              <a:t/>
            </a:r>
            <a:br>
              <a:rPr lang="pt-BR" sz="18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44824"/>
            <a:ext cx="8229600" cy="2592288"/>
          </a:xfrm>
        </p:spPr>
        <p:txBody>
          <a:bodyPr>
            <a:normAutofit fontScale="90000"/>
          </a:bodyPr>
          <a:lstStyle/>
          <a:p>
            <a:r>
              <a:rPr lang="pt-BR" sz="2000" b="1" dirty="0" smtClean="0">
                <a:solidFill>
                  <a:srgbClr val="00B0F0"/>
                </a:solidFill>
              </a:rPr>
              <a:t>UNIRIO assina acordo de cooperação com INSS para identificar portadores da síndrome de Talidomida </a:t>
            </a:r>
            <a:br>
              <a:rPr lang="pt-BR" sz="2000" b="1" dirty="0" smtClean="0">
                <a:solidFill>
                  <a:srgbClr val="00B0F0"/>
                </a:solidFill>
              </a:rPr>
            </a:br>
            <a:r>
              <a:rPr lang="pt-BR" sz="2000" b="1" dirty="0"/>
              <a:t/>
            </a:r>
            <a:br>
              <a:rPr lang="pt-BR" sz="2000" b="1" dirty="0"/>
            </a:br>
            <a:r>
              <a:rPr lang="pt-BR" sz="2000" b="1" dirty="0" smtClean="0"/>
              <a:t/>
            </a:r>
            <a:br>
              <a:rPr lang="pt-BR" sz="2000" b="1" dirty="0" smtClean="0"/>
            </a:br>
            <a:r>
              <a:rPr lang="pt-BR" sz="2000" dirty="0" smtClean="0"/>
              <a:t>Foi assinado nesta quarta-feira, dia 8, no Hospital Universitário </a:t>
            </a:r>
            <a:r>
              <a:rPr lang="pt-BR" sz="2000" dirty="0" err="1" smtClean="0"/>
              <a:t>Gaffrée</a:t>
            </a:r>
            <a:r>
              <a:rPr lang="pt-BR" sz="2000" dirty="0" smtClean="0"/>
              <a:t> e Guinle (HUGG), acordo de cooperação técnica entre a UNIRIO e a Gerência Executiva Norte do Instituto Nacional de Seguridade Social (INSS) para promover a identificação de portadores da síndrome de Talidomida. </a:t>
            </a:r>
            <a:r>
              <a:rPr lang="pt-BR" sz="2000" b="1" dirty="0"/>
              <a:t/>
            </a:r>
            <a:br>
              <a:rPr lang="pt-BR" sz="2000" b="1" dirty="0"/>
            </a:br>
            <a:r>
              <a:rPr lang="pt-BR" sz="2000" b="1" dirty="0"/>
              <a:t/>
            </a:r>
            <a:br>
              <a:rPr lang="pt-BR" sz="2000" b="1" dirty="0"/>
            </a:br>
            <a:r>
              <a:rPr lang="pt-BR" sz="2000" b="1" dirty="0" smtClean="0"/>
              <a:t/>
            </a:r>
            <a:br>
              <a:rPr lang="pt-BR" sz="2000" b="1" dirty="0" smtClean="0"/>
            </a:br>
            <a:r>
              <a:rPr lang="pt-BR" sz="2000" b="1" dirty="0"/>
              <a:t/>
            </a:r>
            <a:br>
              <a:rPr lang="pt-BR" sz="2000" b="1" dirty="0"/>
            </a:br>
            <a:r>
              <a:rPr lang="pt-BR" sz="2000" b="1" dirty="0" smtClean="0"/>
              <a:t/>
            </a:r>
            <a:br>
              <a:rPr lang="pt-BR" sz="2000" b="1" dirty="0" smtClean="0"/>
            </a:br>
            <a:r>
              <a:rPr lang="pt-BR" sz="2000" b="1" dirty="0" smtClean="0"/>
              <a:t/>
            </a:r>
            <a:br>
              <a:rPr lang="pt-BR" sz="2000" b="1" dirty="0" smtClean="0"/>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4306490"/>
          </a:xfrm>
        </p:spPr>
        <p:txBody>
          <a:bodyPr>
            <a:normAutofit/>
          </a:bodyPr>
          <a:lstStyle/>
          <a:p>
            <a:r>
              <a:rPr lang="pt-BR" sz="2000" dirty="0" smtClean="0">
                <a:solidFill>
                  <a:srgbClr val="00B0F0"/>
                </a:solidFill>
              </a:rPr>
              <a:t>Instituto Biomédico (IB) promove a palestra "</a:t>
            </a:r>
            <a:r>
              <a:rPr lang="pt-BR" sz="2000" dirty="0" err="1" smtClean="0">
                <a:solidFill>
                  <a:srgbClr val="00B0F0"/>
                </a:solidFill>
              </a:rPr>
              <a:t>Citometria</a:t>
            </a:r>
            <a:r>
              <a:rPr lang="pt-BR" sz="2000" dirty="0" smtClean="0">
                <a:solidFill>
                  <a:srgbClr val="00B0F0"/>
                </a:solidFill>
              </a:rPr>
              <a:t> de fluxo</a:t>
            </a:r>
            <a:r>
              <a:rPr lang="pt-BR" sz="2000" dirty="0">
                <a:solidFill>
                  <a:srgbClr val="00B0F0"/>
                </a:solidFill>
              </a:rPr>
              <a:t/>
            </a:r>
            <a:br>
              <a:rPr lang="pt-BR" sz="2000" dirty="0">
                <a:solidFill>
                  <a:srgbClr val="00B0F0"/>
                </a:solidFill>
              </a:rPr>
            </a:br>
            <a:r>
              <a:rPr lang="pt-BR" sz="2000" dirty="0" smtClean="0">
                <a:solidFill>
                  <a:srgbClr val="00B0F0"/>
                </a:solidFill>
              </a:rPr>
              <a:t>Velocidade na aquisição de dados com alta precisão utilizando a focalização acústica"</a:t>
            </a:r>
            <a:br>
              <a:rPr lang="pt-BR" sz="2000" dirty="0" smtClean="0">
                <a:solidFill>
                  <a:srgbClr val="00B0F0"/>
                </a:solidFill>
              </a:rPr>
            </a:br>
            <a:r>
              <a:rPr lang="pt-BR" sz="2000" dirty="0">
                <a:solidFill>
                  <a:srgbClr val="00B0F0"/>
                </a:solidFill>
              </a:rPr>
              <a:t/>
            </a:r>
            <a:br>
              <a:rPr lang="pt-BR" sz="2000" dirty="0">
                <a:solidFill>
                  <a:srgbClr val="00B0F0"/>
                </a:solidFill>
              </a:rPr>
            </a:br>
            <a:r>
              <a:rPr lang="pt-BR" sz="2000" b="0" dirty="0">
                <a:solidFill>
                  <a:schemeClr val="tx1"/>
                </a:solidFill>
                <a:effectLst/>
                <a:latin typeface="Arial Narrow" panose="020B0606020202030204" pitchFamily="34" charset="0"/>
              </a:rPr>
              <a:t>O</a:t>
            </a:r>
            <a:r>
              <a:rPr lang="pt-BR" sz="2000" dirty="0" smtClean="0"/>
              <a:t>ferecida pela empresa </a:t>
            </a:r>
            <a:r>
              <a:rPr lang="pt-BR" sz="2000" dirty="0" err="1" smtClean="0"/>
              <a:t>Thermo</a:t>
            </a:r>
            <a:r>
              <a:rPr lang="pt-BR" sz="2000" dirty="0" smtClean="0"/>
              <a:t> Fisher </a:t>
            </a:r>
            <a:r>
              <a:rPr lang="pt-BR" sz="2000" dirty="0" err="1" smtClean="0"/>
              <a:t>Scientific</a:t>
            </a:r>
            <a:r>
              <a:rPr lang="pt-BR" sz="2000" dirty="0" smtClean="0"/>
              <a:t>. A </a:t>
            </a:r>
            <a:r>
              <a:rPr lang="pt-BR" sz="2000" dirty="0" err="1" smtClean="0"/>
              <a:t>citometria</a:t>
            </a:r>
            <a:r>
              <a:rPr lang="pt-BR" sz="2000" dirty="0" smtClean="0"/>
              <a:t> de fluxo é uma técnica utilizada para caracterizar tipos celulares e quantificar fenômenos biológicos com células vivas. Com a focalização acústica, há uma melhoria da resolução da técnica, permitindo o desenvolvimento de novas aplicações.</a:t>
            </a:r>
            <a:r>
              <a:rPr lang="pt-BR" sz="2000" b="1" dirty="0" smtClean="0"/>
              <a:t> </a:t>
            </a:r>
            <a:br>
              <a:rPr lang="pt-BR" sz="2000" b="1" dirty="0" smtClean="0"/>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214290"/>
            <a:ext cx="8286808" cy="1938992"/>
          </a:xfrm>
          <a:prstGeom prst="rect">
            <a:avLst/>
          </a:prstGeom>
          <a:noFill/>
        </p:spPr>
        <p:txBody>
          <a:bodyPr wrap="square" rtlCol="0">
            <a:spAutoFit/>
          </a:bodyPr>
          <a:lstStyle/>
          <a:p>
            <a:endParaRPr lang="pt-BR" sz="2000" dirty="0" smtClean="0">
              <a:latin typeface="Arial Narrow" pitchFamily="34" charset="0"/>
            </a:endParaRPr>
          </a:p>
          <a:p>
            <a:endParaRPr lang="pt-BR" sz="2000" dirty="0" smtClean="0">
              <a:latin typeface="Arial Narrow" pitchFamily="34" charset="0"/>
            </a:endParaRPr>
          </a:p>
          <a:p>
            <a:endParaRPr lang="pt-BR" sz="2000" dirty="0" smtClean="0">
              <a:latin typeface="Arial Narrow" pitchFamily="34" charset="0"/>
            </a:endParaRPr>
          </a:p>
          <a:p>
            <a:endParaRPr lang="pt-BR" sz="2000" dirty="0" smtClean="0">
              <a:latin typeface="Arial Narrow" pitchFamily="34" charset="0"/>
            </a:endParaRPr>
          </a:p>
          <a:p>
            <a:endParaRPr lang="pt-BR" sz="2000" dirty="0">
              <a:latin typeface="Arial Narrow" pitchFamily="34" charset="0"/>
            </a:endParaRPr>
          </a:p>
          <a:p>
            <a:endParaRPr lang="pt-BR" sz="2000" dirty="0" smtClean="0"/>
          </a:p>
        </p:txBody>
      </p:sp>
      <p:sp>
        <p:nvSpPr>
          <p:cNvPr id="3" name="Título 2"/>
          <p:cNvSpPr>
            <a:spLocks noGrp="1"/>
          </p:cNvSpPr>
          <p:nvPr>
            <p:ph type="title"/>
          </p:nvPr>
        </p:nvSpPr>
        <p:spPr/>
        <p:txBody>
          <a:bodyPr>
            <a:normAutofit/>
          </a:bodyPr>
          <a:lstStyle/>
          <a:p>
            <a:pPr algn="ctr"/>
            <a:r>
              <a:rPr lang="pt-BR" sz="2000" b="0" dirty="0">
                <a:effectLst/>
                <a:latin typeface="Arial Narrow" pitchFamily="34" charset="0"/>
              </a:rPr>
              <a:t>COLAÇÃO DE GRAU - NUTRIÇÃO  28-07-16</a:t>
            </a:r>
            <a:br>
              <a:rPr lang="pt-BR" sz="2000" b="0" dirty="0">
                <a:effectLst/>
                <a:latin typeface="Arial Narrow" pitchFamily="34" charset="0"/>
              </a:rPr>
            </a:br>
            <a:r>
              <a:rPr lang="pt-BR" sz="2000" b="0" dirty="0">
                <a:effectLst/>
                <a:latin typeface="Arial Narrow" pitchFamily="34" charset="0"/>
              </a:rPr>
              <a:t/>
            </a:r>
            <a:br>
              <a:rPr lang="pt-BR" sz="2000" b="0" dirty="0">
                <a:effectLst/>
                <a:latin typeface="Arial Narrow" pitchFamily="34" charset="0"/>
              </a:rPr>
            </a:br>
            <a:endParaRPr lang="pt-BR" sz="2000" b="0" dirty="0">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68940"/>
          </a:xfrm>
        </p:spPr>
        <p:txBody>
          <a:bodyPr>
            <a:normAutofit/>
          </a:bodyPr>
          <a:lstStyle/>
          <a:p>
            <a:r>
              <a:rPr lang="pt-BR" sz="2000" b="1" dirty="0" smtClean="0"/>
              <a:t>COLAÇÃO DE GRAU - BIOMEDICINA </a:t>
            </a:r>
            <a:br>
              <a:rPr lang="pt-BR" sz="2000" b="1" dirty="0" smtClean="0"/>
            </a:br>
            <a:r>
              <a:rPr lang="pt-BR" sz="2000" dirty="0" smtClean="0"/>
              <a:t>turma concluinte em 2016.1 do curso de Biomedicina.</a:t>
            </a: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725998"/>
          </a:xfrm>
        </p:spPr>
        <p:txBody>
          <a:bodyPr>
            <a:normAutofit/>
          </a:bodyPr>
          <a:lstStyle/>
          <a:p>
            <a:r>
              <a:rPr lang="pt-BR" sz="2000" b="1" dirty="0" smtClean="0"/>
              <a:t>OFICINA PEDAGÓGICA DE BACHARELADO EM ENFERMAGEM</a:t>
            </a:r>
            <a:br>
              <a:rPr lang="pt-BR" sz="2000" b="1" dirty="0" smtClean="0"/>
            </a:br>
            <a:r>
              <a:rPr lang="pt-BR" sz="2000" b="1" dirty="0" smtClean="0"/>
              <a:t/>
            </a:r>
            <a:br>
              <a:rPr lang="pt-BR" sz="2000" b="1" dirty="0" smtClean="0"/>
            </a:br>
            <a:r>
              <a:rPr lang="pt-BR" sz="2000" dirty="0" smtClean="0"/>
              <a:t>OFICINA PEDAGÓGICA DE BACHARELADO EM ENFERMAGEM da EEAP/UNIRIO-2/2016 Iniciada hoje dia 24/08/16</a:t>
            </a: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sz="2200" dirty="0" smtClean="0">
                <a:latin typeface="Arial Narrow" pitchFamily="34" charset="0"/>
              </a:rPr>
              <a:t/>
            </a:r>
            <a:br>
              <a:rPr lang="pt-BR" sz="2200" dirty="0" smtClean="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a:latin typeface="Arial Narrow" pitchFamily="34" charset="0"/>
              </a:rPr>
              <a:t/>
            </a:r>
            <a:br>
              <a:rPr lang="pt-BR" sz="2200" dirty="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a:latin typeface="Arial Narrow" pitchFamily="34" charset="0"/>
              </a:rPr>
              <a:t/>
            </a:r>
            <a:br>
              <a:rPr lang="pt-BR" sz="2200" dirty="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a:latin typeface="Arial Narrow" pitchFamily="34" charset="0"/>
              </a:rPr>
              <a:t/>
            </a:r>
            <a:br>
              <a:rPr lang="pt-BR" sz="2200" dirty="0">
                <a:latin typeface="Arial Narrow" pitchFamily="34" charset="0"/>
              </a:rPr>
            </a:br>
            <a:r>
              <a:rPr lang="pt-BR" sz="2200" dirty="0" smtClean="0">
                <a:latin typeface="Arial Narrow" pitchFamily="34" charset="0"/>
              </a:rPr>
              <a:t/>
            </a:r>
            <a:br>
              <a:rPr lang="pt-BR" sz="2200" dirty="0" smtClean="0">
                <a:latin typeface="Arial Narrow" pitchFamily="34" charset="0"/>
              </a:rPr>
            </a:br>
            <a:r>
              <a:rPr lang="pt-BR" sz="2200" dirty="0">
                <a:latin typeface="Arial Narrow" pitchFamily="34" charset="0"/>
              </a:rPr>
              <a:t/>
            </a:r>
            <a:br>
              <a:rPr lang="pt-BR" sz="2200" dirty="0">
                <a:latin typeface="Arial Narrow" pitchFamily="34" charset="0"/>
              </a:rPr>
            </a:br>
            <a:r>
              <a:rPr lang="pt-BR" sz="2000" dirty="0" smtClean="0">
                <a:solidFill>
                  <a:srgbClr val="00B0F0"/>
                </a:solidFill>
                <a:latin typeface="Arial Narrow" pitchFamily="34" charset="0"/>
              </a:rPr>
              <a:t>ATIVIDADE NO IB DISCUTE ‘MICRORGANISMOS E O FUNCIONAMENTO DE SISTEMAS RECIFAIS’</a:t>
            </a:r>
            <a:br>
              <a:rPr lang="pt-BR" sz="2000" dirty="0" smtClean="0">
                <a:solidFill>
                  <a:srgbClr val="00B0F0"/>
                </a:solidFill>
                <a:latin typeface="Arial Narrow" pitchFamily="34" charset="0"/>
              </a:rPr>
            </a:br>
            <a:r>
              <a:rPr lang="pt-BR" sz="2200" dirty="0">
                <a:latin typeface="Arial Narrow" pitchFamily="34" charset="0"/>
              </a:rPr>
              <a:t/>
            </a:r>
            <a:br>
              <a:rPr lang="pt-BR" sz="2200" dirty="0">
                <a:latin typeface="Arial Narrow" pitchFamily="34" charset="0"/>
              </a:rPr>
            </a:br>
            <a:r>
              <a:rPr lang="pt-BR" sz="1800" dirty="0" smtClean="0"/>
              <a:t>Nesta edição, o convidado é o professor do Instituto de Biologia da Universidade Federal do Rio de Janeiro (UFRJ) Fabiano Lopes Thompson. </a:t>
            </a:r>
            <a:r>
              <a:rPr lang="pt-BR" sz="1800" dirty="0" err="1" smtClean="0"/>
              <a:t>Oceanólogo</a:t>
            </a:r>
            <a:r>
              <a:rPr lang="pt-BR" sz="1800" dirty="0" smtClean="0"/>
              <a:t> formado pela Fundação Universidade Federal do Rio Grande (</a:t>
            </a:r>
            <a:r>
              <a:rPr lang="pt-BR" sz="1800" dirty="0" err="1" smtClean="0"/>
              <a:t>Furg</a:t>
            </a:r>
            <a:r>
              <a:rPr lang="pt-BR" sz="1800" dirty="0" smtClean="0"/>
              <a:t>), Thompson cursou mestrado em Oceanografia Biológica na mesma instituição e doutorado em Bioquímica na Universidade de </a:t>
            </a:r>
            <a:r>
              <a:rPr lang="pt-BR" sz="1800" dirty="0" err="1" smtClean="0"/>
              <a:t>Gent</a:t>
            </a:r>
            <a:r>
              <a:rPr lang="pt-BR" sz="1800" dirty="0" smtClean="0"/>
              <a:t> (Bélgica). Atualmente, coordena a Rede Nacional de Pesquisa em Biotecnologia Marinha, e projetos em parceria com pesquisadores de países como Alemanha, Argentina, Bélgica, França, Holanda, Japão, México e EUA. </a:t>
            </a:r>
            <a:br>
              <a:rPr lang="pt-BR" sz="1800" dirty="0" smtClean="0"/>
            </a:br>
            <a:r>
              <a:rPr lang="pt-BR" sz="1800" dirty="0"/>
              <a:t/>
            </a:r>
            <a:br>
              <a:rPr lang="pt-BR" sz="1800" dirty="0"/>
            </a:br>
            <a:r>
              <a:rPr lang="pt-BR" sz="2200" dirty="0" smtClean="0">
                <a:latin typeface="Arial Narrow" pitchFamily="34" charset="0"/>
              </a:rPr>
              <a:t/>
            </a:r>
            <a:br>
              <a:rPr lang="pt-BR" sz="2200" dirty="0" smtClean="0">
                <a:latin typeface="Arial Narrow" pitchFamily="34" charset="0"/>
              </a:rPr>
            </a:br>
            <a:endParaRPr lang="pt-BR" dirty="0"/>
          </a:p>
        </p:txBody>
      </p:sp>
      <p:sp>
        <p:nvSpPr>
          <p:cNvPr id="6" name="CaixaDeTexto 5"/>
          <p:cNvSpPr txBox="1"/>
          <p:nvPr/>
        </p:nvSpPr>
        <p:spPr>
          <a:xfrm>
            <a:off x="428596" y="3714752"/>
            <a:ext cx="8215370" cy="2585323"/>
          </a:xfrm>
          <a:prstGeom prst="rect">
            <a:avLst/>
          </a:prstGeom>
          <a:noFill/>
        </p:spPr>
        <p:txBody>
          <a:bodyPr wrap="square" rtlCol="0">
            <a:spAutoFit/>
          </a:bodyPr>
          <a:lstStyle/>
          <a:p>
            <a:r>
              <a:rPr lang="pt-BR" dirty="0" smtClean="0">
                <a:solidFill>
                  <a:srgbClr val="00B0F0"/>
                </a:solidFill>
                <a:latin typeface="Arial Narrow" pitchFamily="34" charset="0"/>
              </a:rPr>
              <a:t>ENCONTRO DE NUTRIÇÃO DEBATE ALIMENTAÇÃO SAUDÁVEL E SUSTENTÁVEL</a:t>
            </a:r>
            <a:br>
              <a:rPr lang="pt-BR" dirty="0" smtClean="0">
                <a:solidFill>
                  <a:srgbClr val="00B0F0"/>
                </a:solidFill>
                <a:latin typeface="Arial Narrow" pitchFamily="34" charset="0"/>
              </a:rPr>
            </a:br>
            <a:endParaRPr lang="pt-BR" dirty="0" smtClean="0">
              <a:solidFill>
                <a:srgbClr val="00B0F0"/>
              </a:solidFill>
            </a:endParaRPr>
          </a:p>
          <a:p>
            <a:r>
              <a:rPr lang="pt-BR" dirty="0" smtClean="0"/>
              <a:t>Alimentação saudável e sustentável: o que estamos fazendo?. Voltado a todos os interessados, o 23º Encontro de Nutrição da UNIRIO terá duas mesas de discussão: “Políticas para a agricultura familiar e orgânica no Brasil”, na visão de gestores públicos, da iniciativa privada e de agricultores; e “Alimentação saudável e sustentável: experiências e desafios”.</a:t>
            </a:r>
          </a:p>
          <a:p>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2852"/>
            <a:ext cx="8229600" cy="1643074"/>
          </a:xfrm>
        </p:spPr>
        <p:txBody>
          <a:bodyPr>
            <a:normAutofit fontScale="90000"/>
          </a:bodyPr>
          <a:lstStyle/>
          <a:p>
            <a:pPr algn="l"/>
            <a:r>
              <a:rPr lang="pt-BR" dirty="0" smtClean="0"/>
              <a:t/>
            </a:r>
            <a:br>
              <a:rPr lang="pt-BR" dirty="0" smtClean="0"/>
            </a:br>
            <a:r>
              <a:rPr lang="pt-BR" dirty="0"/>
              <a:t/>
            </a:r>
            <a:br>
              <a:rPr lang="pt-BR" dirty="0"/>
            </a:br>
            <a:r>
              <a:rPr lang="pt-BR" sz="1200" dirty="0" smtClean="0"/>
              <a:t>Foi realizada nesta sexta-feira, dia 30, a III Mostra do Centro de Ciências Biológicas e da Saúde (CCBS). O evento abriu as portas do Hospital Universitário </a:t>
            </a:r>
            <a:r>
              <a:rPr lang="pt-BR" sz="1200" dirty="0" err="1" smtClean="0"/>
              <a:t>Gaffrée</a:t>
            </a:r>
            <a:r>
              <a:rPr lang="pt-BR" sz="1200" dirty="0" smtClean="0"/>
              <a:t> e Guinle (HUGG) para a comunidade, promovendo atividades educativas e prestando serviços de atenção à saúde. Com diversas tendas montadas no pátio externo do HUGG.</a:t>
            </a:r>
            <a:br>
              <a:rPr lang="pt-BR" sz="1200" dirty="0" smtClean="0"/>
            </a:br>
            <a:endParaRPr lang="pt-BR" sz="1200" dirty="0"/>
          </a:p>
        </p:txBody>
      </p:sp>
      <p:pic>
        <p:nvPicPr>
          <p:cNvPr id="4" name="Imagem 3" descr="076330f5-74bc-4b56-be77-db95aa45f65e.jpeg"/>
          <p:cNvPicPr>
            <a:picLocks noChangeAspect="1"/>
          </p:cNvPicPr>
          <p:nvPr/>
        </p:nvPicPr>
        <p:blipFill>
          <a:blip r:embed="rId2" cstate="print"/>
          <a:stretch>
            <a:fillRect/>
          </a:stretch>
        </p:blipFill>
        <p:spPr>
          <a:xfrm>
            <a:off x="2500298" y="142852"/>
            <a:ext cx="3810000" cy="1000132"/>
          </a:xfrm>
          <a:prstGeom prst="rect">
            <a:avLst/>
          </a:prstGeom>
        </p:spPr>
      </p:pic>
      <p:graphicFrame>
        <p:nvGraphicFramePr>
          <p:cNvPr id="7" name="Tabela 6"/>
          <p:cNvGraphicFramePr>
            <a:graphicFrameLocks noGrp="1"/>
          </p:cNvGraphicFramePr>
          <p:nvPr/>
        </p:nvGraphicFramePr>
        <p:xfrm>
          <a:off x="285720" y="1857364"/>
          <a:ext cx="8715436" cy="4714908"/>
        </p:xfrm>
        <a:graphic>
          <a:graphicData uri="http://schemas.openxmlformats.org/drawingml/2006/table">
            <a:tbl>
              <a:tblPr firstRow="1" bandRow="1">
                <a:tableStyleId>{5C22544A-7EE6-4342-B048-85BDC9FD1C3A}</a:tableStyleId>
              </a:tblPr>
              <a:tblGrid>
                <a:gridCol w="4357718"/>
                <a:gridCol w="2178859"/>
                <a:gridCol w="2178859"/>
              </a:tblGrid>
              <a:tr h="4714908">
                <a:tc>
                  <a:txBody>
                    <a:bodyPr/>
                    <a:lstStyle/>
                    <a:p>
                      <a:endParaRPr lang="pt-BR" dirty="0"/>
                    </a:p>
                  </a:txBody>
                  <a:tcPr>
                    <a:noFill/>
                  </a:tcPr>
                </a:tc>
                <a:tc>
                  <a:txBody>
                    <a:bodyPr/>
                    <a:lstStyle/>
                    <a:p>
                      <a:pPr algn="l"/>
                      <a:endParaRPr lang="pt-BR" dirty="0"/>
                    </a:p>
                  </a:txBody>
                  <a:tcPr>
                    <a:noFill/>
                  </a:tcPr>
                </a:tc>
                <a:tc>
                  <a:txBody>
                    <a:bodyPr/>
                    <a:lstStyle/>
                    <a:p>
                      <a:pPr algn="l"/>
                      <a:endParaRPr lang="pt-BR" dirty="0" smtClean="0"/>
                    </a:p>
                    <a:p>
                      <a:pPr algn="l"/>
                      <a:endParaRPr lang="pt-BR" dirty="0" smtClean="0"/>
                    </a:p>
                    <a:p>
                      <a:pPr algn="l"/>
                      <a:endParaRPr lang="pt-BR" dirty="0" smtClean="0"/>
                    </a:p>
                    <a:p>
                      <a:pPr algn="l"/>
                      <a:endParaRPr lang="pt-BR" dirty="0" smtClean="0"/>
                    </a:p>
                    <a:p>
                      <a:pPr algn="l"/>
                      <a:endParaRPr lang="pt-BR" dirty="0" smtClean="0"/>
                    </a:p>
                    <a:p>
                      <a:pPr algn="l"/>
                      <a:endParaRPr lang="pt-BR" dirty="0" smtClean="0"/>
                    </a:p>
                    <a:p>
                      <a:pPr algn="l"/>
                      <a:endParaRPr lang="pt-BR" dirty="0" smtClean="0"/>
                    </a:p>
                    <a:p>
                      <a:pPr algn="l"/>
                      <a:endParaRPr lang="pt-BR" dirty="0" smtClean="0"/>
                    </a:p>
                    <a:p>
                      <a:pPr algn="l"/>
                      <a:endParaRPr lang="pt-BR" dirty="0" smtClean="0"/>
                    </a:p>
                    <a:p>
                      <a:pPr algn="l"/>
                      <a:endParaRPr lang="pt-BR" dirty="0" smtClean="0"/>
                    </a:p>
                    <a:p>
                      <a:pPr algn="l"/>
                      <a:endParaRPr lang="pt-BR" dirty="0"/>
                    </a:p>
                  </a:txBody>
                  <a:tcPr>
                    <a:noFill/>
                  </a:tcPr>
                </a:tc>
              </a:tr>
            </a:tbl>
          </a:graphicData>
        </a:graphic>
      </p:graphicFrame>
      <p:pic>
        <p:nvPicPr>
          <p:cNvPr id="10" name="Imagem 9" descr="1d5e5f69-e68e-4aa1-9fc7-0f26c53cbcff.jpeg"/>
          <p:cNvPicPr>
            <a:picLocks noChangeAspect="1"/>
          </p:cNvPicPr>
          <p:nvPr/>
        </p:nvPicPr>
        <p:blipFill>
          <a:blip r:embed="rId3" cstate="print"/>
          <a:stretch>
            <a:fillRect/>
          </a:stretch>
        </p:blipFill>
        <p:spPr>
          <a:xfrm>
            <a:off x="642910" y="2214554"/>
            <a:ext cx="3810000" cy="2143125"/>
          </a:xfrm>
          <a:prstGeom prst="rect">
            <a:avLst/>
          </a:prstGeom>
        </p:spPr>
      </p:pic>
      <p:pic>
        <p:nvPicPr>
          <p:cNvPr id="12" name="Imagem 11" descr="4fb04529-544f-442f-bbae-93e7dab4391b.jpeg"/>
          <p:cNvPicPr>
            <a:picLocks noChangeAspect="1"/>
          </p:cNvPicPr>
          <p:nvPr/>
        </p:nvPicPr>
        <p:blipFill>
          <a:blip r:embed="rId4" cstate="print"/>
          <a:stretch>
            <a:fillRect/>
          </a:stretch>
        </p:blipFill>
        <p:spPr>
          <a:xfrm>
            <a:off x="642910" y="4429132"/>
            <a:ext cx="3810000" cy="2143125"/>
          </a:xfrm>
          <a:prstGeom prst="rect">
            <a:avLst/>
          </a:prstGeom>
        </p:spPr>
      </p:pic>
      <p:pic>
        <p:nvPicPr>
          <p:cNvPr id="13" name="Imagem 12" descr="0065c6c1-074b-4514-9178-c47e2b199597.jpeg"/>
          <p:cNvPicPr>
            <a:picLocks noChangeAspect="1"/>
          </p:cNvPicPr>
          <p:nvPr/>
        </p:nvPicPr>
        <p:blipFill>
          <a:blip r:embed="rId5" cstate="print"/>
          <a:stretch>
            <a:fillRect/>
          </a:stretch>
        </p:blipFill>
        <p:spPr>
          <a:xfrm>
            <a:off x="4572000" y="4572008"/>
            <a:ext cx="3810000" cy="2143125"/>
          </a:xfrm>
          <a:prstGeom prst="rect">
            <a:avLst/>
          </a:prstGeom>
        </p:spPr>
      </p:pic>
      <p:pic>
        <p:nvPicPr>
          <p:cNvPr id="14" name="Imagem 13" descr="f336e66f-5139-4927-bf69-ad468bef0b8f.jpeg"/>
          <p:cNvPicPr>
            <a:picLocks noChangeAspect="1"/>
          </p:cNvPicPr>
          <p:nvPr/>
        </p:nvPicPr>
        <p:blipFill>
          <a:blip r:embed="rId6" cstate="print"/>
          <a:stretch>
            <a:fillRect/>
          </a:stretch>
        </p:blipFill>
        <p:spPr>
          <a:xfrm>
            <a:off x="4643438" y="2214554"/>
            <a:ext cx="3810000" cy="2143125"/>
          </a:xfrm>
          <a:prstGeom prst="rect">
            <a:avLst/>
          </a:prstGeom>
        </p:spPr>
      </p:pic>
      <p:sp>
        <p:nvSpPr>
          <p:cNvPr id="15" name="Retângulo 14"/>
          <p:cNvSpPr/>
          <p:nvPr/>
        </p:nvSpPr>
        <p:spPr>
          <a:xfrm>
            <a:off x="2286000" y="2274838"/>
            <a:ext cx="4572000" cy="369332"/>
          </a:xfrm>
          <a:prstGeom prst="rect">
            <a:avLst/>
          </a:prstGeom>
        </p:spPr>
        <p:txBody>
          <a:bodyPr>
            <a:spAutoFit/>
          </a:bodyPr>
          <a:lstStyle/>
          <a:p>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42910" y="500043"/>
            <a:ext cx="7858800" cy="6555641"/>
          </a:xfrm>
          <a:prstGeom prst="rect">
            <a:avLst/>
          </a:prstGeom>
          <a:noFill/>
        </p:spPr>
        <p:txBody>
          <a:bodyPr wrap="square" rtlCol="0">
            <a:spAutoFit/>
          </a:bodyPr>
          <a:lstStyle/>
          <a:p>
            <a:endParaRPr lang="pt-BR" sz="2000" dirty="0" smtClean="0">
              <a:latin typeface="Arial Narrow" pitchFamily="34" charset="0"/>
            </a:endParaRPr>
          </a:p>
          <a:p>
            <a:r>
              <a:rPr lang="pt-BR" sz="2000" dirty="0" smtClean="0">
                <a:latin typeface="Arial Narrow" pitchFamily="34" charset="0"/>
              </a:rPr>
              <a:t>JORNADA NUTRIÇÃO </a:t>
            </a:r>
          </a:p>
          <a:p>
            <a:endParaRPr lang="pt-BR" sz="2000" dirty="0" smtClean="0">
              <a:latin typeface="Arial Narrow" pitchFamily="34" charset="0"/>
            </a:endParaRPr>
          </a:p>
          <a:p>
            <a:endParaRPr lang="pt-BR" sz="2000" dirty="0" smtClean="0">
              <a:latin typeface="Arial Narrow" pitchFamily="34" charset="0"/>
            </a:endParaRPr>
          </a:p>
          <a:p>
            <a:r>
              <a:rPr lang="pt-BR" sz="2000" dirty="0" smtClean="0">
                <a:latin typeface="Arial Narrow" pitchFamily="34" charset="0"/>
              </a:rPr>
              <a:t>IBIO PROMOVE I SIMPÓSIO EM BIOTECNOLOGIA AMBIENTAL</a:t>
            </a:r>
          </a:p>
          <a:p>
            <a:endParaRPr lang="pt-BR" sz="2000" dirty="0" smtClean="0">
              <a:latin typeface="Arial Narrow" pitchFamily="34" charset="0"/>
            </a:endParaRPr>
          </a:p>
          <a:p>
            <a:endParaRPr lang="pt-BR" sz="2000" dirty="0" smtClean="0">
              <a:latin typeface="Arial Narrow" pitchFamily="34" charset="0"/>
            </a:endParaRPr>
          </a:p>
          <a:p>
            <a:r>
              <a:rPr lang="pt-BR" sz="2000" dirty="0" smtClean="0"/>
              <a:t>INSTITUTO BIOMÉDICO PROMOVE PALESTRA SOBRE QUÍMICA MEDICINAL</a:t>
            </a:r>
          </a:p>
          <a:p>
            <a:endParaRPr lang="pt-BR" sz="2000" dirty="0" smtClean="0"/>
          </a:p>
          <a:p>
            <a:endParaRPr lang="pt-BR" sz="2000" dirty="0" smtClean="0"/>
          </a:p>
          <a:p>
            <a:endParaRPr lang="pt-BR" sz="2000" dirty="0" smtClean="0"/>
          </a:p>
          <a:p>
            <a:endParaRPr lang="pt-BR" sz="2000" dirty="0" smtClean="0"/>
          </a:p>
          <a:p>
            <a:endParaRPr lang="pt-BR" sz="2000" dirty="0" smtClean="0"/>
          </a:p>
          <a:p>
            <a:endParaRPr lang="pt-BR" sz="2000" dirty="0" smtClean="0"/>
          </a:p>
          <a:p>
            <a:endParaRPr lang="pt-BR" sz="2000" dirty="0" smtClean="0"/>
          </a:p>
          <a:p>
            <a:endParaRPr lang="pt-BR" sz="2000" dirty="0" smtClean="0"/>
          </a:p>
          <a:p>
            <a:r>
              <a:rPr lang="pt-BR" sz="2000" dirty="0" smtClean="0"/>
              <a:t> </a:t>
            </a:r>
          </a:p>
          <a:p>
            <a:endParaRPr lang="pt-BR" sz="2000" dirty="0" smtClean="0">
              <a:latin typeface="Arial Narrow" pitchFamily="34" charset="0"/>
            </a:endParaRPr>
          </a:p>
          <a:p>
            <a:endParaRPr lang="pt-BR" sz="2000" dirty="0" smtClean="0">
              <a:latin typeface="Arial Narrow" pitchFamily="34" charset="0"/>
            </a:endParaRPr>
          </a:p>
          <a:p>
            <a:endParaRPr lang="pt-BR" sz="2000" dirty="0" smtClean="0">
              <a:latin typeface="Arial Narrow" pitchFamily="34" charset="0"/>
            </a:endParaRPr>
          </a:p>
          <a:p>
            <a:endParaRPr lang="pt-BR" sz="2000" dirty="0" smtClean="0">
              <a:latin typeface="Arial Narrow"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000" dirty="0">
                <a:solidFill>
                  <a:srgbClr val="00B0F0"/>
                </a:solidFill>
                <a:effectLst/>
              </a:rPr>
              <a:t>Projeto da UNIRIO é contemplado em chamada do CNPq para pesquisas </a:t>
            </a:r>
            <a:r>
              <a:rPr lang="pt-BR" sz="2000" dirty="0" err="1" smtClean="0">
                <a:solidFill>
                  <a:srgbClr val="00B0F0"/>
                </a:solidFill>
                <a:effectLst/>
              </a:rPr>
              <a:t>Zikasobre</a:t>
            </a:r>
            <a:r>
              <a:rPr lang="pt-BR" sz="2000" dirty="0" smtClean="0">
                <a:solidFill>
                  <a:srgbClr val="00B0F0"/>
                </a:solidFill>
                <a:effectLst/>
              </a:rPr>
              <a:t> </a:t>
            </a:r>
            <a:r>
              <a:rPr lang="pt-BR" sz="2000" dirty="0">
                <a:solidFill>
                  <a:srgbClr val="00B0F0"/>
                </a:solidFill>
                <a:effectLst/>
              </a:rPr>
              <a:t>o vírus </a:t>
            </a:r>
            <a:r>
              <a:rPr lang="pt-BR" sz="2000" dirty="0">
                <a:effectLst/>
              </a:rPr>
              <a:t/>
            </a:r>
            <a:br>
              <a:rPr lang="pt-BR" sz="2000" dirty="0">
                <a:effectLst/>
              </a:rPr>
            </a:br>
            <a:endParaRPr lang="pt-BR" sz="2000" dirty="0"/>
          </a:p>
        </p:txBody>
      </p:sp>
      <p:sp>
        <p:nvSpPr>
          <p:cNvPr id="3" name="Subtítulo 2"/>
          <p:cNvSpPr>
            <a:spLocks noGrp="1"/>
          </p:cNvSpPr>
          <p:nvPr>
            <p:ph type="subTitle" idx="4294967295"/>
          </p:nvPr>
        </p:nvSpPr>
        <p:spPr>
          <a:xfrm>
            <a:off x="0" y="1773238"/>
            <a:ext cx="7772400" cy="3816350"/>
          </a:xfrm>
        </p:spPr>
        <p:txBody>
          <a:bodyPr>
            <a:normAutofit fontScale="77500" lnSpcReduction="20000"/>
          </a:bodyPr>
          <a:lstStyle/>
          <a:p>
            <a:pPr algn="l" fontAlgn="base"/>
            <a:r>
              <a:rPr lang="pt-BR" sz="2200" dirty="0">
                <a:latin typeface="Arial Narrow" panose="020B0606020202030204" pitchFamily="34" charset="0"/>
              </a:rPr>
              <a:t>No mês de outubro, o CNPq divulgou o resultado da chamada voltada a projetos de pesquisa científica e tecnológica com foco na prevenção, diagnóstico e tratamento da infecção do vírus </a:t>
            </a:r>
            <a:r>
              <a:rPr lang="pt-BR" sz="2200" dirty="0" err="1">
                <a:latin typeface="Arial Narrow" panose="020B0606020202030204" pitchFamily="34" charset="0"/>
              </a:rPr>
              <a:t>Zika</a:t>
            </a:r>
            <a:r>
              <a:rPr lang="pt-BR" sz="2200" dirty="0">
                <a:latin typeface="Arial Narrow" panose="020B0606020202030204" pitchFamily="34" charset="0"/>
              </a:rPr>
              <a:t> e doenças equivalentes. A UNIRIO foi contemplada pelo projeto </a:t>
            </a:r>
            <a:r>
              <a:rPr lang="pt-BR" sz="2200" i="1" dirty="0">
                <a:latin typeface="Arial Narrow" panose="020B0606020202030204" pitchFamily="34" charset="0"/>
              </a:rPr>
              <a:t>Caracterização dos fenótipos neurológicos, imunológicos e de polimorfismos de genes com função imune nas infecções pelos vírus </a:t>
            </a:r>
            <a:r>
              <a:rPr lang="pt-BR" sz="2200" i="1" dirty="0" err="1">
                <a:latin typeface="Arial Narrow" panose="020B0606020202030204" pitchFamily="34" charset="0"/>
              </a:rPr>
              <a:t>Zika</a:t>
            </a:r>
            <a:r>
              <a:rPr lang="pt-BR" sz="2200" i="1" dirty="0">
                <a:latin typeface="Arial Narrow" panose="020B0606020202030204" pitchFamily="34" charset="0"/>
              </a:rPr>
              <a:t>, </a:t>
            </a:r>
            <a:r>
              <a:rPr lang="pt-BR" sz="2200" i="1" dirty="0" err="1">
                <a:latin typeface="Arial Narrow" panose="020B0606020202030204" pitchFamily="34" charset="0"/>
              </a:rPr>
              <a:t>Chikungunya</a:t>
            </a:r>
            <a:r>
              <a:rPr lang="pt-BR" sz="2200" i="1" dirty="0">
                <a:latin typeface="Arial Narrow" panose="020B0606020202030204" pitchFamily="34" charset="0"/>
              </a:rPr>
              <a:t> e doenças correlatas</a:t>
            </a:r>
            <a:r>
              <a:rPr lang="pt-BR" sz="2200" dirty="0">
                <a:latin typeface="Arial Narrow" panose="020B0606020202030204" pitchFamily="34" charset="0"/>
              </a:rPr>
              <a:t>, liderado pela professora </a:t>
            </a:r>
            <a:r>
              <a:rPr lang="pt-BR" sz="2200" dirty="0" err="1">
                <a:latin typeface="Arial Narrow" panose="020B0606020202030204" pitchFamily="34" charset="0"/>
              </a:rPr>
              <a:t>Soniza</a:t>
            </a:r>
            <a:r>
              <a:rPr lang="pt-BR" sz="2200" dirty="0">
                <a:latin typeface="Arial Narrow" panose="020B0606020202030204" pitchFamily="34" charset="0"/>
              </a:rPr>
              <a:t> Vieira Alves-Leon, coordenadora do Programa de Pós-Graduação em Neurologia (</a:t>
            </a:r>
            <a:r>
              <a:rPr lang="pt-BR" sz="2200" dirty="0" err="1">
                <a:latin typeface="Arial Narrow" panose="020B0606020202030204" pitchFamily="34" charset="0"/>
              </a:rPr>
              <a:t>PPG-Neuro</a:t>
            </a:r>
            <a:r>
              <a:rPr lang="pt-BR" sz="2200" dirty="0" smtClean="0">
                <a:latin typeface="Arial Narrow" panose="020B0606020202030204" pitchFamily="34" charset="0"/>
              </a:rPr>
              <a:t>).</a:t>
            </a:r>
          </a:p>
          <a:p>
            <a:pPr algn="l" fontAlgn="base"/>
            <a:endParaRPr lang="pt-BR" sz="2200" dirty="0">
              <a:latin typeface="Arial Narrow" panose="020B0606020202030204" pitchFamily="34" charset="0"/>
            </a:endParaRPr>
          </a:p>
          <a:p>
            <a:pPr algn="l" fontAlgn="base"/>
            <a:r>
              <a:rPr lang="pt-BR" sz="2200" dirty="0">
                <a:latin typeface="Arial Narrow" panose="020B0606020202030204" pitchFamily="34" charset="0"/>
              </a:rPr>
              <a:t>O objetivo é identificar marcadores imunológicos e genéticos que justifiquem o desenvolvimento de manifestações neurológicas em pacientes infectados pelos vírus </a:t>
            </a:r>
            <a:r>
              <a:rPr lang="pt-BR" sz="2200" dirty="0" err="1">
                <a:latin typeface="Arial Narrow" panose="020B0606020202030204" pitchFamily="34" charset="0"/>
              </a:rPr>
              <a:t>Zika</a:t>
            </a:r>
            <a:r>
              <a:rPr lang="pt-BR" sz="2200" dirty="0">
                <a:latin typeface="Arial Narrow" panose="020B0606020202030204" pitchFamily="34" charset="0"/>
              </a:rPr>
              <a:t>, </a:t>
            </a:r>
            <a:r>
              <a:rPr lang="pt-BR" sz="2200" dirty="0" err="1">
                <a:latin typeface="Arial Narrow" panose="020B0606020202030204" pitchFamily="34" charset="0"/>
              </a:rPr>
              <a:t>Chikungunya</a:t>
            </a:r>
            <a:r>
              <a:rPr lang="pt-BR" sz="2200" dirty="0">
                <a:latin typeface="Arial Narrow" panose="020B0606020202030204" pitchFamily="34" charset="0"/>
              </a:rPr>
              <a:t> ou correlatos. Para isso, o grupo de pesquisa irá analisar, ao longo de quatro anos, as características daqueles que foram infectados mas não tiveram sintomas neurológicos e compará-las com pacientes que desenvolveram manifestações como microcefalia, síndrome de </a:t>
            </a:r>
            <a:r>
              <a:rPr lang="pt-BR" sz="2200" dirty="0" err="1">
                <a:latin typeface="Arial Narrow" panose="020B0606020202030204" pitchFamily="34" charset="0"/>
              </a:rPr>
              <a:t>Guillain</a:t>
            </a:r>
            <a:r>
              <a:rPr lang="pt-BR" sz="2200" dirty="0">
                <a:latin typeface="Arial Narrow" panose="020B0606020202030204" pitchFamily="34" charset="0"/>
              </a:rPr>
              <a:t> </a:t>
            </a:r>
            <a:r>
              <a:rPr lang="pt-BR" sz="2200" dirty="0" err="1">
                <a:latin typeface="Arial Narrow" panose="020B0606020202030204" pitchFamily="34" charset="0"/>
              </a:rPr>
              <a:t>Barré</a:t>
            </a:r>
            <a:r>
              <a:rPr lang="pt-BR" sz="2200" dirty="0">
                <a:latin typeface="Arial Narrow" panose="020B0606020202030204" pitchFamily="34" charset="0"/>
              </a:rPr>
              <a:t> e mielites transversas, entre outras.</a:t>
            </a:r>
          </a:p>
          <a:p>
            <a:pPr algn="l"/>
            <a:endParaRPr lang="pt-BR" sz="2000" dirty="0">
              <a:latin typeface="Arial Narrow" panose="020B0606020202030204" pitchFamily="34" charset="0"/>
            </a:endParaRPr>
          </a:p>
        </p:txBody>
      </p:sp>
    </p:spTree>
    <p:extLst>
      <p:ext uri="{BB962C8B-B14F-4D97-AF65-F5344CB8AC3E}">
        <p14:creationId xmlns:p14="http://schemas.microsoft.com/office/powerpoint/2010/main" xmlns="" val="1087373955"/>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a:solidFill>
                  <a:srgbClr val="00B0F0"/>
                </a:solidFill>
                <a:effectLst/>
              </a:rPr>
              <a:t>‘Fatores de risco para doenças crônicas não transmissíveis’ é tema de palestra do </a:t>
            </a:r>
            <a:r>
              <a:rPr lang="pt-BR" sz="2000" dirty="0" err="1">
                <a:solidFill>
                  <a:srgbClr val="00B0F0"/>
                </a:solidFill>
                <a:effectLst/>
              </a:rPr>
              <a:t>PPGAN</a:t>
            </a:r>
            <a:r>
              <a:rPr lang="pt-BR" sz="2000" dirty="0">
                <a:effectLst/>
              </a:rPr>
              <a:t/>
            </a:r>
            <a:br>
              <a:rPr lang="pt-BR" sz="2000" dirty="0">
                <a:effectLst/>
              </a:rPr>
            </a:br>
            <a:endParaRPr lang="pt-BR" sz="2000" b="0" dirty="0">
              <a:effectLst/>
              <a:latin typeface="Arial Narrow" panose="020B0606020202030204" pitchFamily="34" charset="0"/>
            </a:endParaRPr>
          </a:p>
        </p:txBody>
      </p:sp>
      <p:sp>
        <p:nvSpPr>
          <p:cNvPr id="3" name="CaixaDeTexto 2"/>
          <p:cNvSpPr txBox="1"/>
          <p:nvPr/>
        </p:nvSpPr>
        <p:spPr>
          <a:xfrm>
            <a:off x="683568" y="1700808"/>
            <a:ext cx="7776864" cy="1323439"/>
          </a:xfrm>
          <a:prstGeom prst="rect">
            <a:avLst/>
          </a:prstGeom>
          <a:noFill/>
        </p:spPr>
        <p:txBody>
          <a:bodyPr wrap="square" rtlCol="0">
            <a:spAutoFit/>
          </a:bodyPr>
          <a:lstStyle/>
          <a:p>
            <a:pPr algn="just"/>
            <a:r>
              <a:rPr lang="pt-BR" sz="2000" dirty="0">
                <a:latin typeface="Arial Narrow" panose="020B0606020202030204" pitchFamily="34" charset="0"/>
              </a:rPr>
              <a:t>O objetivo da atividade é abordar o conceito de </a:t>
            </a:r>
            <a:r>
              <a:rPr lang="pt-BR" sz="2000" dirty="0" err="1">
                <a:latin typeface="Arial Narrow" panose="020B0606020202030204" pitchFamily="34" charset="0"/>
              </a:rPr>
              <a:t>DCNT</a:t>
            </a:r>
            <a:r>
              <a:rPr lang="pt-BR" sz="2000" dirty="0">
                <a:latin typeface="Arial Narrow" panose="020B0606020202030204" pitchFamily="34" charset="0"/>
              </a:rPr>
              <a:t> e a sua incidência, a transição nutricional e epidemiológica e a relação com o </a:t>
            </a:r>
            <a:r>
              <a:rPr lang="pt-BR" sz="2000" dirty="0" err="1">
                <a:latin typeface="Arial Narrow" panose="020B0606020202030204" pitchFamily="34" charset="0"/>
              </a:rPr>
              <a:t>DCNT</a:t>
            </a:r>
            <a:r>
              <a:rPr lang="pt-BR" sz="2000" dirty="0">
                <a:latin typeface="Arial Narrow" panose="020B0606020202030204" pitchFamily="34" charset="0"/>
              </a:rPr>
              <a:t>, e os fatores de risco modificáveis e não modificáveis. A palestrante convidada é a nutricionista Iris </a:t>
            </a:r>
            <a:r>
              <a:rPr lang="pt-BR" sz="2000" dirty="0" err="1">
                <a:latin typeface="Arial Narrow" panose="020B0606020202030204" pitchFamily="34" charset="0"/>
              </a:rPr>
              <a:t>Lengruber</a:t>
            </a:r>
            <a:r>
              <a:rPr lang="pt-BR" sz="2000" dirty="0">
                <a:latin typeface="Arial Narrow" panose="020B0606020202030204" pitchFamily="34" charset="0"/>
              </a:rPr>
              <a:t>, que concluiu o mestrado pelo </a:t>
            </a:r>
            <a:r>
              <a:rPr lang="pt-BR" sz="2000" dirty="0" err="1">
                <a:latin typeface="Arial Narrow" panose="020B0606020202030204" pitchFamily="34" charset="0"/>
              </a:rPr>
              <a:t>PPGAN</a:t>
            </a:r>
            <a:r>
              <a:rPr lang="pt-BR" sz="2000" dirty="0">
                <a:latin typeface="Arial Narrow" panose="020B0606020202030204" pitchFamily="34" charset="0"/>
              </a:rPr>
              <a:t> neste ano.</a:t>
            </a:r>
          </a:p>
        </p:txBody>
      </p:sp>
    </p:spTree>
    <p:extLst>
      <p:ext uri="{BB962C8B-B14F-4D97-AF65-F5344CB8AC3E}">
        <p14:creationId xmlns:p14="http://schemas.microsoft.com/office/powerpoint/2010/main" xmlns="" val="673293812"/>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200" b="0" dirty="0">
                <a:solidFill>
                  <a:srgbClr val="00B0F0"/>
                </a:solidFill>
                <a:effectLst/>
                <a:latin typeface="Arial Narrow" panose="020B0606020202030204" pitchFamily="34" charset="0"/>
              </a:rPr>
              <a:t>Projeto de Extensão da UNIRIO e ONG SOS Mata Atlântica iniciam parceria</a:t>
            </a:r>
            <a:r>
              <a:rPr lang="pt-BR" dirty="0">
                <a:effectLst/>
              </a:rPr>
              <a:t/>
            </a:r>
            <a:br>
              <a:rPr lang="pt-BR" dirty="0">
                <a:effectLst/>
              </a:rPr>
            </a:b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5776" y="807602"/>
            <a:ext cx="3949254" cy="2960199"/>
          </a:xfrm>
          <a:prstGeom prst="rect">
            <a:avLst/>
          </a:prstGeom>
        </p:spPr>
      </p:pic>
      <p:sp>
        <p:nvSpPr>
          <p:cNvPr id="5" name="CaixaDeTexto 4"/>
          <p:cNvSpPr txBox="1"/>
          <p:nvPr/>
        </p:nvSpPr>
        <p:spPr>
          <a:xfrm>
            <a:off x="1079612" y="4149080"/>
            <a:ext cx="6984776" cy="1754326"/>
          </a:xfrm>
          <a:prstGeom prst="rect">
            <a:avLst/>
          </a:prstGeom>
          <a:noFill/>
        </p:spPr>
        <p:txBody>
          <a:bodyPr wrap="square" rtlCol="0">
            <a:spAutoFit/>
          </a:bodyPr>
          <a:lstStyle/>
          <a:p>
            <a:pPr algn="just"/>
            <a:r>
              <a:rPr lang="pt-BR" dirty="0"/>
              <a:t>O programa de extensão Tecendo Saberes: Escola e Comunidade na Gestão Ambiental local, coordenado pelo professor Daniel Fonseca de Andrade, iniciou uma parceria com a Organização Não Governamental SOS Mata Atlântica, com o objetivo de participar do projeto “Observando os Rios”, desenvolvido pela ONG em vários estados do Brasil.</a:t>
            </a:r>
          </a:p>
        </p:txBody>
      </p:sp>
    </p:spTree>
    <p:extLst>
      <p:ext uri="{BB962C8B-B14F-4D97-AF65-F5344CB8AC3E}">
        <p14:creationId xmlns:p14="http://schemas.microsoft.com/office/powerpoint/2010/main" xmlns="" val="3511847909"/>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000" b="0" dirty="0">
                <a:solidFill>
                  <a:srgbClr val="00B0F0"/>
                </a:solidFill>
                <a:effectLst/>
                <a:latin typeface="Arial Narrow" panose="020B0606020202030204" pitchFamily="34" charset="0"/>
              </a:rPr>
              <a:t>Ciclo de palestras 'Alimentação e Saúde' debate a gastronomia funcional</a:t>
            </a:r>
            <a:br>
              <a:rPr lang="pt-BR" sz="2000" b="0" dirty="0">
                <a:solidFill>
                  <a:srgbClr val="00B0F0"/>
                </a:solidFill>
                <a:effectLst/>
                <a:latin typeface="Arial Narrow" panose="020B0606020202030204" pitchFamily="34" charset="0"/>
              </a:rPr>
            </a:br>
            <a:endParaRPr lang="pt-BR" sz="2000" b="0" dirty="0">
              <a:solidFill>
                <a:srgbClr val="00B0F0"/>
              </a:solidFill>
              <a:latin typeface="Arial Narrow" panose="020B0606020202030204" pitchFamily="34" charset="0"/>
            </a:endParaRPr>
          </a:p>
        </p:txBody>
      </p:sp>
      <p:sp>
        <p:nvSpPr>
          <p:cNvPr id="3" name="Subtítulo 2"/>
          <p:cNvSpPr>
            <a:spLocks noGrp="1"/>
          </p:cNvSpPr>
          <p:nvPr>
            <p:ph type="subTitle" idx="4294967295"/>
          </p:nvPr>
        </p:nvSpPr>
        <p:spPr>
          <a:xfrm>
            <a:off x="0" y="1773238"/>
            <a:ext cx="7772400" cy="3095625"/>
          </a:xfrm>
        </p:spPr>
        <p:txBody>
          <a:bodyPr>
            <a:noAutofit/>
          </a:bodyPr>
          <a:lstStyle/>
          <a:p>
            <a:pPr algn="just" fontAlgn="base"/>
            <a:r>
              <a:rPr lang="pt-BR" sz="2000" dirty="0">
                <a:latin typeface="Arial Narrow" panose="020B0606020202030204" pitchFamily="34" charset="0"/>
              </a:rPr>
              <a:t>o ciclo de palestras Alimentação e Saúde vai abordar a </a:t>
            </a:r>
            <a:r>
              <a:rPr lang="pt-BR" sz="2000" i="1" dirty="0">
                <a:latin typeface="Arial Narrow" panose="020B0606020202030204" pitchFamily="34" charset="0"/>
              </a:rPr>
              <a:t>Gastronomia Funcional</a:t>
            </a:r>
            <a:r>
              <a:rPr lang="pt-BR" sz="2000" dirty="0">
                <a:latin typeface="Arial Narrow" panose="020B0606020202030204" pitchFamily="34" charset="0"/>
              </a:rPr>
              <a:t>. A atividade, promovida pelo Programa de Pós-Graduação em Alimentos e Nutrição (</a:t>
            </a:r>
            <a:r>
              <a:rPr lang="pt-BR" sz="2000" dirty="0" err="1">
                <a:latin typeface="Arial Narrow" panose="020B0606020202030204" pitchFamily="34" charset="0"/>
              </a:rPr>
              <a:t>PPGAN</a:t>
            </a:r>
            <a:r>
              <a:rPr lang="pt-BR" sz="2000" dirty="0">
                <a:latin typeface="Arial Narrow" panose="020B0606020202030204" pitchFamily="34" charset="0"/>
              </a:rPr>
              <a:t>) da UNIRIO, acontece às 12h30, no subsolo da Escola de Nutrição.</a:t>
            </a:r>
          </a:p>
          <a:p>
            <a:pPr algn="just" fontAlgn="base"/>
            <a:r>
              <a:rPr lang="pt-BR" sz="2000" dirty="0">
                <a:latin typeface="Arial Narrow" panose="020B0606020202030204" pitchFamily="34" charset="0"/>
              </a:rPr>
              <a:t>O modo de preparo é fundamental para a manutenção das propriedades funcionais dos alimentos.</a:t>
            </a:r>
            <a:r>
              <a:rPr lang="pt-BR" sz="2000" b="1" dirty="0">
                <a:latin typeface="Arial Narrow" panose="020B0606020202030204" pitchFamily="34" charset="0"/>
              </a:rPr>
              <a:t> </a:t>
            </a:r>
            <a:r>
              <a:rPr lang="pt-BR" sz="2000" dirty="0">
                <a:latin typeface="Arial Narrow" panose="020B0606020202030204" pitchFamily="34" charset="0"/>
              </a:rPr>
              <a:t>Com isso, a Gastronomia Funcional visa elaborar preparações que promovam a saúde, com potencial preventivo e com o desafio de aliar sabor, textura e nutrição. A palestrante convidada é a nutricionista e aluna do </a:t>
            </a:r>
            <a:r>
              <a:rPr lang="pt-BR" sz="2000" dirty="0" err="1">
                <a:latin typeface="Arial Narrow" panose="020B0606020202030204" pitchFamily="34" charset="0"/>
              </a:rPr>
              <a:t>PPGAN</a:t>
            </a:r>
            <a:r>
              <a:rPr lang="pt-BR" sz="2000" dirty="0">
                <a:latin typeface="Arial Narrow" panose="020B0606020202030204" pitchFamily="34" charset="0"/>
              </a:rPr>
              <a:t> Vanessa Azevedo de Jesus.</a:t>
            </a:r>
          </a:p>
          <a:p>
            <a:pPr algn="just"/>
            <a:endParaRPr lang="pt-BR" sz="2000" dirty="0">
              <a:latin typeface="Arial Narrow" panose="020B0606020202030204" pitchFamily="34" charset="0"/>
            </a:endParaRPr>
          </a:p>
        </p:txBody>
      </p:sp>
    </p:spTree>
    <p:extLst>
      <p:ext uri="{BB962C8B-B14F-4D97-AF65-F5344CB8AC3E}">
        <p14:creationId xmlns:p14="http://schemas.microsoft.com/office/powerpoint/2010/main" xmlns="" val="1854245081"/>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000" dirty="0">
                <a:solidFill>
                  <a:srgbClr val="00B0F0"/>
                </a:solidFill>
                <a:effectLst/>
              </a:rPr>
              <a:t>Nutrição e </a:t>
            </a:r>
            <a:r>
              <a:rPr lang="pt-BR" sz="2000" dirty="0" err="1">
                <a:solidFill>
                  <a:srgbClr val="00B0F0"/>
                </a:solidFill>
                <a:effectLst/>
              </a:rPr>
              <a:t>destoxificação</a:t>
            </a:r>
            <a:r>
              <a:rPr lang="pt-BR" sz="2000" dirty="0">
                <a:solidFill>
                  <a:srgbClr val="00B0F0"/>
                </a:solidFill>
                <a:effectLst/>
              </a:rPr>
              <a:t>’ é tema do ciclo de palestras Alimentação e Saúde</a:t>
            </a:r>
            <a:r>
              <a:rPr lang="pt-BR" sz="2000" dirty="0">
                <a:effectLst/>
              </a:rPr>
              <a:t/>
            </a:r>
            <a:br>
              <a:rPr lang="pt-BR" sz="2000" dirty="0">
                <a:effectLst/>
              </a:rPr>
            </a:br>
            <a:endParaRPr lang="pt-BR" sz="2000" dirty="0">
              <a:latin typeface="Arial Narrow" panose="020B0606020202030204" pitchFamily="34" charset="0"/>
            </a:endParaRPr>
          </a:p>
        </p:txBody>
      </p:sp>
      <p:sp>
        <p:nvSpPr>
          <p:cNvPr id="3" name="Subtítulo 2"/>
          <p:cNvSpPr>
            <a:spLocks noGrp="1"/>
          </p:cNvSpPr>
          <p:nvPr>
            <p:ph type="subTitle" idx="4294967295"/>
          </p:nvPr>
        </p:nvSpPr>
        <p:spPr>
          <a:xfrm>
            <a:off x="0" y="1989138"/>
            <a:ext cx="7772400" cy="1200150"/>
          </a:xfrm>
        </p:spPr>
        <p:txBody>
          <a:bodyPr>
            <a:noAutofit/>
          </a:bodyPr>
          <a:lstStyle/>
          <a:p>
            <a:pPr algn="just"/>
            <a:r>
              <a:rPr lang="pt-BR" sz="2000" dirty="0">
                <a:latin typeface="Arial Narrow" panose="020B0606020202030204" pitchFamily="34" charset="0"/>
              </a:rPr>
              <a:t>A palestrante convidada é a nutricionista Monique Barros, que concluiu o mestrado pelo </a:t>
            </a:r>
            <a:r>
              <a:rPr lang="pt-BR" sz="2000" dirty="0" err="1">
                <a:latin typeface="Arial Narrow" panose="020B0606020202030204" pitchFamily="34" charset="0"/>
              </a:rPr>
              <a:t>PPGAN</a:t>
            </a:r>
            <a:r>
              <a:rPr lang="pt-BR" sz="2000" dirty="0">
                <a:latin typeface="Arial Narrow" panose="020B0606020202030204" pitchFamily="34" charset="0"/>
              </a:rPr>
              <a:t> em 2015. Ela vai abordar a </a:t>
            </a:r>
            <a:r>
              <a:rPr lang="pt-BR" sz="2000" dirty="0" err="1">
                <a:latin typeface="Arial Narrow" panose="020B0606020202030204" pitchFamily="34" charset="0"/>
              </a:rPr>
              <a:t>destoxificação</a:t>
            </a:r>
            <a:r>
              <a:rPr lang="pt-BR" sz="2000" dirty="0">
                <a:latin typeface="Arial Narrow" panose="020B0606020202030204" pitchFamily="34" charset="0"/>
              </a:rPr>
              <a:t>, que consiste na transformação e eliminação de substâncias nocivas ao organismo. Esse processo requer diversos nutrientes que vão atuar diretamente nas reações bioquímicas. Alguns alimentos melhoram a defesa antioxidante e fornecem nutrientes cofatores para as reações enzimáticas que envolvem a </a:t>
            </a:r>
            <a:r>
              <a:rPr lang="pt-BR" sz="2000" dirty="0" err="1">
                <a:latin typeface="Arial Narrow" panose="020B0606020202030204" pitchFamily="34" charset="0"/>
              </a:rPr>
              <a:t>destoxificação</a:t>
            </a:r>
            <a:r>
              <a:rPr lang="pt-BR" sz="2000" dirty="0">
                <a:latin typeface="Arial Narrow" panose="020B0606020202030204" pitchFamily="34" charset="0"/>
              </a:rPr>
              <a:t>.</a:t>
            </a:r>
          </a:p>
        </p:txBody>
      </p:sp>
    </p:spTree>
    <p:extLst>
      <p:ext uri="{BB962C8B-B14F-4D97-AF65-F5344CB8AC3E}">
        <p14:creationId xmlns:p14="http://schemas.microsoft.com/office/powerpoint/2010/main" xmlns="" val="2751014263"/>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000" dirty="0">
                <a:solidFill>
                  <a:srgbClr val="00B0F0"/>
                </a:solidFill>
                <a:effectLst/>
              </a:rPr>
              <a:t>Seminários IB debate a mutagênese ambiental</a:t>
            </a:r>
            <a:br>
              <a:rPr lang="pt-BR" sz="2000" dirty="0">
                <a:solidFill>
                  <a:srgbClr val="00B0F0"/>
                </a:solidFill>
                <a:effectLst/>
              </a:rPr>
            </a:br>
            <a:endParaRPr lang="pt-BR" sz="2000" b="0" dirty="0">
              <a:solidFill>
                <a:srgbClr val="00B0F0"/>
              </a:solidFill>
              <a:effectLst/>
              <a:latin typeface="Arial Narrow" panose="020B0606020202030204" pitchFamily="34" charset="0"/>
            </a:endParaRPr>
          </a:p>
        </p:txBody>
      </p:sp>
      <p:sp>
        <p:nvSpPr>
          <p:cNvPr id="3" name="Subtítulo 2"/>
          <p:cNvSpPr>
            <a:spLocks noGrp="1"/>
          </p:cNvSpPr>
          <p:nvPr>
            <p:ph type="subTitle" idx="4294967295"/>
          </p:nvPr>
        </p:nvSpPr>
        <p:spPr>
          <a:xfrm>
            <a:off x="0" y="2205038"/>
            <a:ext cx="7772400" cy="1200150"/>
          </a:xfrm>
        </p:spPr>
        <p:txBody>
          <a:bodyPr>
            <a:normAutofit/>
          </a:bodyPr>
          <a:lstStyle/>
          <a:p>
            <a:pPr algn="just"/>
            <a:r>
              <a:rPr lang="pt-BR" sz="2000" i="1" dirty="0">
                <a:latin typeface="Arial Narrow" panose="020B0606020202030204" pitchFamily="34" charset="0"/>
              </a:rPr>
              <a:t>Mutagênese </a:t>
            </a:r>
            <a:r>
              <a:rPr lang="pt-BR" sz="2000" i="1" dirty="0" smtClean="0">
                <a:latin typeface="Arial Narrow" panose="020B0606020202030204" pitchFamily="34" charset="0"/>
              </a:rPr>
              <a:t>Ambiental</a:t>
            </a:r>
            <a:r>
              <a:rPr lang="pt-BR" sz="2000" dirty="0" smtClean="0">
                <a:latin typeface="Arial Narrow" panose="020B0606020202030204" pitchFamily="34" charset="0"/>
              </a:rPr>
              <a:t> </a:t>
            </a:r>
            <a:r>
              <a:rPr lang="pt-BR" sz="2000" dirty="0">
                <a:latin typeface="Arial Narrow" panose="020B0606020202030204" pitchFamily="34" charset="0"/>
              </a:rPr>
              <a:t> A palestrante convidada é a pesquisadora Kátia Soares da Poça, que tem experiência na área de genética, saúde pública e vigilância sanitária, com ênfase em Toxicologia e Mutagênese. </a:t>
            </a:r>
          </a:p>
        </p:txBody>
      </p:sp>
    </p:spTree>
    <p:extLst>
      <p:ext uri="{BB962C8B-B14F-4D97-AF65-F5344CB8AC3E}">
        <p14:creationId xmlns:p14="http://schemas.microsoft.com/office/powerpoint/2010/main" xmlns="" val="3406751972"/>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000" dirty="0">
                <a:solidFill>
                  <a:srgbClr val="00B0F0"/>
                </a:solidFill>
                <a:effectLst/>
              </a:rPr>
              <a:t>II Jornada de Pós-Graduação da UNIRIO presta homenagem à nutricionista </a:t>
            </a:r>
            <a:r>
              <a:rPr lang="pt-BR" sz="2000" dirty="0" err="1">
                <a:solidFill>
                  <a:srgbClr val="00B0F0"/>
                </a:solidFill>
                <a:effectLst/>
              </a:rPr>
              <a:t>Lieselotte</a:t>
            </a:r>
            <a:r>
              <a:rPr lang="pt-BR" sz="2000" dirty="0">
                <a:solidFill>
                  <a:srgbClr val="00B0F0"/>
                </a:solidFill>
                <a:effectLst/>
              </a:rPr>
              <a:t> </a:t>
            </a:r>
            <a:r>
              <a:rPr lang="pt-BR" sz="2000" dirty="0" err="1">
                <a:solidFill>
                  <a:srgbClr val="00B0F0"/>
                </a:solidFill>
                <a:effectLst/>
              </a:rPr>
              <a:t>Hoeschl</a:t>
            </a:r>
            <a:r>
              <a:rPr lang="pt-BR" sz="2000" dirty="0">
                <a:solidFill>
                  <a:srgbClr val="00B0F0"/>
                </a:solidFill>
                <a:effectLst/>
              </a:rPr>
              <a:t> </a:t>
            </a:r>
            <a:r>
              <a:rPr lang="pt-BR" sz="2000" dirty="0" err="1">
                <a:solidFill>
                  <a:srgbClr val="00B0F0"/>
                </a:solidFill>
                <a:effectLst/>
              </a:rPr>
              <a:t>Ornellas</a:t>
            </a:r>
            <a:r>
              <a:rPr lang="pt-BR" sz="2000" dirty="0">
                <a:solidFill>
                  <a:srgbClr val="00B0F0"/>
                </a:solidFill>
                <a:effectLst/>
              </a:rPr>
              <a:t/>
            </a:r>
            <a:br>
              <a:rPr lang="pt-BR" sz="2000" dirty="0">
                <a:solidFill>
                  <a:srgbClr val="00B0F0"/>
                </a:solidFill>
                <a:effectLst/>
              </a:rPr>
            </a:br>
            <a:endParaRPr lang="pt-BR" sz="2000" b="0" dirty="0">
              <a:solidFill>
                <a:srgbClr val="00B0F0"/>
              </a:solidFill>
              <a:effectLst/>
              <a:latin typeface="Arial Narrow" panose="020B0606020202030204" pitchFamily="34" charset="0"/>
            </a:endParaRPr>
          </a:p>
        </p:txBody>
      </p:sp>
      <p:sp>
        <p:nvSpPr>
          <p:cNvPr id="3" name="Subtítulo 2"/>
          <p:cNvSpPr>
            <a:spLocks noGrp="1"/>
          </p:cNvSpPr>
          <p:nvPr>
            <p:ph type="subTitle" idx="4294967295"/>
          </p:nvPr>
        </p:nvSpPr>
        <p:spPr>
          <a:xfrm>
            <a:off x="0" y="1341438"/>
            <a:ext cx="7772400" cy="5040312"/>
          </a:xfrm>
        </p:spPr>
        <p:txBody>
          <a:bodyPr>
            <a:normAutofit/>
          </a:bodyPr>
          <a:lstStyle/>
          <a:p>
            <a:pPr algn="just" fontAlgn="base"/>
            <a:r>
              <a:rPr lang="pt-BR" sz="2000" dirty="0" smtClean="0">
                <a:latin typeface="Arial Narrow" panose="020B0606020202030204" pitchFamily="34" charset="0"/>
              </a:rPr>
              <a:t>II </a:t>
            </a:r>
            <a:r>
              <a:rPr lang="pt-BR" sz="2000" dirty="0">
                <a:latin typeface="Arial Narrow" panose="020B0606020202030204" pitchFamily="34" charset="0"/>
              </a:rPr>
              <a:t>Jornada de Pós-graduação da UNIRIO, realizada durante a 14ª Semana de Integração Acadêmica (SIA). O vice-reitor da UNIRIO, Ricardo Cardoso, presidiu a mesa de abertura, que contou também com a presença da Pró-reitora de Pós-graduação,  Evelyn </a:t>
            </a:r>
            <a:r>
              <a:rPr lang="pt-BR" sz="2000" dirty="0" err="1">
                <a:latin typeface="Arial Narrow" panose="020B0606020202030204" pitchFamily="34" charset="0"/>
              </a:rPr>
              <a:t>Orrico</a:t>
            </a:r>
            <a:r>
              <a:rPr lang="pt-BR" sz="2000" b="1" dirty="0">
                <a:latin typeface="Arial Narrow" panose="020B0606020202030204" pitchFamily="34" charset="0"/>
              </a:rPr>
              <a:t>, </a:t>
            </a:r>
            <a:r>
              <a:rPr lang="pt-BR" sz="2000" dirty="0">
                <a:latin typeface="Arial Narrow" panose="020B0606020202030204" pitchFamily="34" charset="0"/>
              </a:rPr>
              <a:t> do diretor de Pós-graduação Wellington  Amorim e do diretor de Pesquisa, Anderson Teodoro.</a:t>
            </a:r>
          </a:p>
          <a:p>
            <a:pPr algn="just" fontAlgn="base"/>
            <a:r>
              <a:rPr lang="pt-BR" sz="2000" dirty="0">
                <a:latin typeface="Arial Narrow" panose="020B0606020202030204" pitchFamily="34" charset="0"/>
              </a:rPr>
              <a:t>Logo após a cerimônia, foi exibido um vídeo em homenagem à primeira nutricionista do Brasil, </a:t>
            </a:r>
            <a:r>
              <a:rPr lang="pt-BR" sz="2000" b="1" i="1" dirty="0" err="1">
                <a:latin typeface="Arial Narrow" panose="020B0606020202030204" pitchFamily="34" charset="0"/>
              </a:rPr>
              <a:t>Lieselotte</a:t>
            </a:r>
            <a:r>
              <a:rPr lang="pt-BR" sz="2000" b="1" i="1" dirty="0">
                <a:latin typeface="Arial Narrow" panose="020B0606020202030204" pitchFamily="34" charset="0"/>
              </a:rPr>
              <a:t> </a:t>
            </a:r>
            <a:r>
              <a:rPr lang="pt-BR" sz="2000" b="1" i="1" dirty="0" err="1">
                <a:latin typeface="Arial Narrow" panose="020B0606020202030204" pitchFamily="34" charset="0"/>
              </a:rPr>
              <a:t>Hoeschl</a:t>
            </a:r>
            <a:r>
              <a:rPr lang="pt-BR" sz="2000" dirty="0">
                <a:latin typeface="Arial Narrow" panose="020B0606020202030204" pitchFamily="34" charset="0"/>
              </a:rPr>
              <a:t> </a:t>
            </a:r>
            <a:r>
              <a:rPr lang="pt-BR" sz="2000" dirty="0" err="1">
                <a:latin typeface="Arial Narrow" panose="020B0606020202030204" pitchFamily="34" charset="0"/>
              </a:rPr>
              <a:t>Ornellas</a:t>
            </a:r>
            <a:r>
              <a:rPr lang="pt-BR" sz="2000" dirty="0">
                <a:latin typeface="Arial Narrow" panose="020B0606020202030204" pitchFamily="34" charset="0"/>
              </a:rPr>
              <a:t>, considerada referência na área de Nutrição. O vídeo destacou momentos importantes da vida de </a:t>
            </a:r>
            <a:r>
              <a:rPr lang="pt-BR" sz="2000" dirty="0" err="1">
                <a:latin typeface="Arial Narrow" panose="020B0606020202030204" pitchFamily="34" charset="0"/>
              </a:rPr>
              <a:t>Ornellas</a:t>
            </a:r>
            <a:r>
              <a:rPr lang="pt-BR" sz="2000" dirty="0">
                <a:latin typeface="Arial Narrow" panose="020B0606020202030204" pitchFamily="34" charset="0"/>
              </a:rPr>
              <a:t>, incluindo, a sua trajetória como enfermeira, nutricionista e professora da UNIRIO. A decana do Centro de Ciências Biológicas e de Saúde (</a:t>
            </a:r>
            <a:r>
              <a:rPr lang="pt-BR" sz="2000" dirty="0" err="1">
                <a:latin typeface="Arial Narrow" panose="020B0606020202030204" pitchFamily="34" charset="0"/>
              </a:rPr>
              <a:t>CCBS</a:t>
            </a:r>
            <a:r>
              <a:rPr lang="pt-BR" sz="2000" dirty="0">
                <a:latin typeface="Arial Narrow" panose="020B0606020202030204" pitchFamily="34" charset="0"/>
              </a:rPr>
              <a:t>), Ana Maria </a:t>
            </a:r>
            <a:r>
              <a:rPr lang="pt-BR" sz="2000" dirty="0" err="1">
                <a:latin typeface="Arial Narrow" panose="020B0606020202030204" pitchFamily="34" charset="0"/>
              </a:rPr>
              <a:t>Wandelli</a:t>
            </a:r>
            <a:r>
              <a:rPr lang="pt-BR" sz="2000" dirty="0">
                <a:latin typeface="Arial Narrow" panose="020B0606020202030204" pitchFamily="34" charset="0"/>
              </a:rPr>
              <a:t>,  fez um discurso destacando  a merecida homenagem. “A participação de </a:t>
            </a:r>
            <a:r>
              <a:rPr lang="pt-BR" sz="2000" dirty="0" err="1">
                <a:latin typeface="Arial Narrow" panose="020B0606020202030204" pitchFamily="34" charset="0"/>
              </a:rPr>
              <a:t>Lieselotte</a:t>
            </a:r>
            <a:r>
              <a:rPr lang="pt-BR" sz="2000" dirty="0">
                <a:latin typeface="Arial Narrow" panose="020B0606020202030204" pitchFamily="34" charset="0"/>
              </a:rPr>
              <a:t>, tanto como docente quanto como profissional, contribuiu de forma singular para o desenvolvimento da Enfermagem e da Nutrição no Brasil. Merecida essa homenagem, por toda sua colaboração, inclusive, para a nossa Universidade”, </a:t>
            </a:r>
          </a:p>
          <a:p>
            <a:pPr algn="just"/>
            <a:endParaRPr lang="pt-BR" sz="2400" dirty="0"/>
          </a:p>
        </p:txBody>
      </p:sp>
    </p:spTree>
    <p:extLst>
      <p:ext uri="{BB962C8B-B14F-4D97-AF65-F5344CB8AC3E}">
        <p14:creationId xmlns:p14="http://schemas.microsoft.com/office/powerpoint/2010/main" xmlns="" val="1235370023"/>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000" dirty="0">
                <a:solidFill>
                  <a:srgbClr val="00B0F0"/>
                </a:solidFill>
                <a:effectLst/>
              </a:rPr>
              <a:t>Simpósio discute ciência, saúde e esporte</a:t>
            </a:r>
            <a:r>
              <a:rPr lang="pt-BR" sz="2000" dirty="0">
                <a:effectLst/>
              </a:rPr>
              <a:t/>
            </a:r>
            <a:br>
              <a:rPr lang="pt-BR" sz="2000" dirty="0">
                <a:effectLst/>
              </a:rPr>
            </a:br>
            <a:endParaRPr lang="pt-BR" sz="2000" b="0" dirty="0">
              <a:effectLst/>
              <a:latin typeface="Arial Narrow" panose="020B0606020202030204" pitchFamily="34" charset="0"/>
            </a:endParaRPr>
          </a:p>
        </p:txBody>
      </p:sp>
      <p:sp>
        <p:nvSpPr>
          <p:cNvPr id="3" name="Subtítulo 2"/>
          <p:cNvSpPr>
            <a:spLocks noGrp="1"/>
          </p:cNvSpPr>
          <p:nvPr>
            <p:ph type="subTitle" idx="4294967295"/>
          </p:nvPr>
        </p:nvSpPr>
        <p:spPr>
          <a:xfrm>
            <a:off x="0" y="1052513"/>
            <a:ext cx="7772400" cy="5689600"/>
          </a:xfrm>
        </p:spPr>
        <p:txBody>
          <a:bodyPr>
            <a:noAutofit/>
          </a:bodyPr>
          <a:lstStyle/>
          <a:p>
            <a:pPr algn="just" fontAlgn="base"/>
            <a:r>
              <a:rPr lang="pt-BR" sz="2000" i="1" dirty="0">
                <a:latin typeface="Arial Narrow" panose="020B0606020202030204" pitchFamily="34" charset="0"/>
              </a:rPr>
              <a:t>IV Simpósio de Ciência, Saúde e Esporte</a:t>
            </a:r>
            <a:r>
              <a:rPr lang="pt-BR" sz="2000" dirty="0">
                <a:latin typeface="Arial Narrow" panose="020B0606020202030204" pitchFamily="34" charset="0"/>
              </a:rPr>
              <a:t>. O evento, que faz parte da Semana de Integração Acadêmica (SIA), reuniu cientistas, profissionais e estudantes da área no auditório Soares de Meirelles, no Instituto Biomédico (IB) da UNIRIO.</a:t>
            </a:r>
          </a:p>
          <a:p>
            <a:pPr algn="just" fontAlgn="base"/>
            <a:endParaRPr lang="pt-BR" sz="2000" dirty="0">
              <a:latin typeface="Arial Narrow" panose="020B0606020202030204" pitchFamily="34" charset="0"/>
            </a:endParaRPr>
          </a:p>
          <a:p>
            <a:pPr algn="just" fontAlgn="base"/>
            <a:endParaRPr lang="pt-BR" sz="2000" dirty="0" smtClean="0">
              <a:latin typeface="Arial Narrow" panose="020B0606020202030204" pitchFamily="34" charset="0"/>
            </a:endParaRPr>
          </a:p>
          <a:p>
            <a:pPr algn="just" fontAlgn="base"/>
            <a:endParaRPr lang="pt-BR" sz="2000" dirty="0" smtClean="0">
              <a:latin typeface="Arial Narrow" panose="020B0606020202030204" pitchFamily="34" charset="0"/>
            </a:endParaRPr>
          </a:p>
          <a:p>
            <a:pPr algn="just" fontAlgn="base"/>
            <a:endParaRPr lang="pt-BR" sz="2000" dirty="0">
              <a:latin typeface="Arial Narrow" panose="020B0606020202030204" pitchFamily="34" charset="0"/>
            </a:endParaRPr>
          </a:p>
          <a:p>
            <a:pPr algn="just" fontAlgn="base"/>
            <a:endParaRPr lang="pt-BR" sz="2000" dirty="0" smtClean="0">
              <a:latin typeface="Arial Narrow" panose="020B0606020202030204" pitchFamily="34" charset="0"/>
            </a:endParaRPr>
          </a:p>
          <a:p>
            <a:pPr algn="just" fontAlgn="base"/>
            <a:endParaRPr lang="pt-BR" sz="2000" dirty="0">
              <a:latin typeface="Arial Narrow" panose="020B0606020202030204" pitchFamily="34" charset="0"/>
            </a:endParaRPr>
          </a:p>
          <a:p>
            <a:pPr algn="just" fontAlgn="base"/>
            <a:r>
              <a:rPr lang="pt-BR" sz="2000" dirty="0" smtClean="0">
                <a:latin typeface="Arial Narrow" panose="020B0606020202030204" pitchFamily="34" charset="0"/>
              </a:rPr>
              <a:t>Pesquisadores </a:t>
            </a:r>
            <a:r>
              <a:rPr lang="pt-BR" sz="2000" dirty="0">
                <a:latin typeface="Arial Narrow" panose="020B0606020202030204" pitchFamily="34" charset="0"/>
              </a:rPr>
              <a:t>de diversas instituições do Rio de Janeiro participaram como palestrantes, oferecendo uma programação variada sobre o tema. </a:t>
            </a:r>
            <a:endParaRPr lang="pt-BR" sz="2000" dirty="0" smtClean="0">
              <a:latin typeface="Arial Narrow" panose="020B0606020202030204" pitchFamily="34" charset="0"/>
            </a:endParaRPr>
          </a:p>
          <a:p>
            <a:pPr algn="just" fontAlgn="base"/>
            <a:r>
              <a:rPr lang="pt-BR" sz="2000" dirty="0" smtClean="0">
                <a:latin typeface="Arial Narrow" panose="020B0606020202030204" pitchFamily="34" charset="0"/>
              </a:rPr>
              <a:t>Na </a:t>
            </a:r>
            <a:r>
              <a:rPr lang="pt-BR" sz="2000" dirty="0">
                <a:latin typeface="Arial Narrow" panose="020B0606020202030204" pitchFamily="34" charset="0"/>
              </a:rPr>
              <a:t>parte da manhã, o coordenador do Laboratório de Bioquímica de Proteína (</a:t>
            </a:r>
            <a:r>
              <a:rPr lang="pt-BR" sz="2000" dirty="0" err="1">
                <a:latin typeface="Arial Narrow" panose="020B0606020202030204" pitchFamily="34" charset="0"/>
              </a:rPr>
              <a:t>LBP</a:t>
            </a:r>
            <a:r>
              <a:rPr lang="pt-BR" sz="2000" dirty="0">
                <a:latin typeface="Arial Narrow" panose="020B0606020202030204" pitchFamily="34" charset="0"/>
              </a:rPr>
              <a:t>) da UNIRIO, L.C. Cameron, abordou a área da </a:t>
            </a:r>
            <a:r>
              <a:rPr lang="pt-BR" sz="2000" dirty="0" err="1">
                <a:latin typeface="Arial Narrow" panose="020B0606020202030204" pitchFamily="34" charset="0"/>
              </a:rPr>
              <a:t>esportômica</a:t>
            </a:r>
            <a:r>
              <a:rPr lang="pt-BR" sz="2000" dirty="0">
                <a:latin typeface="Arial Narrow" panose="020B0606020202030204" pitchFamily="34" charset="0"/>
              </a:rPr>
              <a:t> – conceito desenvolvido por sua equipe, que engloba o estudo das respostas do corpo aos exercícios físicos, por meio da avaliação de atletas de alto rendimento. Já Silvio Marques Neto, coordenador do curso de Educação Física da Universidade do Grande Rio (</a:t>
            </a:r>
            <a:r>
              <a:rPr lang="pt-BR" sz="2000" dirty="0" err="1">
                <a:latin typeface="Arial Narrow" panose="020B0606020202030204" pitchFamily="34" charset="0"/>
              </a:rPr>
              <a:t>Unigranrio</a:t>
            </a:r>
            <a:r>
              <a:rPr lang="pt-BR" sz="2000" dirty="0">
                <a:latin typeface="Arial Narrow" panose="020B0606020202030204" pitchFamily="34" charset="0"/>
              </a:rPr>
              <a:t>), falou sobre </a:t>
            </a:r>
            <a:r>
              <a:rPr lang="pt-BR" sz="2000" i="1" dirty="0">
                <a:latin typeface="Arial Narrow" panose="020B0606020202030204" pitchFamily="34" charset="0"/>
              </a:rPr>
              <a:t>Morte súbita e os exercícios físicos</a:t>
            </a:r>
            <a:r>
              <a:rPr lang="pt-BR" sz="2000" dirty="0">
                <a:latin typeface="Arial Narrow" panose="020B0606020202030204" pitchFamily="34" charset="0"/>
              </a:rPr>
              <a:t>.</a:t>
            </a:r>
          </a:p>
          <a:p>
            <a:pPr algn="just"/>
            <a:endParaRPr lang="pt-BR" sz="2000" dirty="0">
              <a:latin typeface="Arial Narrow" panose="020B0606020202030204" pitchFamily="34"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2060848"/>
            <a:ext cx="3600400" cy="2069252"/>
          </a:xfrm>
          <a:prstGeom prst="rect">
            <a:avLst/>
          </a:prstGeom>
        </p:spPr>
      </p:pic>
    </p:spTree>
    <p:extLst>
      <p:ext uri="{BB962C8B-B14F-4D97-AF65-F5344CB8AC3E}">
        <p14:creationId xmlns:p14="http://schemas.microsoft.com/office/powerpoint/2010/main" xmlns="" val="2840439804"/>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142852"/>
            <a:ext cx="8429684" cy="2714644"/>
          </a:xfrm>
        </p:spPr>
        <p:txBody>
          <a:bodyPr>
            <a:normAutofit fontScale="90000"/>
          </a:bodyPr>
          <a:lstStyle/>
          <a:p>
            <a:pPr algn="just"/>
            <a:r>
              <a:rPr lang="pt-BR" sz="2000" b="1" dirty="0" smtClean="0"/>
              <a:t/>
            </a:r>
            <a:br>
              <a:rPr lang="pt-BR" sz="2000" b="1" dirty="0" smtClean="0"/>
            </a:br>
            <a:r>
              <a:rPr lang="pt-BR" sz="2000" b="1" dirty="0" smtClean="0">
                <a:solidFill>
                  <a:srgbClr val="00B0F0"/>
                </a:solidFill>
              </a:rPr>
              <a:t>Ivo </a:t>
            </a:r>
            <a:r>
              <a:rPr lang="pt-BR" sz="2000" b="1" dirty="0" err="1" smtClean="0">
                <a:solidFill>
                  <a:srgbClr val="00B0F0"/>
                </a:solidFill>
              </a:rPr>
              <a:t>Pitanguy</a:t>
            </a:r>
            <a:r>
              <a:rPr lang="pt-BR" sz="2000" b="1" dirty="0" smtClean="0">
                <a:solidFill>
                  <a:srgbClr val="00B0F0"/>
                </a:solidFill>
              </a:rPr>
              <a:t> recebe título de Doutor ‘Honoris Causa’ da UNIRIO </a:t>
            </a:r>
            <a:br>
              <a:rPr lang="pt-BR" sz="2000" b="1" dirty="0" smtClean="0">
                <a:solidFill>
                  <a:srgbClr val="00B0F0"/>
                </a:solidFill>
              </a:rPr>
            </a:br>
            <a:r>
              <a:rPr lang="pt-BR" sz="2000" b="1" dirty="0" smtClean="0">
                <a:solidFill>
                  <a:srgbClr val="00B0F0"/>
                </a:solidFill>
              </a:rPr>
              <a:t/>
            </a:r>
            <a:br>
              <a:rPr lang="pt-BR" sz="2000" b="1" dirty="0" smtClean="0">
                <a:solidFill>
                  <a:srgbClr val="00B0F0"/>
                </a:solidFill>
              </a:rPr>
            </a:br>
            <a:r>
              <a:rPr lang="pt-BR" sz="2000" dirty="0" smtClean="0"/>
              <a:t>Na cerimônia, </a:t>
            </a:r>
            <a:r>
              <a:rPr lang="pt-BR" sz="2000" dirty="0" err="1" smtClean="0"/>
              <a:t>Pitanguy</a:t>
            </a:r>
            <a:r>
              <a:rPr lang="pt-BR" sz="2000" dirty="0" smtClean="0"/>
              <a:t> foi conduzido à mesa solene pelos professores Pietro </a:t>
            </a:r>
            <a:r>
              <a:rPr lang="pt-BR" sz="2000" dirty="0" err="1" smtClean="0"/>
              <a:t>Novellino</a:t>
            </a:r>
            <a:r>
              <a:rPr lang="pt-BR" sz="2000" dirty="0" smtClean="0"/>
              <a:t>, reitor da UNIRIO de 2000 a 2004, Agostinho Ascensão, diretor da Escola de Medicina e Cirurgia (EMC), e </a:t>
            </a:r>
            <a:r>
              <a:rPr lang="pt-BR" sz="2000" dirty="0" err="1" smtClean="0"/>
              <a:t>Rossano</a:t>
            </a:r>
            <a:r>
              <a:rPr lang="pt-BR" sz="2000" dirty="0" smtClean="0"/>
              <a:t> </a:t>
            </a:r>
            <a:r>
              <a:rPr lang="pt-BR" sz="2000" dirty="0" err="1" smtClean="0"/>
              <a:t>Fiorelli</a:t>
            </a:r>
            <a:r>
              <a:rPr lang="pt-BR" sz="2000" dirty="0" smtClean="0"/>
              <a:t>, chefe do Departamento de Cirurgia Geral e Especializada (</a:t>
            </a:r>
            <a:r>
              <a:rPr lang="pt-BR" sz="2000" dirty="0" err="1" smtClean="0"/>
              <a:t>Decige</a:t>
            </a:r>
            <a:r>
              <a:rPr lang="pt-BR" sz="2000" dirty="0" smtClean="0"/>
              <a:t>). Também fizeram parte da mesa o reitor Luis Pedro </a:t>
            </a:r>
            <a:r>
              <a:rPr lang="pt-BR" sz="2000" dirty="0" err="1" smtClean="0"/>
              <a:t>San</a:t>
            </a:r>
            <a:r>
              <a:rPr lang="pt-BR" sz="2000" dirty="0" smtClean="0"/>
              <a:t> Gil </a:t>
            </a:r>
            <a:r>
              <a:rPr lang="pt-BR" sz="2000" dirty="0" err="1" smtClean="0"/>
              <a:t>Jutuca</a:t>
            </a:r>
            <a:r>
              <a:rPr lang="pt-BR" sz="2000" dirty="0" smtClean="0"/>
              <a:t>, que presidiu a cerimônia, e a decana do Centro de Ciências Biológicas e da Saúde (CCBS), Ana Maria </a:t>
            </a:r>
            <a:r>
              <a:rPr lang="pt-BR" sz="2000" dirty="0" err="1" smtClean="0"/>
              <a:t>Wandelli</a:t>
            </a:r>
            <a:r>
              <a:rPr lang="pt-BR" sz="2000" dirty="0" smtClean="0"/>
              <a:t>.</a:t>
            </a:r>
            <a:endParaRPr lang="pt-BR" sz="2000" dirty="0"/>
          </a:p>
        </p:txBody>
      </p:sp>
      <p:pic>
        <p:nvPicPr>
          <p:cNvPr id="3" name="Imagem 2" descr="ivo2.jpeg"/>
          <p:cNvPicPr>
            <a:picLocks noChangeAspect="1"/>
          </p:cNvPicPr>
          <p:nvPr/>
        </p:nvPicPr>
        <p:blipFill>
          <a:blip r:embed="rId2" cstate="print"/>
          <a:stretch>
            <a:fillRect/>
          </a:stretch>
        </p:blipFill>
        <p:spPr>
          <a:xfrm>
            <a:off x="1928794" y="3143248"/>
            <a:ext cx="5238750" cy="34575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2000" dirty="0">
                <a:solidFill>
                  <a:srgbClr val="00B0F0"/>
                </a:solidFill>
                <a:effectLst/>
              </a:rPr>
              <a:t>Simpósio no IB promove reflexões sobre saúde e espiritualidade</a:t>
            </a:r>
            <a:r>
              <a:rPr lang="pt-BR" sz="2000" dirty="0">
                <a:effectLst/>
              </a:rPr>
              <a:t/>
            </a:r>
            <a:br>
              <a:rPr lang="pt-BR" sz="2000" dirty="0">
                <a:effectLst/>
              </a:rPr>
            </a:br>
            <a:endParaRPr lang="pt-BR" sz="2000" b="0" dirty="0">
              <a:effectLst/>
            </a:endParaRPr>
          </a:p>
        </p:txBody>
      </p:sp>
      <p:sp>
        <p:nvSpPr>
          <p:cNvPr id="3" name="Subtítulo 2"/>
          <p:cNvSpPr>
            <a:spLocks noGrp="1"/>
          </p:cNvSpPr>
          <p:nvPr>
            <p:ph type="subTitle" idx="4294967295"/>
          </p:nvPr>
        </p:nvSpPr>
        <p:spPr>
          <a:xfrm>
            <a:off x="0" y="1844675"/>
            <a:ext cx="7772400" cy="4321175"/>
          </a:xfrm>
        </p:spPr>
        <p:txBody>
          <a:bodyPr>
            <a:normAutofit/>
          </a:bodyPr>
          <a:lstStyle/>
          <a:p>
            <a:pPr algn="just" fontAlgn="base"/>
            <a:r>
              <a:rPr lang="pt-BR" sz="2000" dirty="0"/>
              <a:t>4º Simpósio sobre Saúde e Espiritualidade, organizado pela UNIRIO em parceria com o Instituto Nacional do Câncer (Inca) e o Instituto Nacional de Traumatologia e Ortopedia (</a:t>
            </a:r>
            <a:r>
              <a:rPr lang="pt-BR" sz="2000" dirty="0" err="1"/>
              <a:t>Into</a:t>
            </a:r>
            <a:r>
              <a:rPr lang="pt-BR" sz="2000" dirty="0" smtClean="0"/>
              <a:t>).</a:t>
            </a:r>
          </a:p>
          <a:p>
            <a:pPr algn="just" fontAlgn="base"/>
            <a:endParaRPr lang="pt-BR" sz="2000" dirty="0"/>
          </a:p>
          <a:p>
            <a:pPr algn="just" fontAlgn="base"/>
            <a:r>
              <a:rPr lang="pt-BR" sz="2000" dirty="0"/>
              <a:t>A programação do evento inclui uma mesa-redonda com o tema </a:t>
            </a:r>
            <a:r>
              <a:rPr lang="pt-BR" sz="2000" i="1" dirty="0"/>
              <a:t>Curas não explicadas do ponto de vista científico</a:t>
            </a:r>
            <a:r>
              <a:rPr lang="pt-BR" sz="2000" dirty="0"/>
              <a:t>, com moderação da professora Tânia Valente, coordenadora do Laboratório Interdisciplinar de Estudos e Pesquisas em Antropologia da Saúde (</a:t>
            </a:r>
            <a:r>
              <a:rPr lang="pt-BR" sz="2000" dirty="0" err="1"/>
              <a:t>Liepas</a:t>
            </a:r>
            <a:r>
              <a:rPr lang="pt-BR" sz="2000" dirty="0"/>
              <a:t>) e docente do Departamento de Saúde Coletiva da UNIRIO.</a:t>
            </a:r>
          </a:p>
          <a:p>
            <a:pPr algn="just"/>
            <a:endParaRPr lang="pt-BR" sz="2000" dirty="0">
              <a:latin typeface="Arial Narrow" panose="020B0606020202030204" pitchFamily="34" charset="0"/>
            </a:endParaRPr>
          </a:p>
        </p:txBody>
      </p:sp>
    </p:spTree>
    <p:extLst>
      <p:ext uri="{BB962C8B-B14F-4D97-AF65-F5344CB8AC3E}">
        <p14:creationId xmlns:p14="http://schemas.microsoft.com/office/powerpoint/2010/main" xmlns="" val="3008382336"/>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57298"/>
            <a:ext cx="8229600" cy="5286412"/>
          </a:xfrm>
        </p:spPr>
        <p:txBody>
          <a:bodyPr>
            <a:normAutofit/>
          </a:bodyPr>
          <a:lstStyle/>
          <a:p>
            <a:endParaRPr lang="pt-BR" sz="2000" dirty="0"/>
          </a:p>
        </p:txBody>
      </p:sp>
      <p:pic>
        <p:nvPicPr>
          <p:cNvPr id="3" name="Imagem 2" descr="IMG_1541.JPG"/>
          <p:cNvPicPr>
            <a:picLocks noChangeAspect="1"/>
          </p:cNvPicPr>
          <p:nvPr/>
        </p:nvPicPr>
        <p:blipFill>
          <a:blip r:embed="rId2" cstate="print"/>
          <a:stretch>
            <a:fillRect/>
          </a:stretch>
        </p:blipFill>
        <p:spPr>
          <a:xfrm>
            <a:off x="1619672" y="1469949"/>
            <a:ext cx="3071834" cy="2303877"/>
          </a:xfrm>
          <a:prstGeom prst="rect">
            <a:avLst/>
          </a:prstGeom>
          <a:ln>
            <a:noFill/>
          </a:ln>
          <a:effectLst>
            <a:softEdge rad="112500"/>
          </a:effectLst>
        </p:spPr>
      </p:pic>
      <p:pic>
        <p:nvPicPr>
          <p:cNvPr id="4" name="Imagem 3" descr="IMG_0713.JPG"/>
          <p:cNvPicPr>
            <a:picLocks noChangeAspect="1"/>
          </p:cNvPicPr>
          <p:nvPr/>
        </p:nvPicPr>
        <p:blipFill>
          <a:blip r:embed="rId3" cstate="print"/>
          <a:stretch>
            <a:fillRect/>
          </a:stretch>
        </p:blipFill>
        <p:spPr>
          <a:xfrm>
            <a:off x="5539705" y="3770800"/>
            <a:ext cx="3048020" cy="2286017"/>
          </a:xfrm>
          <a:prstGeom prst="rect">
            <a:avLst/>
          </a:prstGeom>
          <a:ln>
            <a:noFill/>
          </a:ln>
          <a:effectLst>
            <a:softEdge rad="112500"/>
          </a:effectLst>
        </p:spPr>
      </p:pic>
      <p:pic>
        <p:nvPicPr>
          <p:cNvPr id="6" name="Imagem 5" descr="IMG_0711.JPG"/>
          <p:cNvPicPr>
            <a:picLocks noChangeAspect="1"/>
          </p:cNvPicPr>
          <p:nvPr/>
        </p:nvPicPr>
        <p:blipFill>
          <a:blip r:embed="rId4" cstate="print"/>
          <a:stretch>
            <a:fillRect/>
          </a:stretch>
        </p:blipFill>
        <p:spPr>
          <a:xfrm>
            <a:off x="5220072" y="1458888"/>
            <a:ext cx="3048021" cy="2286016"/>
          </a:xfrm>
          <a:prstGeom prst="rect">
            <a:avLst/>
          </a:prstGeom>
          <a:ln>
            <a:noFill/>
          </a:ln>
          <a:effectLst>
            <a:softEdge rad="112500"/>
          </a:effectLst>
        </p:spPr>
      </p:pic>
      <p:sp>
        <p:nvSpPr>
          <p:cNvPr id="11" name="CaixaDeTexto 10"/>
          <p:cNvSpPr txBox="1"/>
          <p:nvPr/>
        </p:nvSpPr>
        <p:spPr>
          <a:xfrm>
            <a:off x="1035819" y="500042"/>
            <a:ext cx="7072362" cy="646331"/>
          </a:xfrm>
          <a:prstGeom prst="rect">
            <a:avLst/>
          </a:prstGeom>
          <a:noFill/>
        </p:spPr>
        <p:txBody>
          <a:bodyPr wrap="square" rtlCol="0">
            <a:spAutoFit/>
          </a:bodyPr>
          <a:lstStyle/>
          <a:p>
            <a:r>
              <a:rPr lang="pt-BR" dirty="0" smtClean="0">
                <a:solidFill>
                  <a:srgbClr val="00B0F0"/>
                </a:solidFill>
              </a:rPr>
              <a:t>Homenagem a Decana do CCBS Professora Dra. Ana Maria </a:t>
            </a:r>
            <a:r>
              <a:rPr lang="pt-BR" dirty="0" err="1" smtClean="0">
                <a:solidFill>
                  <a:srgbClr val="00B0F0"/>
                </a:solidFill>
              </a:rPr>
              <a:t>Wandelli</a:t>
            </a:r>
            <a:endParaRPr lang="pt-BR" dirty="0">
              <a:solidFill>
                <a:srgbClr val="00B0F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226064"/>
          </a:xfrm>
        </p:spPr>
        <p:txBody>
          <a:bodyPr>
            <a:normAutofit/>
          </a:bodyPr>
          <a:lstStyle/>
          <a:p>
            <a:r>
              <a:rPr lang="pt-BR" sz="2200" dirty="0" smtClean="0">
                <a:solidFill>
                  <a:srgbClr val="00B0F0"/>
                </a:solidFill>
                <a:latin typeface="Arial Narrow" pitchFamily="34" charset="0"/>
              </a:rPr>
              <a:t>‘DEZ PASSOS PARA UMA ALIMENTAÇÃO SAUDÁVEL DE CRIANÇAS DE ATÉ DOIS ANOS DE IDADE’ SERÁ TEMA DE PALESTRA DO PPGAN </a:t>
            </a:r>
            <a:br>
              <a:rPr lang="pt-BR" sz="2200" dirty="0" smtClean="0">
                <a:solidFill>
                  <a:srgbClr val="00B0F0"/>
                </a:solidFill>
                <a:latin typeface="Arial Narrow" pitchFamily="34" charset="0"/>
              </a:rPr>
            </a:br>
            <a:r>
              <a:rPr lang="pt-BR" sz="2200" dirty="0" smtClean="0">
                <a:solidFill>
                  <a:srgbClr val="00B0F0"/>
                </a:solidFill>
                <a:latin typeface="Arial Narrow" pitchFamily="34" charset="0"/>
              </a:rPr>
              <a:t/>
            </a:r>
            <a:br>
              <a:rPr lang="pt-BR" sz="2200" dirty="0" smtClean="0">
                <a:solidFill>
                  <a:srgbClr val="00B0F0"/>
                </a:solidFill>
                <a:latin typeface="Arial Narrow" pitchFamily="34" charset="0"/>
              </a:rPr>
            </a:br>
            <a:r>
              <a:rPr lang="pt-BR" sz="2200" dirty="0">
                <a:solidFill>
                  <a:srgbClr val="00B0F0"/>
                </a:solidFill>
                <a:latin typeface="Arial Narrow" pitchFamily="34" charset="0"/>
              </a:rPr>
              <a:t/>
            </a:r>
            <a:br>
              <a:rPr lang="pt-BR" sz="2200" dirty="0">
                <a:solidFill>
                  <a:srgbClr val="00B0F0"/>
                </a:solidFill>
                <a:latin typeface="Arial Narrow" pitchFamily="34" charset="0"/>
              </a:rPr>
            </a:br>
            <a:r>
              <a:rPr lang="pt-BR" sz="2200" dirty="0" smtClean="0">
                <a:solidFill>
                  <a:srgbClr val="00B0F0"/>
                </a:solidFill>
                <a:latin typeface="Arial Narrow" pitchFamily="34" charset="0"/>
              </a:rPr>
              <a:t/>
            </a:r>
            <a:br>
              <a:rPr lang="pt-BR" sz="2200" dirty="0" smtClean="0">
                <a:solidFill>
                  <a:srgbClr val="00B0F0"/>
                </a:solidFill>
                <a:latin typeface="Arial Narrow" pitchFamily="34" charset="0"/>
              </a:rPr>
            </a:br>
            <a:r>
              <a:rPr lang="pt-BR" sz="2200" dirty="0" smtClean="0">
                <a:solidFill>
                  <a:srgbClr val="00B0F0"/>
                </a:solidFill>
                <a:latin typeface="Arial Narrow" pitchFamily="34" charset="0"/>
              </a:rPr>
              <a:t/>
            </a:r>
            <a:br>
              <a:rPr lang="pt-BR" sz="2200" dirty="0" smtClean="0">
                <a:solidFill>
                  <a:srgbClr val="00B0F0"/>
                </a:solidFill>
                <a:latin typeface="Arial Narrow" pitchFamily="34" charset="0"/>
              </a:rPr>
            </a:br>
            <a:r>
              <a:rPr lang="pt-BR" sz="2200" dirty="0" smtClean="0">
                <a:solidFill>
                  <a:srgbClr val="00B0F0"/>
                </a:solidFill>
                <a:latin typeface="Arial Narrow" pitchFamily="34" charset="0"/>
              </a:rPr>
              <a:t>II JORNADA CIENTÍFICA DA RESIDÊNCIA MULTIPROFISSIONAL EM SAÚDE DO HUGG-UNIRIO</a:t>
            </a:r>
            <a:r>
              <a:rPr lang="pt-BR" dirty="0" smtClean="0">
                <a:latin typeface="Arial Narrow" pitchFamily="34" charset="0"/>
              </a:rPr>
              <a:t/>
            </a:r>
            <a:br>
              <a:rPr lang="pt-BR" dirty="0" smtClean="0">
                <a:latin typeface="Arial Narrow" pitchFamily="34" charset="0"/>
              </a:rPr>
            </a:br>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090466"/>
          </a:xfrm>
        </p:spPr>
        <p:txBody>
          <a:bodyPr>
            <a:normAutofit/>
          </a:bodyPr>
          <a:lstStyle/>
          <a:p>
            <a:r>
              <a:rPr lang="pt-BR" sz="2000" b="1" dirty="0" smtClean="0">
                <a:solidFill>
                  <a:srgbClr val="00B0F0"/>
                </a:solidFill>
              </a:rPr>
              <a:t>‘Aleitamento materno x fórmulas lácteas’ será tema de palestra do PPGAN</a:t>
            </a:r>
            <a:br>
              <a:rPr lang="pt-BR" sz="2000" b="1" dirty="0" smtClean="0">
                <a:solidFill>
                  <a:srgbClr val="00B0F0"/>
                </a:solidFill>
              </a:rPr>
            </a:br>
            <a:r>
              <a:rPr lang="pt-BR" sz="2000" b="1" dirty="0">
                <a:solidFill>
                  <a:srgbClr val="00B0F0"/>
                </a:solidFill>
              </a:rPr>
              <a:t/>
            </a:r>
            <a:br>
              <a:rPr lang="pt-BR" sz="2000" b="1" dirty="0">
                <a:solidFill>
                  <a:srgbClr val="00B0F0"/>
                </a:solidFill>
              </a:rPr>
            </a:br>
            <a:r>
              <a:rPr lang="pt-BR" sz="2000" b="1" dirty="0" smtClean="0"/>
              <a:t> </a:t>
            </a:r>
            <a:br>
              <a:rPr lang="pt-BR" sz="2000" b="1" dirty="0" smtClean="0"/>
            </a:br>
            <a:r>
              <a:rPr lang="pt-BR" sz="2000" dirty="0" smtClean="0"/>
              <a:t>o ciclo de palestras Alimentação e Saúde abordará o tema Aleitamento materno x fórmulas lácteas. A atividade, promovida pelo Programa de Pós-Graduação em Alimentos e Nutrição (PPGAN).</a:t>
            </a: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000" b="1" dirty="0" smtClean="0">
                <a:solidFill>
                  <a:srgbClr val="00B0F0"/>
                </a:solidFill>
              </a:rPr>
              <a:t/>
            </a:r>
            <a:br>
              <a:rPr lang="pt-BR" sz="2000" b="1" dirty="0" smtClean="0">
                <a:solidFill>
                  <a:srgbClr val="00B0F0"/>
                </a:solidFill>
              </a:rPr>
            </a:br>
            <a:r>
              <a:rPr lang="pt-BR" sz="2000" b="1" dirty="0" smtClean="0">
                <a:solidFill>
                  <a:srgbClr val="00B0F0"/>
                </a:solidFill>
              </a:rPr>
              <a:t>Jornada científica no HUGG aborda atuação multidisciplinar em tratamento de doenças </a:t>
            </a:r>
            <a:br>
              <a:rPr lang="pt-BR" sz="2000" b="1" dirty="0" smtClean="0">
                <a:solidFill>
                  <a:srgbClr val="00B0F0"/>
                </a:solidFill>
              </a:rPr>
            </a:br>
            <a:r>
              <a:rPr lang="pt-BR" sz="2000" b="1" dirty="0" smtClean="0">
                <a:solidFill>
                  <a:srgbClr val="00B0F0"/>
                </a:solidFill>
              </a:rPr>
              <a:t/>
            </a:r>
            <a:br>
              <a:rPr lang="pt-BR" sz="2000" b="1" dirty="0" smtClean="0">
                <a:solidFill>
                  <a:srgbClr val="00B0F0"/>
                </a:solidFill>
              </a:rPr>
            </a:br>
            <a:endParaRPr lang="pt-BR" sz="2000" dirty="0">
              <a:solidFill>
                <a:srgbClr val="00B0F0"/>
              </a:solidFill>
            </a:endParaRPr>
          </a:p>
        </p:txBody>
      </p:sp>
      <p:sp>
        <p:nvSpPr>
          <p:cNvPr id="3" name="CaixaDeTexto 2"/>
          <p:cNvSpPr txBox="1"/>
          <p:nvPr/>
        </p:nvSpPr>
        <p:spPr>
          <a:xfrm>
            <a:off x="611560" y="1988840"/>
            <a:ext cx="7992888" cy="1938992"/>
          </a:xfrm>
          <a:prstGeom prst="rect">
            <a:avLst/>
          </a:prstGeom>
          <a:noFill/>
        </p:spPr>
        <p:txBody>
          <a:bodyPr wrap="square" rtlCol="0">
            <a:spAutoFit/>
          </a:bodyPr>
          <a:lstStyle/>
          <a:p>
            <a:pPr algn="just" fontAlgn="base"/>
            <a:r>
              <a:rPr lang="pt-BR" sz="2000" dirty="0">
                <a:latin typeface="Arial Narrow" panose="020B0606020202030204" pitchFamily="34" charset="0"/>
              </a:rPr>
              <a:t>A II Jornada Científica da Residência Multiprofissional em Saúde do Hospital Universitário </a:t>
            </a:r>
            <a:r>
              <a:rPr lang="pt-BR" sz="2000" dirty="0" err="1">
                <a:latin typeface="Arial Narrow" panose="020B0606020202030204" pitchFamily="34" charset="0"/>
              </a:rPr>
              <a:t>Gaffrée</a:t>
            </a:r>
            <a:r>
              <a:rPr lang="pt-BR" sz="2000" dirty="0">
                <a:latin typeface="Arial Narrow" panose="020B0606020202030204" pitchFamily="34" charset="0"/>
              </a:rPr>
              <a:t> e Guinle (</a:t>
            </a:r>
            <a:r>
              <a:rPr lang="pt-BR" sz="2000" dirty="0" err="1">
                <a:latin typeface="Arial Narrow" panose="020B0606020202030204" pitchFamily="34" charset="0"/>
              </a:rPr>
              <a:t>HUGG</a:t>
            </a:r>
            <a:r>
              <a:rPr lang="pt-BR" sz="2000" dirty="0">
                <a:latin typeface="Arial Narrow" panose="020B0606020202030204" pitchFamily="34" charset="0"/>
              </a:rPr>
              <a:t>) acontece na próxima segunda-feira, dia 28.</a:t>
            </a:r>
          </a:p>
          <a:p>
            <a:pPr algn="just" fontAlgn="base"/>
            <a:r>
              <a:rPr lang="pt-BR" sz="2000" dirty="0">
                <a:latin typeface="Arial Narrow" panose="020B0606020202030204" pitchFamily="34" charset="0"/>
              </a:rPr>
              <a:t>O evento abordará a atuação multidisciplinar no tratamento de câncer de cabeça e pescoço e de HIV/Aids. Também haverá mesa-redonda para discutir um caso clínico de Síndrome de </a:t>
            </a:r>
            <a:r>
              <a:rPr lang="pt-BR" sz="2000" dirty="0" err="1">
                <a:latin typeface="Arial Narrow" panose="020B0606020202030204" pitchFamily="34" charset="0"/>
              </a:rPr>
              <a:t>Wallenberg</a:t>
            </a:r>
            <a:r>
              <a:rPr lang="pt-BR" sz="2000" dirty="0">
                <a:latin typeface="Arial Narrow" panose="020B0606020202030204" pitchFamily="34" charset="0"/>
              </a:rPr>
              <a:t> (AVC Tronco) composta por residentes de medicina, nutrição, enfermagem, fisioterapia e fonoaudiologia.</a:t>
            </a: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874442"/>
          </a:xfrm>
        </p:spPr>
        <p:txBody>
          <a:bodyPr>
            <a:noAutofit/>
          </a:bodyPr>
          <a:lstStyle/>
          <a:p>
            <a:pPr algn="ct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smtClean="0">
                <a:solidFill>
                  <a:srgbClr val="00B0F0"/>
                </a:solidFill>
                <a:latin typeface="Arial Narrow" pitchFamily="34" charset="0"/>
              </a:rPr>
              <a:t>II </a:t>
            </a:r>
            <a:r>
              <a:rPr lang="pt-BR" sz="2000" dirty="0">
                <a:solidFill>
                  <a:srgbClr val="00B0F0"/>
                </a:solidFill>
                <a:latin typeface="Arial Narrow" pitchFamily="34" charset="0"/>
              </a:rPr>
              <a:t>SEMANA DE PATOLOGIA </a:t>
            </a:r>
            <a:r>
              <a:rPr lang="pt-BR" sz="2000" dirty="0" smtClean="0">
                <a:solidFill>
                  <a:srgbClr val="00B0F0"/>
                </a:solidFill>
                <a:latin typeface="Arial Narrow" pitchFamily="34" charset="0"/>
              </a:rPr>
              <a:t>GERAL</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t>
            </a: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a:solidFill>
                  <a:srgbClr val="00B0F0"/>
                </a:solidFill>
                <a:latin typeface="Arial Narrow" pitchFamily="34" charset="0"/>
              </a:rPr>
              <a:t>INSTITUTO BIOMÉDICO DISCUTE RASTREAMENTO DE CLONES DE BACTÉRIA DA PNEUMONIA </a:t>
            </a:r>
            <a:br>
              <a:rPr lang="pt-BR" sz="2000" dirty="0">
                <a:solidFill>
                  <a:srgbClr val="00B0F0"/>
                </a:solidFill>
                <a:latin typeface="Arial Narrow" pitchFamily="34" charset="0"/>
              </a:rPr>
            </a:br>
            <a:endParaRPr lang="pt-BR" sz="2000" dirty="0">
              <a:solidFill>
                <a:srgbClr val="00B0F0"/>
              </a:solidFill>
            </a:endParaRPr>
          </a:p>
        </p:txBody>
      </p:sp>
    </p:spTree>
    <p:extLst>
      <p:ext uri="{BB962C8B-B14F-4D97-AF65-F5344CB8AC3E}">
        <p14:creationId xmlns:p14="http://schemas.microsoft.com/office/powerpoint/2010/main" xmlns="" val="3107798987"/>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378498"/>
          </a:xfrm>
        </p:spPr>
        <p:txBody>
          <a:bodyPr>
            <a:normAutofit/>
          </a:bodyPr>
          <a:lstStyle/>
          <a:p>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b="0" dirty="0" smtClean="0">
                <a:solidFill>
                  <a:srgbClr val="00B0F0"/>
                </a:solidFill>
                <a:effectLst/>
                <a:latin typeface="Arial Narrow" pitchFamily="34" charset="0"/>
              </a:rPr>
              <a:t>RESIDÊNCIA </a:t>
            </a:r>
            <a:r>
              <a:rPr lang="pt-BR" sz="2000" b="0" dirty="0">
                <a:solidFill>
                  <a:srgbClr val="00B0F0"/>
                </a:solidFill>
                <a:effectLst/>
                <a:latin typeface="Arial Narrow" pitchFamily="34" charset="0"/>
              </a:rPr>
              <a:t>MULTIPROFISSIONAL EM SAÚDE RECEBE INSCRIÇÕES </a:t>
            </a:r>
            <a:r>
              <a:rPr lang="pt-BR" sz="2000" b="0" dirty="0" smtClean="0">
                <a:solidFill>
                  <a:srgbClr val="00B0F0"/>
                </a:solidFill>
                <a:effectLst/>
                <a:latin typeface="Arial Narrow" pitchFamily="34" charset="0"/>
              </a:rPr>
              <a:t/>
            </a:r>
            <a:br>
              <a:rPr lang="pt-BR" sz="2000" b="0" dirty="0" smtClean="0">
                <a:solidFill>
                  <a:srgbClr val="00B0F0"/>
                </a:solidFill>
                <a:effectLst/>
                <a:latin typeface="Arial Narrow" pitchFamily="34" charset="0"/>
              </a:rPr>
            </a:br>
            <a:r>
              <a:rPr lang="pt-BR" sz="2000" b="0" dirty="0">
                <a:solidFill>
                  <a:srgbClr val="00B0F0"/>
                </a:solidFill>
                <a:effectLst/>
                <a:latin typeface="Arial Narrow" pitchFamily="34" charset="0"/>
              </a:rPr>
              <a:t/>
            </a:r>
            <a:br>
              <a:rPr lang="pt-BR" sz="2000" b="0" dirty="0">
                <a:solidFill>
                  <a:srgbClr val="00B0F0"/>
                </a:solidFill>
                <a:effectLst/>
                <a:latin typeface="Arial Narrow" pitchFamily="34" charset="0"/>
              </a:rPr>
            </a:br>
            <a:r>
              <a:rPr lang="pt-BR" sz="2000" b="0" dirty="0" smtClean="0">
                <a:solidFill>
                  <a:srgbClr val="00B0F0"/>
                </a:solidFill>
                <a:effectLst/>
                <a:latin typeface="Arial Narrow" pitchFamily="34" charset="0"/>
              </a:rPr>
              <a:t/>
            </a:r>
            <a:br>
              <a:rPr lang="pt-BR" sz="2000" b="0" dirty="0" smtClean="0">
                <a:solidFill>
                  <a:srgbClr val="00B0F0"/>
                </a:solidFill>
                <a:effectLst/>
                <a:latin typeface="Arial Narrow" pitchFamily="34" charset="0"/>
              </a:rPr>
            </a:br>
            <a:r>
              <a:rPr lang="pt-BR" sz="2000" b="0" dirty="0">
                <a:solidFill>
                  <a:srgbClr val="00B0F0"/>
                </a:solidFill>
                <a:effectLst/>
                <a:latin typeface="Arial Narrow" pitchFamily="34" charset="0"/>
              </a:rPr>
              <a:t/>
            </a:r>
            <a:br>
              <a:rPr lang="pt-BR" sz="2000" b="0" dirty="0">
                <a:solidFill>
                  <a:srgbClr val="00B0F0"/>
                </a:solidFill>
                <a:effectLst/>
                <a:latin typeface="Arial Narrow" pitchFamily="34" charset="0"/>
              </a:rPr>
            </a:br>
            <a:r>
              <a:rPr lang="pt-BR" sz="2000" b="0" dirty="0">
                <a:solidFill>
                  <a:srgbClr val="00B0F0"/>
                </a:solidFill>
                <a:effectLst/>
                <a:latin typeface="Arial Narrow" pitchFamily="34" charset="0"/>
              </a:rPr>
              <a:t/>
            </a:r>
            <a:br>
              <a:rPr lang="pt-BR" sz="2000" b="0" dirty="0">
                <a:solidFill>
                  <a:srgbClr val="00B0F0"/>
                </a:solidFill>
                <a:effectLst/>
                <a:latin typeface="Arial Narrow" pitchFamily="34" charset="0"/>
              </a:rPr>
            </a:br>
            <a:r>
              <a:rPr lang="pt-BR" sz="2000" b="0" dirty="0">
                <a:solidFill>
                  <a:srgbClr val="00B0F0"/>
                </a:solidFill>
                <a:effectLst/>
                <a:latin typeface="Arial Narrow" pitchFamily="34" charset="0"/>
              </a:rPr>
              <a:t/>
            </a:r>
            <a:br>
              <a:rPr lang="pt-BR" sz="2000" b="0" dirty="0">
                <a:solidFill>
                  <a:srgbClr val="00B0F0"/>
                </a:solidFill>
                <a:effectLst/>
                <a:latin typeface="Arial Narrow" pitchFamily="34" charset="0"/>
              </a:rPr>
            </a:br>
            <a:r>
              <a:rPr lang="pt-BR" sz="2000" b="0" dirty="0">
                <a:solidFill>
                  <a:srgbClr val="00B0F0"/>
                </a:solidFill>
                <a:effectLst/>
                <a:latin typeface="Arial Narrow" pitchFamily="34" charset="0"/>
              </a:rPr>
              <a:t>ALIMENTOS: FONTE E IMPORTÂNCIA DOS NUTRIENTES NA SAÚDE HUMANA' SERÁ TEMA DE PALESTRA DO </a:t>
            </a:r>
            <a:r>
              <a:rPr lang="pt-BR" sz="2000" b="0" dirty="0" err="1">
                <a:solidFill>
                  <a:srgbClr val="00B0F0"/>
                </a:solidFill>
                <a:effectLst/>
                <a:latin typeface="Arial Narrow" pitchFamily="34" charset="0"/>
              </a:rPr>
              <a:t>PPGAN</a:t>
            </a:r>
            <a:r>
              <a:rPr lang="pt-BR" sz="2000" b="0" dirty="0">
                <a:solidFill>
                  <a:srgbClr val="00B0F0"/>
                </a:solidFill>
                <a:effectLst/>
                <a:latin typeface="Arial Narrow" panose="020B0606020202030204" pitchFamily="34" charset="0"/>
              </a:rPr>
              <a:t> </a:t>
            </a:r>
            <a:br>
              <a:rPr lang="pt-BR" sz="2000" b="0" dirty="0">
                <a:solidFill>
                  <a:srgbClr val="00B0F0"/>
                </a:solidFill>
                <a:effectLst/>
                <a:latin typeface="Arial Narrow" panose="020B0606020202030204" pitchFamily="34" charset="0"/>
              </a:rPr>
            </a:br>
            <a:endParaRPr lang="pt-BR" sz="2000" b="0" dirty="0">
              <a:solidFill>
                <a:srgbClr val="00B0F0"/>
              </a:solidFill>
              <a:effectLst/>
              <a:latin typeface="Arial Narrow" panose="020B0606020202030204" pitchFamily="34" charset="0"/>
            </a:endParaRPr>
          </a:p>
        </p:txBody>
      </p:sp>
    </p:spTree>
    <p:extLst>
      <p:ext uri="{BB962C8B-B14F-4D97-AF65-F5344CB8AC3E}">
        <p14:creationId xmlns:p14="http://schemas.microsoft.com/office/powerpoint/2010/main" xmlns="" val="2647786106"/>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8229600" cy="4018458"/>
          </a:xfrm>
        </p:spPr>
        <p:txBody>
          <a:bodyPr>
            <a:normAutofit fontScale="90000"/>
          </a:bodyPr>
          <a:lstStyle/>
          <a:p>
            <a:pPr algn="ct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err="1" smtClean="0">
                <a:solidFill>
                  <a:srgbClr val="00B0F0"/>
                </a:solidFill>
                <a:latin typeface="Arial Narrow" pitchFamily="34" charset="0"/>
              </a:rPr>
              <a:t>PPGBIO</a:t>
            </a:r>
            <a:r>
              <a:rPr lang="pt-BR" sz="2000" dirty="0" smtClean="0">
                <a:solidFill>
                  <a:srgbClr val="00B0F0"/>
                </a:solidFill>
                <a:latin typeface="Arial Narrow" pitchFamily="34" charset="0"/>
              </a:rPr>
              <a:t> </a:t>
            </a:r>
            <a:r>
              <a:rPr lang="pt-BR" sz="2000" dirty="0">
                <a:solidFill>
                  <a:srgbClr val="00B0F0"/>
                </a:solidFill>
                <a:latin typeface="Arial Narrow" pitchFamily="34" charset="0"/>
              </a:rPr>
              <a:t>DIVULGA EDITAL DO MESTRADO EM CIÊNCIAS BIOLÓGICAS </a:t>
            </a: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a:solidFill>
                  <a:srgbClr val="00B0F0"/>
                </a:solidFill>
                <a:latin typeface="Arial Narrow" pitchFamily="34" charset="0"/>
              </a:rPr>
              <a:t/>
            </a:r>
            <a:br>
              <a:rPr lang="pt-BR" sz="2000" dirty="0">
                <a:solidFill>
                  <a:srgbClr val="00B0F0"/>
                </a:solidFill>
                <a:latin typeface="Arial Narrow" pitchFamily="34" charset="0"/>
              </a:rPr>
            </a:br>
            <a:r>
              <a:rPr lang="pt-BR" sz="2000" dirty="0">
                <a:solidFill>
                  <a:srgbClr val="00B0F0"/>
                </a:solidFill>
                <a:latin typeface="Arial Narrow" pitchFamily="34" charset="0"/>
              </a:rPr>
              <a:t>EVENTO DEBATE SAÚDE, FUNCIONALIDADE E SUSTENTABILIDADE À MESA </a:t>
            </a:r>
            <a:br>
              <a:rPr lang="pt-BR" sz="2000" dirty="0">
                <a:solidFill>
                  <a:srgbClr val="00B0F0"/>
                </a:solidFill>
                <a:latin typeface="Arial Narrow" pitchFamily="34" charset="0"/>
              </a:rPr>
            </a:br>
            <a:endParaRPr lang="pt-BR" sz="2000" b="0" dirty="0">
              <a:solidFill>
                <a:srgbClr val="00B0F0"/>
              </a:solidFill>
              <a:effectLst/>
              <a:latin typeface="Arial Narrow" panose="020B0606020202030204" pitchFamily="34" charset="0"/>
            </a:endParaRPr>
          </a:p>
        </p:txBody>
      </p:sp>
    </p:spTree>
    <p:extLst>
      <p:ext uri="{BB962C8B-B14F-4D97-AF65-F5344CB8AC3E}">
        <p14:creationId xmlns:p14="http://schemas.microsoft.com/office/powerpoint/2010/main" xmlns="" val="3472146861"/>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42926" y="571480"/>
            <a:ext cx="7858148" cy="3785652"/>
          </a:xfrm>
          <a:prstGeom prst="rect">
            <a:avLst/>
          </a:prstGeom>
          <a:noFill/>
        </p:spPr>
        <p:txBody>
          <a:bodyPr wrap="square" rtlCol="0">
            <a:spAutoFit/>
          </a:bodyPr>
          <a:lstStyle/>
          <a:p>
            <a:endParaRPr lang="pt-BR" sz="2000" dirty="0" smtClean="0">
              <a:latin typeface="Arial Narrow" pitchFamily="34" charset="0"/>
            </a:endParaRPr>
          </a:p>
          <a:p>
            <a:endParaRPr lang="pt-BR" sz="2000" dirty="0" smtClean="0">
              <a:latin typeface="Arial Narrow" pitchFamily="34" charset="0"/>
            </a:endParaRPr>
          </a:p>
          <a:p>
            <a:endParaRPr lang="pt-BR" sz="2000" dirty="0" smtClean="0">
              <a:latin typeface="Arial Narrow" pitchFamily="34" charset="0"/>
            </a:endParaRPr>
          </a:p>
          <a:p>
            <a:r>
              <a:rPr lang="pt-BR" sz="2000" dirty="0" smtClean="0">
                <a:solidFill>
                  <a:srgbClr val="00B0F0"/>
                </a:solidFill>
                <a:latin typeface="Arial Narrow" pitchFamily="34" charset="0"/>
              </a:rPr>
              <a:t>SÁBADO SOLIDÁRIO NO HUGG CELEBRARÁ AS FESTAS DE FIM DE ANO</a:t>
            </a:r>
          </a:p>
          <a:p>
            <a:endParaRPr lang="pt-BR" sz="2000" dirty="0">
              <a:solidFill>
                <a:srgbClr val="00B0F0"/>
              </a:solidFill>
              <a:latin typeface="Arial Narrow" pitchFamily="34" charset="0"/>
            </a:endParaRPr>
          </a:p>
          <a:p>
            <a:endParaRPr lang="pt-BR" sz="2000" dirty="0" smtClean="0">
              <a:solidFill>
                <a:srgbClr val="00B0F0"/>
              </a:solidFill>
              <a:latin typeface="Arial Narrow" pitchFamily="34" charset="0"/>
            </a:endParaRPr>
          </a:p>
          <a:p>
            <a:endParaRPr lang="pt-BR" sz="2000" dirty="0">
              <a:solidFill>
                <a:srgbClr val="00B0F0"/>
              </a:solidFill>
              <a:latin typeface="Arial Narrow" pitchFamily="34" charset="0"/>
            </a:endParaRPr>
          </a:p>
          <a:p>
            <a:endParaRPr lang="pt-BR" sz="2000" dirty="0" smtClean="0">
              <a:solidFill>
                <a:srgbClr val="00B0F0"/>
              </a:solidFill>
              <a:latin typeface="Arial Narrow" pitchFamily="34" charset="0"/>
            </a:endParaRPr>
          </a:p>
          <a:p>
            <a:endParaRPr lang="pt-BR" sz="2000" dirty="0">
              <a:solidFill>
                <a:srgbClr val="00B0F0"/>
              </a:solidFill>
              <a:latin typeface="Arial Narrow" pitchFamily="34" charset="0"/>
            </a:endParaRPr>
          </a:p>
          <a:p>
            <a:r>
              <a:rPr lang="pt-BR" sz="2000" dirty="0" smtClean="0">
                <a:solidFill>
                  <a:srgbClr val="00B0F0"/>
                </a:solidFill>
                <a:latin typeface="Arial Narrow" pitchFamily="34" charset="0"/>
              </a:rPr>
              <a:t> </a:t>
            </a:r>
          </a:p>
          <a:p>
            <a:endParaRPr lang="pt-BR" sz="2000" b="1" dirty="0" smtClean="0">
              <a:solidFill>
                <a:srgbClr val="00B0F0"/>
              </a:solidFill>
              <a:latin typeface="Arial Narrow" pitchFamily="34" charset="0"/>
            </a:endParaRPr>
          </a:p>
          <a:p>
            <a:r>
              <a:rPr lang="pt-BR" sz="2000" dirty="0" smtClean="0">
                <a:solidFill>
                  <a:srgbClr val="00B0F0"/>
                </a:solidFill>
                <a:latin typeface="Arial Narrow" pitchFamily="34" charset="0"/>
              </a:rPr>
              <a:t>SEMINÁRIOS IB DEBATEM A MALÁRIA DE MATA ATLÂNTICA NO RIO </a:t>
            </a: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1143000"/>
          </a:xfrm>
        </p:spPr>
        <p:txBody>
          <a:bodyPr>
            <a:normAutofit/>
          </a:bodyPr>
          <a:lstStyle/>
          <a:p>
            <a:pPr algn="ctr"/>
            <a:r>
              <a:rPr lang="pt-BR" sz="2000" b="0" dirty="0" smtClean="0">
                <a:solidFill>
                  <a:srgbClr val="00B0F0"/>
                </a:solidFill>
                <a:effectLst/>
                <a:latin typeface="Arial Narrow" panose="020B0606020202030204" pitchFamily="34" charset="0"/>
              </a:rPr>
              <a:t>Colação de grau turma 2016, da Escola de Enfermagem Alfredo Pinto</a:t>
            </a:r>
            <a:endParaRPr lang="pt-BR" sz="2000" b="0" dirty="0">
              <a:solidFill>
                <a:srgbClr val="00B0F0"/>
              </a:solidFill>
              <a:effectLst/>
              <a:latin typeface="Arial Narrow" panose="020B0606020202030204" pitchFamily="34" charset="0"/>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87531" y="1320577"/>
            <a:ext cx="5968938" cy="4176464"/>
          </a:xfrm>
          <a:prstGeom prst="rect">
            <a:avLst/>
          </a:prstGeom>
        </p:spPr>
      </p:pic>
    </p:spTree>
    <p:extLst>
      <p:ext uri="{BB962C8B-B14F-4D97-AF65-F5344CB8AC3E}">
        <p14:creationId xmlns:p14="http://schemas.microsoft.com/office/powerpoint/2010/main" xmlns="" val="629877553"/>
      </p:ext>
    </p:extLst>
  </p:cSld>
  <p:clrMapOvr>
    <a:masterClrMapping/>
  </p:clrMapOvr>
  <mc:AlternateContent xmlns:mc="http://schemas.openxmlformats.org/markup-compatibility/2006">
    <mc:Choice xmlns:p14="http://schemas.microsoft.com/office/powerpoint/2010/main" xmlns="" Requires="p14">
      <p:transition p14:dur="50" advTm="5000">
        <p:wheel spokes="8"/>
      </p:transition>
    </mc:Choice>
    <mc:Fallback>
      <p:transition advTm="5000">
        <p:wheel spokes="8"/>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solidFill>
                  <a:srgbClr val="00B0F0"/>
                </a:solidFill>
                <a:latin typeface="Arial Narrow" pitchFamily="34" charset="0"/>
              </a:rPr>
              <a:t>DIETAS VEGETARIANAS‘ SERÁ TEMA DE PALESTRA DO </a:t>
            </a:r>
            <a:r>
              <a:rPr lang="pt-BR" sz="2000" dirty="0" err="1" smtClean="0">
                <a:solidFill>
                  <a:srgbClr val="00B0F0"/>
                </a:solidFill>
                <a:latin typeface="Arial Narrow" pitchFamily="34" charset="0"/>
              </a:rPr>
              <a:t>PPGAN</a:t>
            </a: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smtClean="0">
                <a:solidFill>
                  <a:srgbClr val="00B0F0"/>
                </a:solidFill>
                <a:latin typeface="Arial Narrow" pitchFamily="34" charset="0"/>
              </a:rPr>
              <a:t/>
            </a:r>
            <a:br>
              <a:rPr lang="pt-BR" sz="2000" dirty="0" smtClean="0">
                <a:solidFill>
                  <a:srgbClr val="00B0F0"/>
                </a:solidFill>
                <a:latin typeface="Arial Narrow" pitchFamily="34" charset="0"/>
              </a:rPr>
            </a:br>
            <a:r>
              <a:rPr lang="pt-BR" sz="2000" dirty="0" smtClean="0"/>
              <a:t>O tema abordado pelo ciclo de palestras Alimentação e Saúde será Dietas Vegetarianas. A atividade, promovida pelo Programa de Pós-Graduação em Alimentos e Nutrição (PPGAN), acontece às 12h30, no subsolo da Escola de Nutrição.</a:t>
            </a: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solidFill>
                  <a:srgbClr val="00B0F0"/>
                </a:solidFill>
                <a:latin typeface="Arial Narrow" pitchFamily="34" charset="0"/>
              </a:rPr>
              <a:t>LANÇADO EDITAL PARA MESTRADO PROFISSIONAL EM ECOTURISMO E CONSERVAÇÃO </a:t>
            </a:r>
            <a:br>
              <a:rPr lang="pt-BR" sz="2000" dirty="0" smtClean="0">
                <a:solidFill>
                  <a:srgbClr val="00B0F0"/>
                </a:solidFill>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1800" dirty="0" smtClean="0"/>
              <a:t>A Coordenação do Programa de Pós-Graduação em Ecoturismo e Conservação (PPGEC) do Centro de Ciências Biológicas e da Saúde (CCBS) da UNIRIO divulgou o edital de processo seletivo discente para a 1ª turma de 2016 do curso de Mestrado Profissional em Ecoturismo e Conservação. Ao todo, serão 12 vagas, sendo três reservadas a candidatos negros e uma, a candidatos portadores de deficiência. </a:t>
            </a:r>
            <a:r>
              <a:rPr lang="pt-BR" sz="2000" dirty="0">
                <a:latin typeface="Arial Narrow" pitchFamily="34" charset="0"/>
              </a:rPr>
              <a:t/>
            </a:r>
            <a:br>
              <a:rPr lang="pt-BR" sz="2000" dirty="0">
                <a:latin typeface="Arial Narrow" pitchFamily="34" charset="0"/>
              </a:rPr>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6322714"/>
          </a:xfrm>
        </p:spPr>
        <p:txBody>
          <a:bodyPr>
            <a:normAutofit/>
          </a:bodyPr>
          <a:lstStyle/>
          <a:p>
            <a:pPr algn="just"/>
            <a:r>
              <a:rPr lang="pt-BR" sz="2000" b="1" dirty="0" smtClean="0">
                <a:solidFill>
                  <a:srgbClr val="00B0F0"/>
                </a:solidFill>
              </a:rPr>
              <a:t>Nova direção da Escola de Enfermagem Alfredo Pinto</a:t>
            </a:r>
            <a:br>
              <a:rPr lang="pt-BR" sz="2000" b="1" dirty="0" smtClean="0">
                <a:solidFill>
                  <a:srgbClr val="00B0F0"/>
                </a:solidFill>
              </a:rPr>
            </a:br>
            <a:r>
              <a:rPr lang="pt-BR" sz="2000" dirty="0"/>
              <a:t/>
            </a:r>
            <a:br>
              <a:rPr lang="pt-BR" sz="2000" dirty="0"/>
            </a:br>
            <a:r>
              <a:rPr lang="pt-BR" sz="2000" dirty="0"/>
              <a:t/>
            </a:r>
            <a:br>
              <a:rPr lang="pt-BR" sz="2000" dirty="0"/>
            </a:br>
            <a:r>
              <a:rPr lang="pt-BR" sz="2000" b="1" dirty="0" smtClean="0"/>
              <a:t>Diretora eleita da Escola de Enfermagem Alfredo Pinto </a:t>
            </a:r>
            <a:br>
              <a:rPr lang="pt-BR" sz="2000" b="1" dirty="0" smtClean="0"/>
            </a:br>
            <a:r>
              <a:rPr lang="pt-BR" sz="2000" dirty="0" smtClean="0"/>
              <a:t>Prof. </a:t>
            </a:r>
            <a:r>
              <a:rPr lang="pt-BR" sz="2000" dirty="0" err="1" smtClean="0"/>
              <a:t>Drª</a:t>
            </a:r>
            <a:r>
              <a:rPr lang="pt-BR" sz="2000" dirty="0" smtClean="0"/>
              <a:t> Sônia Regina de Souza Graduada em Enfermagem e Obstetrícia pela Universidade Federal Fluminense (1995), Especialista em Enfermagem Clínica e Cirúrgica pela Universidade Federal do Estado do Rio de Janeiro (1998 -UNIRIO) Mestre em Enfermagem pela Universidade Federal do Estado do Rio de Janeiro (2001) e Doutora em Enfermagem pela Universidade Federal do Rio de Janeiro - UFRJ (2005). Atualmente é professor associado I da Universidade Federal do Estado do Rio de Janeiro. Atua na Graduação e Pós-Graduação. </a:t>
            </a: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84784"/>
            <a:ext cx="8229600" cy="4680520"/>
          </a:xfrm>
        </p:spPr>
        <p:txBody>
          <a:bodyPr>
            <a:normAutofit fontScale="90000"/>
          </a:bodyPr>
          <a:lstStyle/>
          <a:p>
            <a:pPr algn="l"/>
            <a:r>
              <a:rPr lang="pt-BR" sz="2200" b="1" dirty="0" smtClean="0"/>
              <a:t/>
            </a:r>
            <a:br>
              <a:rPr lang="pt-BR" sz="2200" b="1" dirty="0" smtClean="0"/>
            </a:br>
            <a:r>
              <a:rPr lang="pt-BR" sz="2200" b="1" dirty="0" smtClean="0"/>
              <a:t>Diretor eleito do IBIO - Instituto de Biociências </a:t>
            </a:r>
            <a:r>
              <a:rPr lang="pt-BR" b="1" dirty="0" smtClean="0"/>
              <a:t/>
            </a:r>
            <a:br>
              <a:rPr lang="pt-BR" b="1" dirty="0" smtClean="0"/>
            </a:br>
            <a:r>
              <a:rPr lang="pt-BR" sz="2000" dirty="0" smtClean="0"/>
              <a:t>Prof. Dr. Carlos Henrique Soares Caetano. Graduou-se em Ciências Biológicas (Bacharelado e Licenciatura) pela Universidade Federal do Estado do Rio de </a:t>
            </a:r>
            <a:r>
              <a:rPr lang="pt-BR" sz="2000" dirty="0" err="1" smtClean="0"/>
              <a:t>Janeiro-UNIRIO</a:t>
            </a:r>
            <a:r>
              <a:rPr lang="pt-BR" sz="2000" dirty="0" smtClean="0"/>
              <a:t> (nos anos de 1999 e 2001, respectivamente), é Mestre em Ciências Biológicas (Zoologia) pela Universidade Federal do Rio de </a:t>
            </a:r>
            <a:r>
              <a:rPr lang="pt-BR" sz="2000" dirty="0" err="1" smtClean="0"/>
              <a:t>Janeiro-UFRJ</a:t>
            </a:r>
            <a:r>
              <a:rPr lang="pt-BR" sz="2000" dirty="0" smtClean="0"/>
              <a:t> (2001) e é Doutor em Biologia (Zoologia) pela Universidade do Estado do Rio de </a:t>
            </a:r>
            <a:r>
              <a:rPr lang="pt-BR" sz="2000" dirty="0" err="1" smtClean="0"/>
              <a:t>Janeiro-UERJ</a:t>
            </a:r>
            <a:r>
              <a:rPr lang="pt-BR" sz="2000" dirty="0" smtClean="0"/>
              <a:t> (2007). Realizou pós-doutorado em 2008 no Museu de Zoologia da Universidade de São </a:t>
            </a:r>
            <a:r>
              <a:rPr lang="pt-BR" sz="2000" dirty="0" err="1" smtClean="0"/>
              <a:t>Paulo-MZUSP</a:t>
            </a:r>
            <a:r>
              <a:rPr lang="pt-BR" sz="2000" dirty="0" smtClean="0"/>
              <a:t>. Tem experiência na área de Zoologia, com ênfase na Taxonomia de Moluscos Marinhos e Ecologia de invertebrados marinhos bentônicos. Atualmente é Professor Adjunto, nível 4, do Depto. Zoologia da UNIRIO onde exerce o cargo de Diretor do Instituto de Biociências desde Janeiro de 2012. </a:t>
            </a:r>
            <a:br>
              <a:rPr lang="pt-BR" sz="2000" dirty="0" smtClean="0"/>
            </a:br>
            <a:r>
              <a:rPr lang="pt-BR" sz="2000" dirty="0"/>
              <a:t/>
            </a:r>
            <a:br>
              <a:rPr lang="pt-BR" sz="2000" dirty="0"/>
            </a:br>
            <a:endParaRPr lang="pt-BR" sz="2000" dirty="0"/>
          </a:p>
        </p:txBody>
      </p:sp>
      <p:sp>
        <p:nvSpPr>
          <p:cNvPr id="3" name="CaixaDeTexto 2"/>
          <p:cNvSpPr txBox="1"/>
          <p:nvPr/>
        </p:nvSpPr>
        <p:spPr>
          <a:xfrm>
            <a:off x="1583668" y="692696"/>
            <a:ext cx="5976664" cy="369332"/>
          </a:xfrm>
          <a:prstGeom prst="rect">
            <a:avLst/>
          </a:prstGeom>
          <a:noFill/>
        </p:spPr>
        <p:txBody>
          <a:bodyPr wrap="square" rtlCol="0">
            <a:spAutoFit/>
          </a:bodyPr>
          <a:lstStyle/>
          <a:p>
            <a:r>
              <a:rPr lang="pt-BR" dirty="0" smtClean="0">
                <a:solidFill>
                  <a:srgbClr val="00B0F0"/>
                </a:solidFill>
              </a:rPr>
              <a:t>Eleição para Direção do Instituto de Biociências</a:t>
            </a:r>
            <a:endParaRPr lang="pt-BR" dirty="0">
              <a:solidFill>
                <a:srgbClr val="00B0F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440246"/>
          </a:xfrm>
        </p:spPr>
        <p:txBody>
          <a:bodyPr>
            <a:normAutofit/>
          </a:bodyPr>
          <a:lstStyle/>
          <a:p>
            <a:r>
              <a:rPr lang="pt-BR" sz="2000" b="1" dirty="0" smtClean="0">
                <a:solidFill>
                  <a:srgbClr val="00B0F0"/>
                </a:solidFill>
              </a:rPr>
              <a:t>Encontro de Nutrição debate alimentação saudável e sustentável </a:t>
            </a:r>
            <a:br>
              <a:rPr lang="pt-BR" sz="2000" b="1" dirty="0" smtClean="0">
                <a:solidFill>
                  <a:srgbClr val="00B0F0"/>
                </a:solidFill>
              </a:rPr>
            </a:br>
            <a:r>
              <a:rPr lang="pt-BR" sz="2000" b="1" dirty="0" smtClean="0"/>
              <a:t/>
            </a:r>
            <a:br>
              <a:rPr lang="pt-BR" sz="2000" b="1" dirty="0" smtClean="0"/>
            </a:br>
            <a:r>
              <a:rPr lang="pt-BR" sz="2000" dirty="0" smtClean="0"/>
              <a:t>Escola de Nutrição realizará um evento com o tema Alimentação saudável e sustentável: o que estamos fazendo?. Voltado a todos os interessados, o 23º Encontro de Nutrição da UNIRIO terá duas mesas de discussão: “Políticas para a agricultura familiar e orgânica no Brasil”, na visão de gestores públicos, da iniciativa privada e de agricultores; e “Alimentação saudável e sustentável: experiências e desafios”. </a:t>
            </a: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586410"/>
          </a:xfrm>
        </p:spPr>
        <p:txBody>
          <a:bodyPr>
            <a:normAutofit/>
          </a:bodyPr>
          <a:lstStyle/>
          <a:p>
            <a:pPr algn="ctr"/>
            <a:r>
              <a:rPr lang="pt-BR" sz="2200" dirty="0" smtClean="0">
                <a:solidFill>
                  <a:srgbClr val="00B0F0"/>
                </a:solidFill>
                <a:effectLst/>
              </a:rPr>
              <a:t>INAUGURAÇÃO DO </a:t>
            </a:r>
            <a:r>
              <a:rPr lang="pt-BR" sz="2200" dirty="0" err="1" smtClean="0">
                <a:solidFill>
                  <a:srgbClr val="00B0F0"/>
                </a:solidFill>
                <a:effectLst/>
              </a:rPr>
              <a:t>ISC</a:t>
            </a:r>
            <a:r>
              <a:rPr lang="pt-BR" sz="2200" dirty="0" smtClean="0">
                <a:solidFill>
                  <a:srgbClr val="00B0F0"/>
                </a:solidFill>
                <a:effectLst/>
              </a:rPr>
              <a:t/>
            </a:r>
            <a:br>
              <a:rPr lang="pt-BR" sz="2200" dirty="0" smtClean="0">
                <a:solidFill>
                  <a:srgbClr val="00B0F0"/>
                </a:solidFill>
                <a:effectLst/>
              </a:rPr>
            </a:br>
            <a:r>
              <a:rPr lang="pt-BR" sz="2200" dirty="0">
                <a:solidFill>
                  <a:srgbClr val="00B0F0"/>
                </a:solidFill>
                <a:effectLst/>
              </a:rPr>
              <a:t/>
            </a:r>
            <a:br>
              <a:rPr lang="pt-BR" sz="2200" dirty="0">
                <a:solidFill>
                  <a:srgbClr val="00B0F0"/>
                </a:solidFill>
                <a:effectLst/>
              </a:rPr>
            </a:br>
            <a:r>
              <a:rPr lang="pt-BR" sz="2200" dirty="0" smtClean="0">
                <a:solidFill>
                  <a:srgbClr val="00B0F0"/>
                </a:solidFill>
                <a:effectLst/>
              </a:rPr>
              <a:t/>
            </a:r>
            <a:br>
              <a:rPr lang="pt-BR" sz="2200" dirty="0" smtClean="0">
                <a:solidFill>
                  <a:srgbClr val="00B0F0"/>
                </a:solidFill>
                <a:effectLst/>
              </a:rPr>
            </a:br>
            <a:r>
              <a:rPr lang="pt-BR" sz="2200" dirty="0" smtClean="0">
                <a:solidFill>
                  <a:srgbClr val="00B0F0"/>
                </a:solidFill>
                <a:effectLst/>
              </a:rPr>
              <a:t/>
            </a:r>
            <a:br>
              <a:rPr lang="pt-BR" sz="2200" dirty="0" smtClean="0">
                <a:solidFill>
                  <a:srgbClr val="00B0F0"/>
                </a:solidFill>
                <a:effectLst/>
              </a:rPr>
            </a:br>
            <a:r>
              <a:rPr lang="pt-BR" dirty="0">
                <a:effectLst/>
              </a:rPr>
              <a:t/>
            </a:r>
            <a:br>
              <a:rPr lang="pt-BR" dirty="0">
                <a:effectLst/>
              </a:rPr>
            </a:br>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69629" y="1196752"/>
            <a:ext cx="5076056" cy="2592288"/>
          </a:xfrm>
          <a:prstGeom prst="rect">
            <a:avLst/>
          </a:prstGeom>
        </p:spPr>
      </p:pic>
      <p:sp>
        <p:nvSpPr>
          <p:cNvPr id="4" name="CaixaDeTexto 3"/>
          <p:cNvSpPr txBox="1"/>
          <p:nvPr/>
        </p:nvSpPr>
        <p:spPr>
          <a:xfrm>
            <a:off x="971600" y="4149080"/>
            <a:ext cx="7416824" cy="1323439"/>
          </a:xfrm>
          <a:prstGeom prst="rect">
            <a:avLst/>
          </a:prstGeom>
          <a:noFill/>
        </p:spPr>
        <p:txBody>
          <a:bodyPr wrap="square" rtlCol="0">
            <a:spAutoFit/>
          </a:bodyPr>
          <a:lstStyle/>
          <a:p>
            <a:pPr algn="just"/>
            <a:r>
              <a:rPr lang="pt-BR" sz="2000" dirty="0">
                <a:latin typeface="Arial Narrow" panose="020B0606020202030204" pitchFamily="34" charset="0"/>
              </a:rPr>
              <a:t>No dia 08 de junho de 2016 foi realizada a inauguração do Instituto de Saúde Coletiva (</a:t>
            </a:r>
            <a:r>
              <a:rPr lang="pt-BR" sz="2000" dirty="0" err="1">
                <a:latin typeface="Arial Narrow" panose="020B0606020202030204" pitchFamily="34" charset="0"/>
              </a:rPr>
              <a:t>ISC</a:t>
            </a:r>
            <a:r>
              <a:rPr lang="pt-BR" sz="2000" dirty="0">
                <a:latin typeface="Arial Narrow" panose="020B0606020202030204" pitchFamily="34" charset="0"/>
              </a:rPr>
              <a:t>) do Centro de Ciências Biológicas e da Saúde (</a:t>
            </a:r>
            <a:r>
              <a:rPr lang="pt-BR" sz="2000" dirty="0" err="1">
                <a:latin typeface="Arial Narrow" panose="020B0606020202030204" pitchFamily="34" charset="0"/>
              </a:rPr>
              <a:t>CCBS</a:t>
            </a:r>
            <a:r>
              <a:rPr lang="pt-BR" sz="2000" dirty="0">
                <a:latin typeface="Arial Narrow" panose="020B0606020202030204" pitchFamily="34" charset="0"/>
              </a:rPr>
              <a:t>) e mais um polo do Observatório de Políticas e Cuidado em Saúde na UNIRIO em cerimônia presidida pelo reitor, Luiz Pedro San Gil </a:t>
            </a:r>
            <a:r>
              <a:rPr lang="pt-BR" sz="2000" dirty="0" err="1">
                <a:latin typeface="Arial Narrow" panose="020B0606020202030204" pitchFamily="34" charset="0"/>
              </a:rPr>
              <a:t>Jutuca</a:t>
            </a:r>
            <a:r>
              <a:rPr lang="pt-BR" sz="2000" dirty="0">
                <a:latin typeface="Arial Narrow" panose="020B0606020202030204" pitchFamily="34" charset="0"/>
              </a:rPr>
              <a:t>. </a:t>
            </a:r>
          </a:p>
        </p:txBody>
      </p:sp>
    </p:spTree>
    <p:extLst>
      <p:ext uri="{BB962C8B-B14F-4D97-AF65-F5344CB8AC3E}">
        <p14:creationId xmlns:p14="http://schemas.microsoft.com/office/powerpoint/2010/main" xmlns="" val="995702979"/>
      </p:ext>
    </p:extLst>
  </p:cSld>
  <p:clrMapOvr>
    <a:masterClrMapping/>
  </p:clrMapOvr>
  <mc:AlternateContent xmlns:mc="http://schemas.openxmlformats.org/markup-compatibility/2006">
    <mc:Choice xmlns:p14="http://schemas.microsoft.com/office/powerpoint/2010/main" xmlns="" Requires="p14">
      <p:transition spd="slow" p14:dur="4000" advTm="5000">
        <p14:vortex dir="r"/>
      </p:transition>
    </mc:Choice>
    <mc:Fallback>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234482"/>
          </a:xfrm>
        </p:spPr>
        <p:txBody>
          <a:bodyPr>
            <a:normAutofit fontScale="90000"/>
          </a:bodyPr>
          <a:lstStyle/>
          <a:p>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t>
            </a:r>
            <a:r>
              <a:rPr lang="pt-BR" sz="2200" b="0" dirty="0" smtClean="0">
                <a:solidFill>
                  <a:srgbClr val="00B0F0"/>
                </a:solidFill>
                <a:effectLst/>
                <a:latin typeface="Arial Narrow" pitchFamily="34" charset="0"/>
              </a:rPr>
              <a:t>“BENEFÍCIOS DOS </a:t>
            </a:r>
            <a:r>
              <a:rPr lang="pt-BR" sz="2000" dirty="0" err="1" smtClean="0">
                <a:solidFill>
                  <a:srgbClr val="00B0F0"/>
                </a:solidFill>
              </a:rPr>
              <a:t>HIDROCOLÓIDES</a:t>
            </a:r>
            <a:r>
              <a:rPr lang="pt-BR" sz="2000" dirty="0" smtClean="0">
                <a:solidFill>
                  <a:srgbClr val="00B0F0"/>
                </a:solidFill>
              </a:rPr>
              <a:t/>
            </a:r>
            <a:br>
              <a:rPr lang="pt-BR" sz="2000" dirty="0" smtClean="0">
                <a:solidFill>
                  <a:srgbClr val="00B0F0"/>
                </a:solidFill>
              </a:rPr>
            </a:br>
            <a:r>
              <a:rPr lang="pt-BR" sz="2000" dirty="0">
                <a:solidFill>
                  <a:srgbClr val="00B0F0"/>
                </a:solidFill>
              </a:rPr>
              <a:t/>
            </a:r>
            <a:br>
              <a:rPr lang="pt-BR" sz="2000" dirty="0">
                <a:solidFill>
                  <a:srgbClr val="00B0F0"/>
                </a:solidFill>
              </a:rPr>
            </a:br>
            <a:r>
              <a:rPr lang="pt-BR" sz="2000" dirty="0" smtClean="0">
                <a:solidFill>
                  <a:srgbClr val="00B0F0"/>
                </a:solidFill>
              </a:rPr>
              <a:t/>
            </a:r>
            <a:br>
              <a:rPr lang="pt-BR" sz="2000" dirty="0" smtClean="0">
                <a:solidFill>
                  <a:srgbClr val="00B0F0"/>
                </a:solidFill>
              </a:rPr>
            </a:br>
            <a:r>
              <a:rPr lang="pt-BR" sz="2000" dirty="0">
                <a:solidFill>
                  <a:srgbClr val="00B0F0"/>
                </a:solidFill>
              </a:rPr>
              <a:t/>
            </a:r>
            <a:br>
              <a:rPr lang="pt-BR" sz="2000" dirty="0">
                <a:solidFill>
                  <a:srgbClr val="00B0F0"/>
                </a:solidFill>
              </a:rPr>
            </a:br>
            <a:r>
              <a:rPr lang="pt-BR" sz="2000" dirty="0" smtClean="0">
                <a:latin typeface="Arial Narrow" pitchFamily="34" charset="0"/>
              </a:rPr>
              <a:t/>
            </a:r>
            <a:br>
              <a:rPr lang="pt-BR" sz="2000" dirty="0" smtClean="0">
                <a:latin typeface="Arial Narrow" pitchFamily="34" charset="0"/>
              </a:rPr>
            </a:br>
            <a:r>
              <a:rPr lang="pt-BR" sz="2000" dirty="0"/>
              <a:t>T</a:t>
            </a:r>
            <a:r>
              <a:rPr lang="pt-BR" sz="2000" dirty="0" smtClean="0"/>
              <a:t>ema abordado pelo ciclo de palestras Alimentação e Saúde será Benefícios dos </a:t>
            </a:r>
            <a:r>
              <a:rPr lang="pt-BR" sz="2000" dirty="0" err="1" smtClean="0"/>
              <a:t>hidrocolóides</a:t>
            </a:r>
            <a:r>
              <a:rPr lang="pt-BR" sz="2000" dirty="0" smtClean="0"/>
              <a:t> para a saúde. A palestrante convidada é Maria Eugênia </a:t>
            </a:r>
            <a:r>
              <a:rPr lang="pt-BR" sz="2000" dirty="0" err="1" smtClean="0"/>
              <a:t>Araúdo</a:t>
            </a:r>
            <a:r>
              <a:rPr lang="pt-BR" sz="2000" dirty="0" smtClean="0"/>
              <a:t>, mestranda do PPGAN /UNIRIO .</a:t>
            </a: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a:latin typeface="Arial Narrow" pitchFamily="34" charset="0"/>
              </a:rPr>
              <a:t/>
            </a:r>
            <a:br>
              <a:rPr lang="pt-BR" sz="2000" dirty="0">
                <a:latin typeface="Arial Narrow" pitchFamily="34" charset="0"/>
              </a:rPr>
            </a:br>
            <a:r>
              <a:rPr lang="pt-BR" sz="2000" dirty="0" smtClean="0">
                <a:latin typeface="Arial Narrow" pitchFamily="34" charset="0"/>
              </a:rPr>
              <a:t/>
            </a:r>
            <a:br>
              <a:rPr lang="pt-BR" sz="2000" dirty="0" smtClean="0">
                <a:latin typeface="Arial Narrow" pitchFamily="34" charset="0"/>
              </a:rPr>
            </a:br>
            <a:r>
              <a:rPr lang="pt-BR" sz="2000" dirty="0" smtClean="0">
                <a:latin typeface="Arial Narrow" pitchFamily="34" charset="0"/>
              </a:rPr>
              <a:t> </a:t>
            </a:r>
            <a:br>
              <a:rPr lang="pt-BR" sz="2000" dirty="0" smtClean="0">
                <a:latin typeface="Arial Narrow" pitchFamily="34" charset="0"/>
              </a:rPr>
            </a:br>
            <a:r>
              <a:rPr lang="pt-BR" sz="2000" dirty="0" smtClean="0">
                <a:latin typeface="Arial Narrow" pitchFamily="34" charset="0"/>
              </a:rPr>
              <a:t/>
            </a:r>
            <a:br>
              <a:rPr lang="pt-BR" sz="2000" dirty="0" smtClean="0">
                <a:latin typeface="Arial Narrow" pitchFamily="34" charset="0"/>
              </a:rPr>
            </a:br>
            <a:endParaRPr lang="pt-BR" sz="2000" dirty="0"/>
          </a:p>
        </p:txBody>
      </p:sp>
    </p:spTree>
  </p:cSld>
  <p:clrMapOvr>
    <a:masterClrMapping/>
  </p:clrMapOvr>
  <mc:AlternateContent xmlns:mc="http://schemas.openxmlformats.org/markup-compatibility/2006">
    <mc:Choice xmlns:p14="http://schemas.microsoft.com/office/powerpoint/2010/main" xmlns="" Requires="p14">
      <p:transition spd="slow" p14:dur="4000" advClick="0" advTm="5000">
        <p14:vortex dir="r"/>
      </p:transition>
    </mc:Choice>
    <mc:Fallback>
      <p:transition spd="slow" advClick="0" advTm="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833</TotalTime>
  <Words>787</Words>
  <Application>Microsoft Office PowerPoint</Application>
  <PresentationFormat>Apresentação na tela (4:3)</PresentationFormat>
  <Paragraphs>110</Paragraphs>
  <Slides>39</Slides>
  <Notes>0</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Concurso</vt:lpstr>
      <vt:lpstr>Retrospectiva CCBS 2016 Eventos, Palestras, Jornadas e Seminário. </vt:lpstr>
      <vt:lpstr>           ATIVIDADE NO IB DISCUTE ‘MICRORGANISMOS E O FUNCIONAMENTO DE SISTEMAS RECIFAIS’  Nesta edição, o convidado é o professor do Instituto de Biologia da Universidade Federal do Rio de Janeiro (UFRJ) Fabiano Lopes Thompson. Oceanólogo formado pela Fundação Universidade Federal do Rio Grande (Furg), Thompson cursou mestrado em Oceanografia Biológica na mesma instituição e doutorado em Bioquímica na Universidade de Gent (Bélgica). Atualmente, coordena a Rede Nacional de Pesquisa em Biotecnologia Marinha, e projetos em parceria com pesquisadores de países como Alemanha, Argentina, Bélgica, França, Holanda, Japão, México e EUA.    </vt:lpstr>
      <vt:lpstr> Ivo Pitanguy recebe título de Doutor ‘Honoris Causa’ da UNIRIO   Na cerimônia, Pitanguy foi conduzido à mesa solene pelos professores Pietro Novellino, reitor da UNIRIO de 2000 a 2004, Agostinho Ascensão, diretor da Escola de Medicina e Cirurgia (EMC), e Rossano Fiorelli, chefe do Departamento de Cirurgia Geral e Especializada (Decige). Também fizeram parte da mesa o reitor Luis Pedro San Gil Jutuca, que presidiu a cerimônia, e a decana do Centro de Ciências Biológicas e da Saúde (CCBS), Ana Maria Wandelli.</vt:lpstr>
      <vt:lpstr>               DIETAS VEGETARIANAS‘ SERÁ TEMA DE PALESTRA DO PPGAN  O tema abordado pelo ciclo de palestras Alimentação e Saúde será Dietas Vegetarianas. A atividade, promovida pelo Programa de Pós-Graduação em Alimentos e Nutrição (PPGAN), acontece às 12h30, no subsolo da Escola de Nutrição.    LANÇADO EDITAL PARA MESTRADO PROFISSIONAL EM ECOTURISMO E CONSERVAÇÃO   A Coordenação do Programa de Pós-Graduação em Ecoturismo e Conservação (PPGEC) do Centro de Ciências Biológicas e da Saúde (CCBS) da UNIRIO divulgou o edital de processo seletivo discente para a 1ª turma de 2016 do curso de Mestrado Profissional em Ecoturismo e Conservação. Ao todo, serão 12 vagas, sendo três reservadas a candidatos negros e uma, a candidatos portadores de deficiência.  </vt:lpstr>
      <vt:lpstr>Nova direção da Escola de Enfermagem Alfredo Pinto   Diretora eleita da Escola de Enfermagem Alfredo Pinto  Prof. Drª Sônia Regina de Souza Graduada em Enfermagem e Obstetrícia pela Universidade Federal Fluminense (1995), Especialista em Enfermagem Clínica e Cirúrgica pela Universidade Federal do Estado do Rio de Janeiro (1998 -UNIRIO) Mestre em Enfermagem pela Universidade Federal do Estado do Rio de Janeiro (2001) e Doutora em Enfermagem pela Universidade Federal do Rio de Janeiro - UFRJ (2005). Atualmente é professor associado I da Universidade Federal do Estado do Rio de Janeiro. Atua na Graduação e Pós-Graduação. </vt:lpstr>
      <vt:lpstr> Diretor eleito do IBIO - Instituto de Biociências  Prof. Dr. Carlos Henrique Soares Caetano. Graduou-se em Ciências Biológicas (Bacharelado e Licenciatura) pela Universidade Federal do Estado do Rio de Janeiro-UNIRIO (nos anos de 1999 e 2001, respectivamente), é Mestre em Ciências Biológicas (Zoologia) pela Universidade Federal do Rio de Janeiro-UFRJ (2001) e é Doutor em Biologia (Zoologia) pela Universidade do Estado do Rio de Janeiro-UERJ (2007). Realizou pós-doutorado em 2008 no Museu de Zoologia da Universidade de São Paulo-MZUSP. Tem experiência na área de Zoologia, com ênfase na Taxonomia de Moluscos Marinhos e Ecologia de invertebrados marinhos bentônicos. Atualmente é Professor Adjunto, nível 4, do Depto. Zoologia da UNIRIO onde exerce o cargo de Diretor do Instituto de Biociências desde Janeiro de 2012.   </vt:lpstr>
      <vt:lpstr>Encontro de Nutrição debate alimentação saudável e sustentável   Escola de Nutrição realizará um evento com o tema Alimentação saudável e sustentável: o que estamos fazendo?. Voltado a todos os interessados, o 23º Encontro de Nutrição da UNIRIO terá duas mesas de discussão: “Políticas para a agricultura familiar e orgânica no Brasil”, na visão de gestores públicos, da iniciativa privada e de agricultores; e “Alimentação saudável e sustentável: experiências e desafios”. </vt:lpstr>
      <vt:lpstr>INAUGURAÇÃO DO ISC     </vt:lpstr>
      <vt:lpstr>                                       “BENEFÍCIOS DOS HIDROCOLÓIDES     Tema abordado pelo ciclo de palestras Alimentação e Saúde será Benefícios dos hidrocolóides para a saúde. A palestrante convidada é Maria Eugênia Araúdo, mestranda do PPGAN /UNIRIO .          </vt:lpstr>
      <vt:lpstr>Campanha de vacinação contra gripe começa na UNIRIO  A UNIRIO deu início nesta segunda-feira, 2 de maio, à campanha de vacinação contra gripe, por meio de parceria entre o programa Fábrica de Cuidados e a Secretaria Municipal de Saúde. Nesse primeiro dia da campanha foram aplicadas 300 doses da vacina. O público-alvo são pessoas acima de 60 anos, mulheres que tenham dado à luz há até 45 dias, profissionais de saúde, pessoas que tenham contato direto com idosos e portadores de comorbidades – por exemplo, associação entre diabetes e hipertensão arterial. </vt:lpstr>
      <vt:lpstr>Semana de Enfermagem 2016 começa nesta segunda, dia 9  Escola de Enfermagem Alfredo Pinto (EEAP) promove uma série de atividades que integram a Semana de Enfermagem 2016. O evento incluirá debates, oficinas, cursos e apresentação cultural.  A Semana será aberta, no dia 9 de maio, com um curso de Preceptoria no HUGG, seguido pela transmissão do cargo de Direção da EEAP, no dia 10. Atenção à Saúde LGBT, Saúde da Mulher, SUS e Cuidados na Terapia Intensiva são alguns dos temas </vt:lpstr>
      <vt:lpstr>                  PALESTRA NA ESCOLA DE NUTRIÇÃO ABORDARÁ ROTULAGEM DOS ALIMENTOS   O evento integra o ciclo Alimentação e Saúde, promovido pelo Programa de Pós-Graduação em Alimentos e Nutrição (PPGAN) Por que devemos olhar os rótulos dos alimentos? é o tema da palestra que a mestranda Liza Ghassan Riachi ministrará.  SEMINÁRIOS IB DISCUTE NOVOS USOS CLÍNICOS DA HEPARINA   Com doutorado em Ciências Biológicas (biologia molecular) pela Universidade Federal de São Paulo, Mauro Pavão já publicou 58 artigos em periódicos especializados e mais de 40 resumos em anais de eventos. Em suas atividades profissionais, interagiu com 80 colaboradores em coautorias de trabalhos científicos. O professor atua na área de bioquímica, com ênfase em glicídios. Em seu currículo Lattes, os termos mais frequentes na contextualização da produção científica, tecnológica e artístico-cultural são: ascidias, glicosaminoglicanos, heparina, antitrombotico, cofator II heparina, anticoagulante, dermatam sulfato, câncer, metástase, p-selectina, heparanase. É bolsista de Produtividade em Pesquisa do CNPq - Nível 1D e Cientista do Nosso Estado da FAPERJ.   </vt:lpstr>
      <vt:lpstr>          ALIMENTOS TRANSGÊNICOS’ É TEMA DO CICLO DE PALESTRAS ALIMENTAÇÃO E SAÚDE  Graduada em Engenharia de Alimentos pela Universidade Federal Rural do Rio de Janeiro (UFRRJ) e mestre em Ciência e Tecnologia de Alimentos pelo Instituto Federal do Rio de Janeiro (IFRJ), Thaiza fará uma abordagem conceitual sobre os alimentos transgênicos, incluindo suas vantagens e desvantagens, rotulagem e principais produtos.   EEAP REGISTRA AMPLA PARTICIPAÇÃO NA SEMANA BRASILEIRA DE ENFERMAGEM   A Escola de Enfermagem Alfredo Pinto (EEAP) registrou ampla participação de docentes, discentes e técnicos-administrativos na 77ª Semana Brasileira de Enfermagem, realizada no mês de maio. O tema deste ano foi Associação Brasileira de Enfermagem (ABEn) 90 anos: construção histórica e política da Enfermagem. Além de especialistas brasileiros renomados da área da saúde, estiveram presentes convidados internacionais da Suíça e do Chile, o que possibilitou a troca de experiências e conhecimentos nos diversos campos. Nos eventos internos da EEAP, aproximadamente 800 pessoas participaram das atividades. Já nos eventos externos, o destaque foi para a Fábrica na Praça, que atendeu a comunidade da Urca e adjacências com atividades de promoção da saúde. Docentes da EEAP representaram a Escola nos eventos oficiais da Associação Brasileira de Enfermagem e de outras importantes instituições de ensino e saúde. Já os estudantes participaram apresentando trabalhos científicos.         </vt:lpstr>
      <vt:lpstr>      HUGG RECEBE O SÁBADO SOLIDÁRIO   O Sábado Solidário é realizado mensalmente e, a cada edição, a Sape informa as principais necessidades. No momento, a Sociedade solicita doações de leite em pó integral. A Sociedade dos Amigos da Pediatria (Sape) do Hospital Universitário Gaffrée e Guinle promove a última edição do ano do Sábado Solidário, evento que busca arrecadar doações para crianças atendidas na Pediatria do Hospital, em especial recém-nascidos e filhos de mães soropositivas.  EEAP INICIA ATIVIDADES NO PET-SAÚDE  A UNIRIO foi contemplada no Programa de Educação Tutorial para a Saúde (PETSaúde/GraduaSUS), através de um projeto submetido em conjunto pelos cursos de Graduação em Enfermagem, Nutrição e Medicina, que atuarão de forma interdisciplinar.  O programa do Ministério da Saúde se consolidou por intermédio da Secretaria de Gestão do Trabalho e da Educação na Saúde (SGTES), em parceria com as secretarias municipais e estaduais de saúde e as instituições de ensino superior (IES).  O objetivo é promover a integração de ensino, serviço e comunidade, envolvendo docentes, estudantes de graduação e profissionais da área para o desenvolvimento de atividades na rede pública de saúde, de forma que as necessidades dos serviços sejam fonte de produção de conhecimento e pesquisa em temas e áreas estratégicas do SUS.     </vt:lpstr>
      <vt:lpstr>UNIRIO assina acordo de cooperação com INSS para identificar portadores da síndrome de Talidomida    Foi assinado nesta quarta-feira, dia 8, no Hospital Universitário Gaffrée e Guinle (HUGG), acordo de cooperação técnica entre a UNIRIO e a Gerência Executiva Norte do Instituto Nacional de Seguridade Social (INSS) para promover a identificação de portadores da síndrome de Talidomida.       </vt:lpstr>
      <vt:lpstr>Instituto Biomédico (IB) promove a palestra "Citometria de fluxo Velocidade na aquisição de dados com alta precisão utilizando a focalização acústica"  Oferecida pela empresa Thermo Fisher Scientific. A citometria de fluxo é uma técnica utilizada para caracterizar tipos celulares e quantificar fenômenos biológicos com células vivas. Com a focalização acústica, há uma melhoria da resolução da técnica, permitindo o desenvolvimento de novas aplicações.  </vt:lpstr>
      <vt:lpstr>COLAÇÃO DE GRAU - NUTRIÇÃO  28-07-16  </vt:lpstr>
      <vt:lpstr>COLAÇÃO DE GRAU - BIOMEDICINA  turma concluinte em 2016.1 do curso de Biomedicina.</vt:lpstr>
      <vt:lpstr>OFICINA PEDAGÓGICA DE BACHARELADO EM ENFERMAGEM  OFICINA PEDAGÓGICA DE BACHARELADO EM ENFERMAGEM da EEAP/UNIRIO-2/2016 Iniciada hoje dia 24/08/16</vt:lpstr>
      <vt:lpstr>  Foi realizada nesta sexta-feira, dia 30, a III Mostra do Centro de Ciências Biológicas e da Saúde (CCBS). O evento abriu as portas do Hospital Universitário Gaffrée e Guinle (HUGG) para a comunidade, promovendo atividades educativas e prestando serviços de atenção à saúde. Com diversas tendas montadas no pátio externo do HUGG. </vt:lpstr>
      <vt:lpstr>Slide 21</vt:lpstr>
      <vt:lpstr>Projeto da UNIRIO é contemplado em chamada do CNPq para pesquisas Zikasobre o vírus  </vt:lpstr>
      <vt:lpstr>‘Fatores de risco para doenças crônicas não transmissíveis’ é tema de palestra do PPGAN </vt:lpstr>
      <vt:lpstr>Projeto de Extensão da UNIRIO e ONG SOS Mata Atlântica iniciam parceria </vt:lpstr>
      <vt:lpstr>Ciclo de palestras 'Alimentação e Saúde' debate a gastronomia funcional </vt:lpstr>
      <vt:lpstr>Nutrição e destoxificação’ é tema do ciclo de palestras Alimentação e Saúde </vt:lpstr>
      <vt:lpstr>Seminários IB debate a mutagênese ambiental </vt:lpstr>
      <vt:lpstr>II Jornada de Pós-Graduação da UNIRIO presta homenagem à nutricionista Lieselotte Hoeschl Ornellas </vt:lpstr>
      <vt:lpstr>Simpósio discute ciência, saúde e esporte </vt:lpstr>
      <vt:lpstr>Simpósio no IB promove reflexões sobre saúde e espiritualidade </vt:lpstr>
      <vt:lpstr>Slide 31</vt:lpstr>
      <vt:lpstr>‘DEZ PASSOS PARA UMA ALIMENTAÇÃO SAUDÁVEL DE CRIANÇAS DE ATÉ DOIS ANOS DE IDADE’ SERÁ TEMA DE PALESTRA DO PPGAN      II JORNADA CIENTÍFICA DA RESIDÊNCIA MULTIPROFISSIONAL EM SAÚDE DO HUGG-UNIRIO </vt:lpstr>
      <vt:lpstr>‘Aleitamento materno x fórmulas lácteas’ será tema de palestra do PPGAN    o ciclo de palestras Alimentação e Saúde abordará o tema Aleitamento materno x fórmulas lácteas. A atividade, promovida pelo Programa de Pós-Graduação em Alimentos e Nutrição (PPGAN).</vt:lpstr>
      <vt:lpstr> Jornada científica no HUGG aborda atuação multidisciplinar em tratamento de doenças   </vt:lpstr>
      <vt:lpstr>   II SEMANA DE PATOLOGIA GERAL       INSTITUTO BIOMÉDICO DISCUTE RASTREAMENTO DE CLONES DE BACTÉRIA DA PNEUMONIA  </vt:lpstr>
      <vt:lpstr>  RESIDÊNCIA MULTIPROFISSIONAL EM SAÚDE RECEBE INSCRIÇÕES       ALIMENTOS: FONTE E IMPORTÂNCIA DOS NUTRIENTES NA SAÚDE HUMANA' SERÁ TEMA DE PALESTRA DO PPGAN  </vt:lpstr>
      <vt:lpstr>   PPGBIO DIVULGA EDITAL DO MESTRADO EM CIÊNCIAS BIOLÓGICAS          EVENTO DEBATE SAÚDE, FUNCIONALIDADE E SUSTENTABILIDADE À MESA  </vt:lpstr>
      <vt:lpstr>Slide 38</vt:lpstr>
      <vt:lpstr>Colação de grau turma 2016, da Escola de Enfermagem Alfredo Pinto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CCBS 2016 Eventos, Palestras, Jornadas e Seminário</dc:title>
  <dc:creator>Carlos</dc:creator>
  <cp:lastModifiedBy>Carlos</cp:lastModifiedBy>
  <cp:revision>119</cp:revision>
  <dcterms:created xsi:type="dcterms:W3CDTF">2016-12-20T16:25:45Z</dcterms:created>
  <dcterms:modified xsi:type="dcterms:W3CDTF">2017-01-16T23:18:24Z</dcterms:modified>
</cp:coreProperties>
</file>