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304" r:id="rId33"/>
    <p:sldId id="305" r:id="rId34"/>
    <p:sldId id="306" r:id="rId35"/>
    <p:sldId id="308" r:id="rId36"/>
    <p:sldId id="309" r:id="rId37"/>
    <p:sldId id="310" r:id="rId38"/>
    <p:sldId id="311" r:id="rId39"/>
    <p:sldId id="312" r:id="rId40"/>
    <p:sldId id="313" r:id="rId41"/>
    <p:sldId id="315" r:id="rId42"/>
    <p:sldId id="316" r:id="rId43"/>
    <p:sldId id="317" r:id="rId44"/>
    <p:sldId id="318" r:id="rId45"/>
    <p:sldId id="293" r:id="rId46"/>
    <p:sldId id="294" r:id="rId47"/>
    <p:sldId id="295" r:id="rId48"/>
    <p:sldId id="296" r:id="rId49"/>
    <p:sldId id="297" r:id="rId50"/>
    <p:sldId id="299" r:id="rId51"/>
    <p:sldId id="300" r:id="rId52"/>
    <p:sldId id="303" r:id="rId53"/>
    <p:sldId id="319" r:id="rId54"/>
    <p:sldId id="320" r:id="rId55"/>
    <p:sldId id="301" r:id="rId56"/>
    <p:sldId id="302" r:id="rId5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CC0066"/>
    <a:srgbClr val="008000"/>
    <a:srgbClr val="780D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3D9-2BA4-458A-B005-9E69D70FD250}" type="datetimeFigureOut">
              <a:rPr lang="pt-BR" smtClean="0"/>
              <a:pPr/>
              <a:t>17/10/2014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B72-EE5D-4533-A8EC-9BEA8EC6B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204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3D9-2BA4-458A-B005-9E69D70FD250}" type="datetimeFigureOut">
              <a:rPr lang="pt-BR" smtClean="0"/>
              <a:pPr/>
              <a:t>17/10/2014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B72-EE5D-4533-A8EC-9BEA8EC6B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877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3D9-2BA4-458A-B005-9E69D70FD250}" type="datetimeFigureOut">
              <a:rPr lang="pt-BR" smtClean="0"/>
              <a:pPr/>
              <a:t>17/10/2014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B72-EE5D-4533-A8EC-9BEA8EC6B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8719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3D9-2BA4-458A-B005-9E69D70FD250}" type="datetimeFigureOut">
              <a:rPr lang="pt-BR" smtClean="0"/>
              <a:pPr/>
              <a:t>17/10/2014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B72-EE5D-4533-A8EC-9BEA8EC6B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226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3D9-2BA4-458A-B005-9E69D70FD250}" type="datetimeFigureOut">
              <a:rPr lang="pt-BR" smtClean="0"/>
              <a:pPr/>
              <a:t>17/10/2014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B72-EE5D-4533-A8EC-9BEA8EC6B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773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3D9-2BA4-458A-B005-9E69D70FD250}" type="datetimeFigureOut">
              <a:rPr lang="pt-BR" smtClean="0"/>
              <a:pPr/>
              <a:t>17/10/2014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B72-EE5D-4533-A8EC-9BEA8EC6B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679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3D9-2BA4-458A-B005-9E69D70FD250}" type="datetimeFigureOut">
              <a:rPr lang="pt-BR" smtClean="0"/>
              <a:pPr/>
              <a:t>17/10/2014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B72-EE5D-4533-A8EC-9BEA8EC6B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326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3D9-2BA4-458A-B005-9E69D70FD250}" type="datetimeFigureOut">
              <a:rPr lang="pt-BR" smtClean="0"/>
              <a:pPr/>
              <a:t>17/10/2014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B72-EE5D-4533-A8EC-9BEA8EC6B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643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3D9-2BA4-458A-B005-9E69D70FD250}" type="datetimeFigureOut">
              <a:rPr lang="pt-BR" smtClean="0"/>
              <a:pPr/>
              <a:t>17/10/2014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B72-EE5D-4533-A8EC-9BEA8EC6B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13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3D9-2BA4-458A-B005-9E69D70FD250}" type="datetimeFigureOut">
              <a:rPr lang="pt-BR" smtClean="0"/>
              <a:pPr/>
              <a:t>17/10/2014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B72-EE5D-4533-A8EC-9BEA8EC6B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37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3D9-2BA4-458A-B005-9E69D70FD250}" type="datetimeFigureOut">
              <a:rPr lang="pt-BR" smtClean="0"/>
              <a:pPr/>
              <a:t>17/10/2014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B72-EE5D-4533-A8EC-9BEA8EC6B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393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2000">
              <a:schemeClr val="bg1">
                <a:tint val="45000"/>
                <a:shade val="99000"/>
                <a:satMod val="35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673D9-2BA4-458A-B005-9E69D70FD250}" type="datetimeFigureOut">
              <a:rPr lang="pt-BR" smtClean="0"/>
              <a:pPr/>
              <a:t>17/10/2014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EB72-EE5D-4533-A8EC-9BEA8EC6B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859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ge.gov.br/home/default.php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ju\Desktop\rocin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6288" y="-116632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C:\Users\Juliana\Documents\Faculdade juju\Projeto Tuberculose\Projeto TB 2011\JIC unirio 2011\simbolos UNIRIO e EEAP\brun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5843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profile.ak.fbcdn.net/hprofile-ak-snc6/276502_304558959557874_184796318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7963"/>
            <a:ext cx="1731963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0575" y="536954"/>
            <a:ext cx="502285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E7BC29"/>
              </a:buClr>
              <a:buSzPct val="95000"/>
              <a:buFont typeface="Wingdings 2" pitchFamily="18" charset="2"/>
              <a:buNone/>
              <a:defRPr/>
            </a:pPr>
            <a:r>
              <a:rPr lang="pt-BR" altLang="ja-JP" sz="1400" b="1" dirty="0">
                <a:latin typeface="Arial" charset="0"/>
                <a:ea typeface="ＭＳ Ｐゴシック" pitchFamily="34" charset="-128"/>
              </a:rPr>
              <a:t>Universidade Federal do Estado do Rio de Janeiro - UNIRIO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E7BC29"/>
              </a:buClr>
              <a:buSzPct val="95000"/>
              <a:buFont typeface="Wingdings 2" pitchFamily="18" charset="2"/>
              <a:buNone/>
              <a:defRPr/>
            </a:pPr>
            <a:r>
              <a:rPr lang="pt-BR" altLang="ja-JP" sz="1400" b="1" dirty="0">
                <a:latin typeface="Arial" charset="0"/>
                <a:ea typeface="ＭＳ Ｐゴシック" pitchFamily="34" charset="-128"/>
              </a:rPr>
              <a:t>Escola de Enfermagem Alfredo Pinto - EEAP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1640" y="2348880"/>
            <a:ext cx="66069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ESTRATÉGIA DOTS NO TRATAMENTO DA TUBERCULOSE: DESEMPENHO DA ATENÇÃO PRIMÁRIA NA COMUNIDADE DA ROCINHA, RIO DE JANEIRO, BRASIL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3968" y="378904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rgbClr val="E7BC29"/>
              </a:buClr>
              <a:buSzPct val="95000"/>
              <a:buFont typeface="Wingdings 2" pitchFamily="18" charset="2"/>
              <a:buNone/>
            </a:pPr>
            <a:endParaRPr lang="pt-BR" sz="1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pt-BR" sz="1400" b="1" dirty="0" smtClean="0">
                <a:solidFill>
                  <a:srgbClr val="C00000"/>
                </a:solidFill>
                <a:latin typeface="Arial" pitchFamily="34" charset="0"/>
              </a:rPr>
              <a:t>Orientadora: </a:t>
            </a:r>
            <a:r>
              <a:rPr lang="pt-BR" sz="1400" b="1" dirty="0" smtClean="0">
                <a:latin typeface="Arial" pitchFamily="34" charset="0"/>
              </a:rPr>
              <a:t>Fabiana  Assumpção de </a:t>
            </a:r>
            <a:r>
              <a:rPr lang="pt-BR" sz="1400" b="1" dirty="0" smtClean="0">
                <a:latin typeface="Arial" pitchFamily="34" charset="0"/>
              </a:rPr>
              <a:t>Souza</a:t>
            </a:r>
          </a:p>
          <a:p>
            <a:pPr algn="r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pt-BR" sz="1400" b="1" dirty="0" smtClean="0">
                <a:latin typeface="Arial" pitchFamily="34" charset="0"/>
              </a:rPr>
              <a:t>Luciane </a:t>
            </a:r>
            <a:r>
              <a:rPr lang="pt-BR" sz="1400" b="1" dirty="0" err="1" smtClean="0">
                <a:latin typeface="Arial" pitchFamily="34" charset="0"/>
              </a:rPr>
              <a:t>Velasque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en-US" sz="1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en-US" sz="1400" b="1" dirty="0" err="1" smtClean="0">
                <a:solidFill>
                  <a:srgbClr val="C00000"/>
                </a:solidFill>
                <a:latin typeface="Arial" pitchFamily="34" charset="0"/>
              </a:rPr>
              <a:t>Pesquisadoras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</a:rPr>
              <a:t>: </a:t>
            </a:r>
            <a:r>
              <a:rPr lang="en-US" sz="1400" b="1" dirty="0" smtClean="0">
                <a:latin typeface="Arial" pitchFamily="34" charset="0"/>
              </a:rPr>
              <a:t>Fernanda </a:t>
            </a:r>
            <a:r>
              <a:rPr lang="en-US" sz="1400" b="1" dirty="0" err="1" smtClean="0">
                <a:latin typeface="Arial" pitchFamily="34" charset="0"/>
              </a:rPr>
              <a:t>Cortines</a:t>
            </a:r>
            <a:r>
              <a:rPr lang="en-US" sz="1400" b="1" dirty="0" smtClean="0">
                <a:latin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</a:rPr>
              <a:t>Carvalho</a:t>
            </a:r>
            <a:r>
              <a:rPr lang="en-US" sz="1400" b="1" dirty="0" smtClean="0">
                <a:latin typeface="Arial" pitchFamily="34" charset="0"/>
              </a:rPr>
              <a:t> </a:t>
            </a:r>
            <a:endParaRPr lang="en-US" sz="14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r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en-US" sz="1400" b="1" dirty="0" err="1" smtClean="0">
                <a:latin typeface="Arial" pitchFamily="34" charset="0"/>
              </a:rPr>
              <a:t>Glaucia</a:t>
            </a:r>
            <a:r>
              <a:rPr lang="en-US" sz="1400" b="1" dirty="0" smtClean="0">
                <a:latin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</a:rPr>
              <a:t>Lemgruber</a:t>
            </a:r>
            <a:r>
              <a:rPr lang="en-US" sz="1400" b="1" dirty="0" smtClean="0">
                <a:latin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</a:rPr>
              <a:t>Schuabb</a:t>
            </a:r>
            <a:endParaRPr lang="en-US" sz="1400" b="1" dirty="0" smtClean="0">
              <a:latin typeface="Arial" pitchFamily="34" charset="0"/>
            </a:endParaRPr>
          </a:p>
          <a:p>
            <a:pPr algn="r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en-US" sz="1400" b="1" dirty="0" smtClean="0">
                <a:latin typeface="Arial" pitchFamily="34" charset="0"/>
              </a:rPr>
              <a:t>Juliana </a:t>
            </a:r>
            <a:r>
              <a:rPr lang="en-US" sz="1400" b="1" dirty="0" err="1" smtClean="0">
                <a:latin typeface="Arial" pitchFamily="34" charset="0"/>
              </a:rPr>
              <a:t>Siqueira</a:t>
            </a:r>
            <a:r>
              <a:rPr lang="en-US" sz="1400" b="1" dirty="0" smtClean="0">
                <a:latin typeface="Arial" pitchFamily="34" charset="0"/>
              </a:rPr>
              <a:t> Lima </a:t>
            </a:r>
          </a:p>
          <a:p>
            <a:pPr algn="r">
              <a:spcBef>
                <a:spcPct val="20000"/>
              </a:spcBef>
              <a:buClr>
                <a:srgbClr val="E7BC29"/>
              </a:buClr>
              <a:buSzPct val="95000"/>
              <a:buFont typeface="Wingdings 2" pitchFamily="18" charset="2"/>
              <a:buNone/>
            </a:pPr>
            <a:r>
              <a:rPr lang="en-US" sz="1400" b="1" dirty="0" smtClean="0">
                <a:latin typeface="Arial" pitchFamily="34" charset="0"/>
              </a:rPr>
              <a:t>Mariana Ramos </a:t>
            </a:r>
            <a:r>
              <a:rPr lang="en-US" sz="1400" b="1" dirty="0" err="1" smtClean="0">
                <a:latin typeface="Arial" pitchFamily="34" charset="0"/>
              </a:rPr>
              <a:t>Guimarães</a:t>
            </a:r>
            <a:endParaRPr lang="en-US" sz="1400" b="1" dirty="0" smtClean="0">
              <a:latin typeface="Arial" pitchFamily="34" charset="0"/>
            </a:endParaRPr>
          </a:p>
          <a:p>
            <a:pPr algn="r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en-US" sz="1400" b="1" dirty="0" err="1" smtClean="0">
                <a:latin typeface="Arial" pitchFamily="34" charset="0"/>
              </a:rPr>
              <a:t>Shayanne</a:t>
            </a:r>
            <a:r>
              <a:rPr lang="en-US" sz="1400" b="1" dirty="0" smtClean="0">
                <a:latin typeface="Arial" pitchFamily="34" charset="0"/>
              </a:rPr>
              <a:t> da Costa </a:t>
            </a:r>
            <a:r>
              <a:rPr lang="en-US" sz="1400" b="1" dirty="0" err="1" smtClean="0">
                <a:latin typeface="Arial" pitchFamily="34" charset="0"/>
              </a:rPr>
              <a:t>Mendonça</a:t>
            </a:r>
            <a:endParaRPr lang="en-US" sz="1400" b="1" dirty="0" smtClean="0">
              <a:latin typeface="Arial" pitchFamily="34" charset="0"/>
            </a:endParaRPr>
          </a:p>
          <a:p>
            <a:pPr algn="r">
              <a:spcBef>
                <a:spcPct val="20000"/>
              </a:spcBef>
              <a:buClr>
                <a:srgbClr val="E7BC29"/>
              </a:buClr>
              <a:buSzPct val="95000"/>
              <a:buFont typeface="Wingdings 2" pitchFamily="18" charset="2"/>
              <a:buNone/>
            </a:pPr>
            <a:r>
              <a:rPr lang="en-US" sz="1400" b="1" dirty="0" err="1" smtClean="0">
                <a:latin typeface="Arial" pitchFamily="34" charset="0"/>
              </a:rPr>
              <a:t>Thamiris</a:t>
            </a:r>
            <a:r>
              <a:rPr lang="en-US" sz="1400" b="1" dirty="0" smtClean="0">
                <a:latin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</a:rPr>
              <a:t>Farias</a:t>
            </a:r>
            <a:r>
              <a:rPr lang="en-US" sz="1400" b="1" dirty="0" smtClean="0">
                <a:latin typeface="Arial" pitchFamily="34" charset="0"/>
              </a:rPr>
              <a:t> de Souza</a:t>
            </a:r>
          </a:p>
          <a:p>
            <a:pPr algn="r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en-US" sz="1400" b="1" dirty="0" smtClean="0">
                <a:latin typeface="Arial" pitchFamily="34" charset="0"/>
              </a:rPr>
              <a:t>Vivian  Albuquerque Abreu dos Santos</a:t>
            </a:r>
            <a:endParaRPr lang="en-US" sz="1400" b="1" dirty="0">
              <a:solidFill>
                <a:srgbClr val="FF0000"/>
              </a:solidFill>
              <a:latin typeface="Arial" pitchFamily="34" charset="0"/>
            </a:endParaRPr>
          </a:p>
          <a:p>
            <a:pPr algn="r">
              <a:spcBef>
                <a:spcPct val="20000"/>
              </a:spcBef>
              <a:buClr>
                <a:srgbClr val="E7BC29"/>
              </a:buClr>
              <a:buSzPct val="95000"/>
              <a:buFont typeface="Wingdings 2" pitchFamily="18" charset="2"/>
              <a:buNone/>
            </a:pPr>
            <a:endParaRPr lang="en-US" sz="1400" b="1" dirty="0" smtClean="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2248" y="62181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" charset="0"/>
              </a:rPr>
              <a:t>Rio de Janeiro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" charset="0"/>
              </a:rPr>
              <a:t>Agosto 2014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247108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altLang="pt-BR" sz="3100" b="1" dirty="0" smtClean="0">
                <a:solidFill>
                  <a:srgbClr val="C00000"/>
                </a:solidFill>
                <a:latin typeface="Calibri" pitchFamily="34" charset="0"/>
              </a:rPr>
              <a:t>Interpretação da pontuação e resultados obtidos</a:t>
            </a:r>
            <a:r>
              <a:rPr lang="pt-BR" altLang="pt-BR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t-BR" altLang="pt-BR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pt-BR" dirty="0"/>
          </a:p>
        </p:txBody>
      </p:sp>
      <p:graphicFrame>
        <p:nvGraphicFramePr>
          <p:cNvPr id="4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8740727"/>
              </p:ext>
            </p:extLst>
          </p:nvPr>
        </p:nvGraphicFramePr>
        <p:xfrm>
          <a:off x="179512" y="1340772"/>
          <a:ext cx="8784977" cy="48965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62296"/>
                <a:gridCol w="1642760"/>
                <a:gridCol w="1693307"/>
                <a:gridCol w="1693307"/>
                <a:gridCol w="1693307"/>
              </a:tblGrid>
              <a:tr h="4451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Componentes avaliativos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Pontuação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Interpretação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</a:tr>
              <a:tr h="44514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Estrutura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 a 25 pontos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Insatisfatórios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</a:tr>
              <a:tr h="44514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26 a 40 pontos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Satisfatórios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</a:tr>
              <a:tr h="44514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Processo – Atenção proporcionada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 a 40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Insatisfatórios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</a:tr>
              <a:tr h="44514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41 a 60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Satisfatórios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</a:tr>
              <a:tr h="44514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Resultado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Cura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&lt; 85%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Insatisfatório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</a:tr>
              <a:tr h="4451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≥ 85%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Satisfatório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</a:tr>
              <a:tr h="4451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Abandono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&gt; 5%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Insatisfatório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</a:tr>
              <a:tr h="4451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≤ 5%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Satisfatório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</a:tr>
              <a:tr h="4451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Óbito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&gt; 5%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Insatisfatório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</a:tr>
              <a:tr h="4451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≤ 5%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Satisfatório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8" marR="6858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829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RESULTADOS E DISCUSSÃO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4" name="CaixaDeTexto 4"/>
          <p:cNvSpPr txBox="1">
            <a:spLocks noGrp="1" noChangeArrowheads="1"/>
          </p:cNvSpPr>
          <p:nvPr>
            <p:ph idx="1"/>
          </p:nvPr>
        </p:nvSpPr>
        <p:spPr bwMode="auto">
          <a:xfrm>
            <a:off x="251520" y="1196752"/>
            <a:ext cx="8640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pt-BR" altLang="pt-BR" sz="2400" dirty="0">
                <a:solidFill>
                  <a:srgbClr val="000000"/>
                </a:solidFill>
                <a:latin typeface="Calibri" pitchFamily="34" charset="0"/>
              </a:rPr>
              <a:t>Tabela 1 – Distribuição dos casos de TB na comunidade da Rocinha, no período de 2008 a </a:t>
            </a:r>
            <a:r>
              <a:rPr lang="pt-BR" altLang="pt-BR" sz="2400" dirty="0" smtClean="0">
                <a:solidFill>
                  <a:srgbClr val="000000"/>
                </a:solidFill>
                <a:latin typeface="Calibri" pitchFamily="34" charset="0"/>
              </a:rPr>
              <a:t>2010.</a:t>
            </a:r>
            <a:endParaRPr lang="pt-BR" alt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5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5114071"/>
              </p:ext>
            </p:extLst>
          </p:nvPr>
        </p:nvGraphicFramePr>
        <p:xfrm>
          <a:off x="131538" y="2276872"/>
          <a:ext cx="8904958" cy="4254649"/>
        </p:xfrm>
        <a:graphic>
          <a:graphicData uri="http://schemas.openxmlformats.org/drawingml/2006/table">
            <a:tbl>
              <a:tblPr/>
              <a:tblGrid>
                <a:gridCol w="2226239"/>
                <a:gridCol w="2226240"/>
                <a:gridCol w="2226239"/>
                <a:gridCol w="2226240"/>
              </a:tblGrid>
              <a:tr h="6214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Tipo de desfecho do Tratamento</a:t>
                      </a:r>
                      <a:endParaRPr kumimoji="0" lang="pt-BR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kumimoji="0" lang="pt-BR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kumimoji="0" lang="pt-BR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39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Número de doentes de TB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332 (100%)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346 (100%)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351 (100%)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7452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Realizaram TDO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332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346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351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6939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Número de curados: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274(82%)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Insatisfatório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275(79%)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Insatisfatório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256(72%)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Insatisfatório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7452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Número  de abandonos 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22 (6%)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Insatisfatório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29(8%)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Insatisfatório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40(11%)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Insatisfatório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7452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Número de óbito por TB: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11(3%)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Satisfatório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08(4%)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Satisfatório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11(4%)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Satisfatório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807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Grp="1" noChangeArrowheads="1"/>
          </p:cNvSpPr>
          <p:nvPr>
            <p:ph idx="1"/>
          </p:nvPr>
        </p:nvSpPr>
        <p:spPr bwMode="auto">
          <a:xfrm>
            <a:off x="179512" y="476672"/>
            <a:ext cx="87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pt-BR" altLang="pt-BR" sz="2400" dirty="0">
                <a:latin typeface="Calibri" pitchFamily="34" charset="0"/>
              </a:rPr>
              <a:t>Tabela 2 – Distribuição dos tipos de formação dos entrevistados, segundo unidades de saúde.</a:t>
            </a:r>
          </a:p>
        </p:txBody>
      </p:sp>
      <p:graphicFrame>
        <p:nvGraphicFramePr>
          <p:cNvPr id="5" name="Group 2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9274609"/>
              </p:ext>
            </p:extLst>
          </p:nvPr>
        </p:nvGraphicFramePr>
        <p:xfrm>
          <a:off x="140893" y="1573801"/>
          <a:ext cx="8823595" cy="5240020"/>
        </p:xfrm>
        <a:graphic>
          <a:graphicData uri="http://schemas.openxmlformats.org/drawingml/2006/table">
            <a:tbl>
              <a:tblPr/>
              <a:tblGrid>
                <a:gridCol w="2036116"/>
                <a:gridCol w="2104921"/>
                <a:gridCol w="1525176"/>
                <a:gridCol w="1513708"/>
                <a:gridCol w="1643674"/>
              </a:tblGrid>
              <a:tr h="8730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Formação Profissional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C. F. Maria do Socorro Silva e Souza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N=50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C. F. Rinaldo de Lamare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N=52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C. M. S. Dr. Albert Sabin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N=43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N=145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15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Enfermeiro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 (10%)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 (12%)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8(18%)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19(13%)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5611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Téc. de Enfermagem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(18%)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12(23%)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6(14%)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27(18%)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015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Médico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 (14%)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12(23%)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4(9%)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23(16%)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015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ACS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29 (58%)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22(42%)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25(59%)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76(53%)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96760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Tempo de atuação (anos)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Média(DP)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3.11(2.30)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2.94(2.64)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4.10(5.19)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3.37(3.52)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3740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Tempo no serviço (anos)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Média (DP)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2.24(1.18)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1.92(1.22)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3.03(4.72)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2.36(2.77)</a:t>
                      </a:r>
                      <a:endParaRPr kumimoji="0" lang="pt-BR" alt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508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036496" cy="1143000"/>
          </a:xfrm>
        </p:spPr>
        <p:txBody>
          <a:bodyPr>
            <a:noAutofit/>
          </a:bodyPr>
          <a:lstStyle/>
          <a:p>
            <a:pPr algn="just"/>
            <a:r>
              <a:rPr lang="pt-BR" altLang="pt-BR" sz="2000" dirty="0" smtClean="0">
                <a:latin typeface="Calibri" pitchFamily="34" charset="0"/>
              </a:rPr>
              <a:t>Tabela 3 – Componente de avaliação Estrutura –  Recursos Humanos – Profissionais de Saúde no atendimento de casos de TB, segundo unidades de saúde.</a:t>
            </a:r>
            <a:br>
              <a:rPr lang="pt-BR" altLang="pt-BR" sz="2000" dirty="0" smtClean="0">
                <a:latin typeface="Calibri" pitchFamily="34" charset="0"/>
              </a:rPr>
            </a:br>
            <a:endParaRPr lang="pt-BR" sz="2000" dirty="0"/>
          </a:p>
        </p:txBody>
      </p:sp>
      <p:graphicFrame>
        <p:nvGraphicFramePr>
          <p:cNvPr id="4" name="Group 2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6455420"/>
              </p:ext>
            </p:extLst>
          </p:nvPr>
        </p:nvGraphicFramePr>
        <p:xfrm>
          <a:off x="611560" y="980728"/>
          <a:ext cx="7948787" cy="5992476"/>
        </p:xfrm>
        <a:graphic>
          <a:graphicData uri="http://schemas.openxmlformats.org/drawingml/2006/table">
            <a:tbl>
              <a:tblPr/>
              <a:tblGrid>
                <a:gridCol w="3564185"/>
                <a:gridCol w="1556940"/>
                <a:gridCol w="1196698"/>
                <a:gridCol w="1630964"/>
              </a:tblGrid>
              <a:tr h="6794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Profissionais de Saúde</a:t>
                      </a:r>
                      <a:endParaRPr kumimoji="0" lang="pt-BR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C. F. Maria do Socorro Silva e Souza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C. F. Rinaldo de Lamare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C. M. S. Dr. Albert Sabin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2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 atendimento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72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Enfermeiro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2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Téc. de Enf.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72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Médico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2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ACS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98%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72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Outros profissionais envolvidos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52%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40%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453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Profissionais capacitados nos últimos 3 anos: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72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Téc. De Enf.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2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Médico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78%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77%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81%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72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Outros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65509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Capacitação realizada pela SMS/RJ, últimos 12 meses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8179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Capacitação realizada pelo próprio serviço de saúde, nos últimos 12 meses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49%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453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Existência de um profissional responsável pelo TDO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152" marR="63152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015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altLang="pt-BR" sz="3100" dirty="0" smtClean="0">
                <a:latin typeface="Calibri" pitchFamily="34" charset="0"/>
              </a:rPr>
              <a:t>Tabela 8 – Escores obtidos pelas unidades e classificação dos componentes avaliativos</a:t>
            </a:r>
            <a:r>
              <a:rPr lang="pt-BR" altLang="pt-BR" dirty="0" smtClean="0">
                <a:latin typeface="Calibri" pitchFamily="34" charset="0"/>
              </a:rPr>
              <a:t/>
            </a:r>
            <a:br>
              <a:rPr lang="pt-BR" altLang="pt-BR" dirty="0" smtClean="0">
                <a:latin typeface="Calibri" pitchFamily="34" charset="0"/>
              </a:rPr>
            </a:br>
            <a:endParaRPr lang="pt-BR" dirty="0"/>
          </a:p>
        </p:txBody>
      </p:sp>
      <p:graphicFrame>
        <p:nvGraphicFramePr>
          <p:cNvPr id="4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9488603"/>
              </p:ext>
            </p:extLst>
          </p:nvPr>
        </p:nvGraphicFramePr>
        <p:xfrm>
          <a:off x="107504" y="2016149"/>
          <a:ext cx="8928992" cy="3357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1127"/>
                <a:gridCol w="1548897"/>
                <a:gridCol w="1765224"/>
                <a:gridCol w="1707537"/>
                <a:gridCol w="1516207"/>
              </a:tblGrid>
              <a:tr h="11733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Componentes Avaliativos: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C. F. Maria do Socorro Silva e Souza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C. F. Rinaldo de Lamare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C. M. S. Dr. Albert Sabin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Média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</a:tr>
              <a:tr h="10763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Estrutura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33.98(2.52)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Satisfatório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33.17(2.84)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Satisfatório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32.02(3.22)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Satisfatório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33.11(2.94)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Satisfatório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</a:tr>
              <a:tr h="1107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Processo/Atenção Proporcionada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54.38(2.26)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Satisfatório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53.72(2.59)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Satisfatório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53.34(3.46)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Satisfatório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53.81(2.77)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Satisfatório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3625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altLang="pt-BR" sz="3100" dirty="0" smtClean="0">
                <a:solidFill>
                  <a:srgbClr val="000000"/>
                </a:solidFill>
              </a:rPr>
              <a:t>DADOS SECUNDÁRIOS – LIVRO DE CONTROLE DE TRATAMENTO DOS CASOS DE TB – registro atualizado!!!</a:t>
            </a:r>
            <a:r>
              <a:rPr lang="pt-BR" altLang="pt-BR" b="1" dirty="0" smtClean="0">
                <a:solidFill>
                  <a:srgbClr val="000000"/>
                </a:solidFill>
              </a:rPr>
              <a:t/>
            </a:r>
            <a:br>
              <a:rPr lang="pt-BR" altLang="pt-BR" b="1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186481" y="2420888"/>
            <a:ext cx="10290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dirty="0">
                <a:solidFill>
                  <a:srgbClr val="000000"/>
                </a:solidFill>
              </a:rPr>
              <a:t>C.F. Maria do Socorro Silva e Souza                                                                    90%</a:t>
            </a:r>
          </a:p>
          <a:p>
            <a:endParaRPr lang="pt-BR" altLang="pt-BR" dirty="0">
              <a:solidFill>
                <a:srgbClr val="000000"/>
              </a:solidFill>
            </a:endParaRPr>
          </a:p>
          <a:p>
            <a:endParaRPr lang="pt-BR" altLang="pt-BR" dirty="0">
              <a:solidFill>
                <a:srgbClr val="000000"/>
              </a:solidFill>
            </a:endParaRPr>
          </a:p>
          <a:p>
            <a:r>
              <a:rPr lang="pt-BR" altLang="pt-BR" dirty="0">
                <a:solidFill>
                  <a:srgbClr val="000000"/>
                </a:solidFill>
              </a:rPr>
              <a:t>C.F. Rinaldo de Lamare                                                                                         67%</a:t>
            </a:r>
          </a:p>
          <a:p>
            <a:endParaRPr lang="pt-BR" altLang="pt-BR" dirty="0">
              <a:solidFill>
                <a:srgbClr val="000000"/>
              </a:solidFill>
            </a:endParaRPr>
          </a:p>
          <a:p>
            <a:endParaRPr lang="pt-BR" altLang="pt-BR" dirty="0">
              <a:solidFill>
                <a:srgbClr val="000000"/>
              </a:solidFill>
            </a:endParaRPr>
          </a:p>
          <a:p>
            <a:r>
              <a:rPr lang="pt-BR" altLang="pt-BR" dirty="0">
                <a:solidFill>
                  <a:srgbClr val="000000"/>
                </a:solidFill>
              </a:rPr>
              <a:t>C.M.S. Dr. Albert Sabin                                                                                          80%</a:t>
            </a:r>
          </a:p>
          <a:p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Seta para a direita 5"/>
          <p:cNvSpPr/>
          <p:nvPr/>
        </p:nvSpPr>
        <p:spPr>
          <a:xfrm>
            <a:off x="4716016" y="2420888"/>
            <a:ext cx="2332038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4756051" y="3212976"/>
            <a:ext cx="2332038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Seta para a direita 5"/>
          <p:cNvSpPr/>
          <p:nvPr/>
        </p:nvSpPr>
        <p:spPr>
          <a:xfrm>
            <a:off x="4760242" y="4077072"/>
            <a:ext cx="2332038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52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CONSIDERAÇÕES FINAIS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" name="CaixaDeTexto 1"/>
          <p:cNvSpPr txBox="1">
            <a:spLocks noGrp="1"/>
          </p:cNvSpPr>
          <p:nvPr>
            <p:ph idx="1"/>
          </p:nvPr>
        </p:nvSpPr>
        <p:spPr>
          <a:xfrm>
            <a:off x="395536" y="894194"/>
            <a:ext cx="8291264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/>
              <a:t>Embora apresente altas taxas de tuberculose, as ações de </a:t>
            </a:r>
            <a:r>
              <a:rPr lang="pt-BR" sz="2000" dirty="0" smtClean="0"/>
              <a:t>controle </a:t>
            </a:r>
            <a:r>
              <a:rPr lang="pt-BR" sz="2000" dirty="0"/>
              <a:t>estão, em sua maioria, de acordo com o MS.</a:t>
            </a:r>
          </a:p>
          <a:p>
            <a:pPr algn="just">
              <a:defRPr/>
            </a:pPr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/>
              <a:t>Estrutura: Falhas na capacitação de profissionais, carência </a:t>
            </a:r>
            <a:r>
              <a:rPr lang="pt-BR" sz="2000" dirty="0" smtClean="0"/>
              <a:t>de </a:t>
            </a:r>
            <a:r>
              <a:rPr lang="pt-BR" sz="2000" dirty="0"/>
              <a:t>profissionais e de incentivos aos doentes.</a:t>
            </a:r>
          </a:p>
          <a:p>
            <a:pPr algn="just">
              <a:defRPr/>
            </a:pPr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/>
              <a:t>Atenção Proporcionada: Limita-se à unidade de saúde. As ações de Educação em Saúde não são realizadas por todos os profissionais.</a:t>
            </a:r>
          </a:p>
          <a:p>
            <a:pPr algn="just">
              <a:defRPr/>
            </a:pPr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/>
              <a:t>Os números da doença e o abandono do tratamento aumentam gradativamente, e a taxa de cura diminui.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/>
              <a:t>Falta de capacitação de profissionais aliado à carência de ações </a:t>
            </a:r>
            <a:r>
              <a:rPr lang="pt-BR" sz="2000" dirty="0" smtClean="0"/>
              <a:t>educativas</a:t>
            </a:r>
          </a:p>
          <a:p>
            <a:pPr marL="0" indent="0" algn="just">
              <a:buNone/>
              <a:defRPr/>
            </a:pPr>
            <a:r>
              <a:rPr lang="pt-BR" sz="2000" dirty="0" smtClean="0"/>
              <a:t>                 falta </a:t>
            </a:r>
            <a:r>
              <a:rPr lang="pt-BR" sz="2000" dirty="0"/>
              <a:t>de informação na comunidade.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/>
              <a:t>PNCT             Investimentos governamentais              Qualificação dos serviços de saúde</a:t>
            </a:r>
          </a:p>
        </p:txBody>
      </p:sp>
      <p:sp>
        <p:nvSpPr>
          <p:cNvPr id="5" name="Seta para a direita 6"/>
          <p:cNvSpPr/>
          <p:nvPr/>
        </p:nvSpPr>
        <p:spPr>
          <a:xfrm>
            <a:off x="827584" y="5538788"/>
            <a:ext cx="420688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Seta para a direita 6"/>
          <p:cNvSpPr/>
          <p:nvPr/>
        </p:nvSpPr>
        <p:spPr>
          <a:xfrm>
            <a:off x="1619672" y="6237312"/>
            <a:ext cx="420688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6095528" y="6237312"/>
            <a:ext cx="420688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607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pt-BR" sz="3000" b="1" dirty="0" smtClean="0">
                <a:solidFill>
                  <a:srgbClr val="780DB3"/>
                </a:solidFill>
              </a:rPr>
              <a:t>AS AÇÕES DOS ENFERMEIROS NO TS DA TB E SUAS POSSÍVEIS INTERPRETAÇÕES, COMUNIDADE DA ROCINHA, RJ, BRASIL</a:t>
            </a:r>
            <a:r>
              <a:rPr lang="pt-BR" altLang="pt-BR" sz="2700" dirty="0" smtClean="0">
                <a:solidFill>
                  <a:srgbClr val="002060"/>
                </a:solidFill>
              </a:rPr>
              <a:t/>
            </a:r>
            <a:br>
              <a:rPr lang="pt-BR" altLang="pt-BR" sz="2700" dirty="0" smtClean="0">
                <a:solidFill>
                  <a:srgbClr val="002060"/>
                </a:solidFill>
              </a:rPr>
            </a:b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Vivian Albuquerque Abreu dos Santos</a:t>
            </a:r>
            <a:r>
              <a:rPr lang="pt-BR" sz="2800" dirty="0" smtClean="0"/>
              <a:t>.</a:t>
            </a:r>
            <a:br>
              <a:rPr lang="pt-BR" sz="2800" dirty="0" smtClean="0"/>
            </a:br>
            <a:endParaRPr lang="pt-B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None/>
              <a:defRPr/>
            </a:pPr>
            <a:r>
              <a:rPr lang="x-none" sz="28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x-none" sz="28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eral</a:t>
            </a:r>
            <a:r>
              <a:rPr lang="x-none" sz="28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BR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Compreender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as ações dos enfermeiros durante 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TDO da TB na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Rocinha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  <a:defRPr/>
            </a:pPr>
            <a:r>
              <a:rPr lang="x-none" sz="28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Objetivos </a:t>
            </a:r>
            <a:r>
              <a:rPr lang="x-none" sz="28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Específicos:</a:t>
            </a:r>
            <a:endParaRPr lang="pt-BR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Identificar se o usuário participa do tipo de decisão sobre o tratamento da TB;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Identificar as ações realizadas pelos enfermeiros durante o TDO;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Compreender as percepções que os enfermeiros têm sobre as ações do TDO.</a:t>
            </a:r>
          </a:p>
          <a:p>
            <a:pPr marL="0" indent="0">
              <a:buNone/>
            </a:pPr>
            <a:endParaRPr lang="pt-BR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540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256584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pt-PT" sz="5500" dirty="0">
                <a:latin typeface="Arial" panose="020B0604020202020204" pitchFamily="34" charset="0"/>
                <a:cs typeface="Arial" panose="020B0604020202020204" pitchFamily="34" charset="0"/>
              </a:rPr>
              <a:t>O discurso presente nas falas dos participantes da pesquisa revela que a/o </a:t>
            </a:r>
            <a:r>
              <a:rPr lang="pt-PT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Enfermeira/o ao assumir a responsabilidade sobre uma dada Linha de Cuidado, se dissocia do sujeito que é cuidado</a:t>
            </a:r>
            <a:r>
              <a:rPr lang="pt-PT" sz="5500" dirty="0">
                <a:latin typeface="Arial" panose="020B0604020202020204" pitchFamily="34" charset="0"/>
                <a:cs typeface="Arial" panose="020B0604020202020204" pitchFamily="34" charset="0"/>
              </a:rPr>
              <a:t>. Isto acontece porque o profissional cuida com </a:t>
            </a:r>
            <a:r>
              <a:rPr lang="pt-PT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ênfase naquilo que ele domina como saber</a:t>
            </a:r>
            <a:r>
              <a:rPr lang="pt-PT" sz="5500" dirty="0">
                <a:latin typeface="Arial" panose="020B0604020202020204" pitchFamily="34" charset="0"/>
                <a:cs typeface="Arial" panose="020B0604020202020204" pitchFamily="34" charset="0"/>
              </a:rPr>
              <a:t>. O </a:t>
            </a:r>
            <a:r>
              <a:rPr lang="pt-PT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sujeito fica compartimentalizado nesse </a:t>
            </a:r>
            <a:r>
              <a:rPr lang="pt-PT" sz="5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</a:t>
            </a:r>
            <a:r>
              <a:rPr lang="pt-PT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pt-PT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O discurso revela que a/o </a:t>
            </a:r>
            <a:r>
              <a:rPr lang="pt-BR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Enfermeira/o se coloca em relação de e</a:t>
            </a:r>
            <a:r>
              <a:rPr lang="pt-PT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xterioridade ao risco de adoecimento por TB da população </a:t>
            </a:r>
            <a:r>
              <a:rPr lang="pt-PT" sz="5500" dirty="0">
                <a:latin typeface="Arial" panose="020B0604020202020204" pitchFamily="34" charset="0"/>
                <a:cs typeface="Arial" panose="020B0604020202020204" pitchFamily="34" charset="0"/>
              </a:rPr>
              <a:t>sob seus cuidados. Não se percebe como um profissional que se mobiliza pelo problema da TB. E </a:t>
            </a:r>
            <a:r>
              <a:rPr lang="pt-PT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 este problema para os </a:t>
            </a:r>
            <a:r>
              <a:rPr lang="pt-PT" sz="5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</a:t>
            </a:r>
            <a:r>
              <a:rPr lang="pt-PT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As falas revelam as relações de poder entre enfermeiro e agente de saúde, o que produz interpretações que vão desde as relações entre classes sociais às atribuições  do trabalho 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hierarquizado.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Há </a:t>
            </a:r>
            <a:r>
              <a:rPr lang="pt-BR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dialogicidade nas relações interpessoais 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que podem influir no sujeito do 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cuidado. 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pt-B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780DB3"/>
                </a:solidFill>
              </a:rPr>
              <a:t>RESULTADOS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770229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80DB3"/>
                </a:solidFill>
              </a:rPr>
              <a:t>CONCLUSÃO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8924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Clr>
                <a:srgbClr val="61625E"/>
              </a:buClr>
              <a:defRPr/>
            </a:pPr>
            <a:r>
              <a:rPr lang="pt-BR" sz="9200" dirty="0">
                <a:latin typeface="Arial" panose="020B0604020202020204" pitchFamily="34" charset="0"/>
                <a:cs typeface="Arial" panose="020B0604020202020204" pitchFamily="34" charset="0"/>
              </a:rPr>
              <a:t>Realização </a:t>
            </a:r>
            <a:r>
              <a:rPr lang="pt-BR" sz="9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atividades voltadas para sua área de conhecimento e/ou responsabilidade de grupos de </a:t>
            </a:r>
            <a:r>
              <a:rPr lang="pt-BR" sz="9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promoção.</a:t>
            </a:r>
            <a:endParaRPr lang="pt-BR" sz="9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61625E"/>
              </a:buClr>
              <a:defRPr/>
            </a:pPr>
            <a:endParaRPr lang="pt-BR" sz="9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61625E"/>
              </a:buClr>
              <a:defRPr/>
            </a:pPr>
            <a:r>
              <a:rPr lang="pt-BR" sz="9200" dirty="0">
                <a:latin typeface="Arial" panose="020B0604020202020204" pitchFamily="34" charset="0"/>
                <a:cs typeface="Arial" panose="020B0604020202020204" pitchFamily="34" charset="0"/>
              </a:rPr>
              <a:t>Algumas </a:t>
            </a:r>
            <a:r>
              <a:rPr lang="pt-BR" sz="9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do cuidado atribuídas a outros profissionais, cabendo aos enfermeiros a operacionalização técnica e indutiva do tratamento</a:t>
            </a:r>
            <a:r>
              <a:rPr lang="pt-BR" sz="9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buClr>
                <a:srgbClr val="61625E"/>
              </a:buClr>
              <a:buFont typeface="Arial" charset="0"/>
              <a:buNone/>
              <a:defRPr/>
            </a:pPr>
            <a:endParaRPr lang="pt-BR" sz="9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61625E"/>
              </a:buClr>
              <a:defRPr/>
            </a:pPr>
            <a:r>
              <a:rPr lang="pt-BR" sz="9200" dirty="0">
                <a:latin typeface="Arial" panose="020B0604020202020204" pitchFamily="34" charset="0"/>
                <a:cs typeface="Arial" panose="020B0604020202020204" pitchFamily="34" charset="0"/>
              </a:rPr>
              <a:t>Relação precária entre profissionais da equipe, estabelecendo fluxo vertical e hierarquizado;</a:t>
            </a:r>
          </a:p>
          <a:p>
            <a:pPr algn="just">
              <a:lnSpc>
                <a:spcPct val="120000"/>
              </a:lnSpc>
              <a:buClr>
                <a:srgbClr val="61625E"/>
              </a:buClr>
              <a:defRPr/>
            </a:pPr>
            <a:endParaRPr lang="pt-BR" sz="9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61625E"/>
              </a:buClr>
              <a:defRPr/>
            </a:pPr>
            <a:r>
              <a:rPr lang="pt-PT" sz="9200" dirty="0">
                <a:latin typeface="Arial" panose="020B0604020202020204" pitchFamily="34" charset="0"/>
                <a:cs typeface="Arial" panose="020B0604020202020204" pitchFamily="34" charset="0"/>
              </a:rPr>
              <a:t>Existe um processo de trabalho se dissocia da concepção de Saúde da Família como o cuidado que se dá sob o princípio da integralidade.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3919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Introdução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dirty="0" smtClean="0"/>
              <a:t>Este projeto </a:t>
            </a:r>
            <a:r>
              <a:rPr lang="pt-BR" dirty="0"/>
              <a:t>resulta da colaboração de pesquisadores de nove Escolas de Enfermagem e duas Faculdades de Medicina de diferentes regiões do Brasil, cujas atividades de pesquisa são coordenadas e desenvolvidas pelo Grupo Interinstitucional de Pesquisa da Área Epidemiológico-Operacional em </a:t>
            </a:r>
            <a:r>
              <a:rPr lang="pt-BR" dirty="0" smtClean="0"/>
              <a:t>Tuberculose–GEOTB. </a:t>
            </a:r>
          </a:p>
          <a:p>
            <a:pPr algn="just">
              <a:lnSpc>
                <a:spcPct val="120000"/>
              </a:lnSpc>
            </a:pPr>
            <a:endParaRPr lang="pt-BR" dirty="0" smtClean="0"/>
          </a:p>
          <a:p>
            <a:pPr algn="just">
              <a:lnSpc>
                <a:spcPct val="120000"/>
              </a:lnSpc>
            </a:pPr>
            <a:r>
              <a:rPr lang="pt-BR" dirty="0" smtClean="0"/>
              <a:t>O </a:t>
            </a:r>
            <a:r>
              <a:rPr lang="pt-BR" dirty="0"/>
              <a:t>estudo integra um Projeto Multicêntrico, financiado CNPq (CNPq Universal Edital nº 14/2010), cujo título é “ESTRATÉGIA DOTS NO TRATAMENTO DA TUBERCULOSE: DESEMPENHO DA ATENÇÃO BÁSICA EM MUNICÍPIOS DA REGIÃO SUL, SUDESTE E NORDESTE DO BRASIL</a:t>
            </a:r>
            <a:r>
              <a:rPr lang="pt-BR" dirty="0" smtClean="0"/>
              <a:t>”.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28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pt-BR" sz="3000" b="1" dirty="0" smtClean="0">
                <a:solidFill>
                  <a:srgbClr val="008000"/>
                </a:solidFill>
              </a:rPr>
              <a:t>Os MOVIMENTOS SOCIAIS NO TDO DA TB NA COMUNIDADE DA ROCINHA, RJ: UM OLHAR DO ENFERMEIRO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 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Gláucia Lemgruber Schuabb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pt-BR" sz="2800" b="1" dirty="0" smtClean="0">
                <a:solidFill>
                  <a:srgbClr val="008000"/>
                </a:solidFill>
              </a:rPr>
              <a:t>OBJETIVOS: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dirty="0" smtClean="0"/>
              <a:t>Identificar </a:t>
            </a:r>
            <a:r>
              <a:rPr lang="pt-BR" sz="2800" dirty="0"/>
              <a:t>e analisar a atuação dos movimentos sociais no </a:t>
            </a:r>
            <a:r>
              <a:rPr lang="pt-BR" sz="2800" dirty="0" smtClean="0"/>
              <a:t>TDO </a:t>
            </a:r>
            <a:r>
              <a:rPr lang="pt-BR" sz="2800" dirty="0"/>
              <a:t>da TB na comunidade da Rocinha, na percepção dos enfermeiros. </a:t>
            </a:r>
          </a:p>
          <a:p>
            <a:endParaRPr lang="pt-BR" dirty="0"/>
          </a:p>
        </p:txBody>
      </p:sp>
      <p:pic>
        <p:nvPicPr>
          <p:cNvPr id="4" name="il_fi" descr="http://www.ilegivel.com/wp-content/uploads/2011/07/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1898104" cy="183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5552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8000"/>
                </a:solidFill>
              </a:rPr>
              <a:t>RESULTADOS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400" dirty="0"/>
              <a:t>Enquanto alguns enfermeiros da ESF da Rocinha informam conhecer os movimentos sociais que realizam atividades de controle da TB na comunidade, outros relatam desconhecê-los. </a:t>
            </a:r>
          </a:p>
          <a:p>
            <a:pPr algn="just">
              <a:lnSpc>
                <a:spcPct val="90000"/>
              </a:lnSpc>
            </a:pPr>
            <a:r>
              <a:rPr lang="pt-BR" sz="2400" dirty="0"/>
              <a:t>A maioria dos entrevistados já ouviu falar sobre um movimento social que trabalha com a reinserção de pacientes e ex-pacientes de TB na sociedade      talvez pelo fato da representante desse movimento social ser ACS da Rocinha.</a:t>
            </a:r>
          </a:p>
          <a:p>
            <a:pPr lvl="1" algn="r">
              <a:lnSpc>
                <a:spcPct val="90000"/>
              </a:lnSpc>
            </a:pPr>
            <a:endParaRPr lang="pt-BR" sz="2400" dirty="0"/>
          </a:p>
          <a:p>
            <a:pPr lvl="1" algn="r">
              <a:lnSpc>
                <a:spcPct val="90000"/>
              </a:lnSpc>
              <a:buNone/>
            </a:pPr>
            <a:r>
              <a:rPr lang="pt-BR" sz="2400" dirty="0"/>
              <a:t>	porém os enfermeiros não mantêm contato com o </a:t>
            </a:r>
            <a:r>
              <a:rPr lang="pt-BR" sz="2400" dirty="0" smtClean="0"/>
              <a:t>mesmo principalmente</a:t>
            </a:r>
            <a:r>
              <a:rPr lang="pt-BR" sz="2400" dirty="0"/>
              <a:t>, devido à grande demanda e intensa jornada de trabalho a qual são submetidos. </a:t>
            </a:r>
          </a:p>
          <a:p>
            <a:endParaRPr lang="pt-BR" dirty="0"/>
          </a:p>
        </p:txBody>
      </p:sp>
      <p:sp>
        <p:nvSpPr>
          <p:cNvPr id="4" name="Seta para a direita 6"/>
          <p:cNvSpPr/>
          <p:nvPr/>
        </p:nvSpPr>
        <p:spPr>
          <a:xfrm>
            <a:off x="5638800" y="37719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 </a:t>
            </a:r>
          </a:p>
        </p:txBody>
      </p:sp>
      <p:sp>
        <p:nvSpPr>
          <p:cNvPr id="5" name="Seta em curva para a direita 7"/>
          <p:cNvSpPr/>
          <p:nvPr/>
        </p:nvSpPr>
        <p:spPr>
          <a:xfrm>
            <a:off x="611560" y="4533900"/>
            <a:ext cx="6096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219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 retangular com cantos arredondados 2"/>
          <p:cNvSpPr/>
          <p:nvPr/>
        </p:nvSpPr>
        <p:spPr>
          <a:xfrm>
            <a:off x="457200" y="316632"/>
            <a:ext cx="8003232" cy="1600200"/>
          </a:xfrm>
          <a:prstGeom prst="wedgeRoundRectCallou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pt-BR" sz="2000" i="1" dirty="0">
                <a:solidFill>
                  <a:schemeClr val="tx1"/>
                </a:solidFill>
              </a:rPr>
              <a:t>“(...) um movimento especificamente dentro da Rocinha, </a:t>
            </a:r>
            <a:r>
              <a:rPr lang="pt-BR" sz="2000" i="1" u="sng" dirty="0">
                <a:solidFill>
                  <a:schemeClr val="tx1"/>
                </a:solidFill>
              </a:rPr>
              <a:t>eu particularmente desconheço</a:t>
            </a:r>
            <a:r>
              <a:rPr lang="pt-BR" sz="2000" i="1" dirty="0">
                <a:solidFill>
                  <a:schemeClr val="tx1"/>
                </a:solidFill>
              </a:rPr>
              <a:t>. Que trabalhe com tuberculose eu acredito que deva existir, não dentro do meu conhecimento, mas eu acredito que deva existir sim.” (EE 21)</a:t>
            </a:r>
          </a:p>
        </p:txBody>
      </p:sp>
      <p:sp>
        <p:nvSpPr>
          <p:cNvPr id="8" name="Texto explicativo retangular com cantos arredondados 2"/>
          <p:cNvSpPr/>
          <p:nvPr/>
        </p:nvSpPr>
        <p:spPr>
          <a:xfrm>
            <a:off x="448940" y="2420888"/>
            <a:ext cx="8011492" cy="2232248"/>
          </a:xfrm>
          <a:prstGeom prst="wedgeRoundRectCallou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pt-BR" sz="2000" i="1" dirty="0">
                <a:solidFill>
                  <a:schemeClr val="tx1"/>
                </a:solidFill>
              </a:rPr>
              <a:t>“(...) até existe uma agente de saúde daqui que </a:t>
            </a:r>
            <a:r>
              <a:rPr lang="pt-BR" sz="2000" i="1" u="sng" dirty="0">
                <a:solidFill>
                  <a:schemeClr val="tx1"/>
                </a:solidFill>
              </a:rPr>
              <a:t>ela é ex paciente de tuberculose e ela faz um trabalho legal na busca desses pacientes que não querem, abandonam o tratamento e ela tem um grupo que vai em casa, que tenta resgatar essa paciente</a:t>
            </a:r>
            <a:r>
              <a:rPr lang="pt-BR" sz="2000" i="1" dirty="0">
                <a:solidFill>
                  <a:schemeClr val="tx1"/>
                </a:solidFill>
              </a:rPr>
              <a:t>, ela faz esse relato mesmo de que ela já foi paciente, já passou por isso e  isso é bacana, e ae ajuda muito, entendeu, nesses casos.” (EE 07)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9" name="Texto explicativo retangular com cantos arredondados 2"/>
          <p:cNvSpPr/>
          <p:nvPr/>
        </p:nvSpPr>
        <p:spPr>
          <a:xfrm>
            <a:off x="457200" y="5157192"/>
            <a:ext cx="8003232" cy="1240160"/>
          </a:xfrm>
          <a:prstGeom prst="wedgeRoundRectCallou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pt-BR" sz="2000" i="1" dirty="0">
                <a:solidFill>
                  <a:schemeClr val="tx1"/>
                </a:solidFill>
              </a:rPr>
              <a:t>“Então a gente no conflito de atendimento, </a:t>
            </a:r>
            <a:r>
              <a:rPr lang="pt-BR" sz="2000" i="1" u="sng" dirty="0">
                <a:solidFill>
                  <a:schemeClr val="tx1"/>
                </a:solidFill>
              </a:rPr>
              <a:t>a gente tem que atender, atender, atender e a gente não consegue fazer essa relação com os grupos sociais</a:t>
            </a:r>
            <a:r>
              <a:rPr lang="pt-BR" sz="2000" i="1" dirty="0">
                <a:solidFill>
                  <a:schemeClr val="tx1"/>
                </a:solidFill>
              </a:rPr>
              <a:t>.” (EE14)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807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800" dirty="0" smtClean="0"/>
              <a:t>Os entrevistados reconhecem suas </a:t>
            </a:r>
            <a:r>
              <a:rPr lang="pt-BR" sz="2800" u="sng" dirty="0" smtClean="0"/>
              <a:t>atribuições como enfermeiros das equipes de saúde da família também como uma atividade do movimento social</a:t>
            </a:r>
          </a:p>
          <a:p>
            <a:pPr marL="0" indent="0" algn="just" eaLnBrk="1" hangingPunct="1">
              <a:buNone/>
            </a:pPr>
            <a:r>
              <a:rPr lang="pt-BR" sz="2800" dirty="0" smtClean="0"/>
              <a:t>     	pelo fato de realizarem atividades de promoção e prevenção da TB no seu dia-a-dia. </a:t>
            </a:r>
          </a:p>
          <a:p>
            <a:pPr algn="just" eaLnBrk="1" hangingPunct="1"/>
            <a:endParaRPr lang="pt-BR" sz="2800" dirty="0" smtClean="0"/>
          </a:p>
          <a:p>
            <a:pPr algn="just" eaLnBrk="1" hangingPunct="1"/>
            <a:r>
              <a:rPr lang="pt-BR" sz="2800" dirty="0" smtClean="0"/>
              <a:t>Já em relação ao </a:t>
            </a:r>
            <a:r>
              <a:rPr lang="pt-BR" sz="2800" u="sng" dirty="0" smtClean="0"/>
              <a:t>TDO</a:t>
            </a:r>
            <a:r>
              <a:rPr lang="pt-BR" sz="2800" dirty="0" smtClean="0"/>
              <a:t>       os enfermeiros relatam </a:t>
            </a:r>
            <a:r>
              <a:rPr lang="pt-BR" sz="2800" u="sng" dirty="0" smtClean="0"/>
              <a:t>não existir participação de movimentos sociais nesse processo</a:t>
            </a:r>
            <a:r>
              <a:rPr lang="pt-BR" sz="2800" dirty="0" smtClean="0"/>
              <a:t>, que se estabelece apenas entre o agente comunitário de saúde (ACS) e o paciente. </a:t>
            </a:r>
          </a:p>
          <a:p>
            <a:pPr algn="just" eaLnBrk="1" hangingPunct="1"/>
            <a:endParaRPr lang="pt-BR" sz="2800" dirty="0" smtClean="0"/>
          </a:p>
        </p:txBody>
      </p:sp>
      <p:sp>
        <p:nvSpPr>
          <p:cNvPr id="5" name="Seta dobrada para cima 5"/>
          <p:cNvSpPr/>
          <p:nvPr/>
        </p:nvSpPr>
        <p:spPr>
          <a:xfrm rot="5400000">
            <a:off x="916732" y="2149996"/>
            <a:ext cx="381000" cy="304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Seta para a direita 4"/>
          <p:cNvSpPr/>
          <p:nvPr/>
        </p:nvSpPr>
        <p:spPr>
          <a:xfrm>
            <a:off x="4195192" y="3704456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 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lum bright="4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49321">
            <a:off x="7403283" y="5139976"/>
            <a:ext cx="1122004" cy="138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3647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49250" y="-990600"/>
            <a:ext cx="7499350" cy="4114800"/>
          </a:xfrm>
        </p:spPr>
        <p:txBody>
          <a:bodyPr>
            <a:normAutofit/>
          </a:bodyPr>
          <a:lstStyle/>
          <a:p>
            <a:pPr algn="just" eaLnBrk="1" hangingPunct="1"/>
            <a:endParaRPr lang="pt-BR" i="1" dirty="0" smtClean="0"/>
          </a:p>
          <a:p>
            <a:pPr algn="just" eaLnBrk="1" hangingPunct="1"/>
            <a:endParaRPr lang="pt-BR" i="1" dirty="0" smtClean="0"/>
          </a:p>
          <a:p>
            <a:pPr algn="just" eaLnBrk="1" hangingPunct="1"/>
            <a:endParaRPr lang="pt-BR" i="1" dirty="0" smtClean="0"/>
          </a:p>
          <a:p>
            <a:pPr algn="just" eaLnBrk="1" hangingPunct="1">
              <a:buFont typeface="Wingdings 2" pitchFamily="18" charset="2"/>
              <a:buNone/>
            </a:pPr>
            <a:endParaRPr lang="pt-BR" i="1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pt-BR" i="1" dirty="0" smtClean="0"/>
              <a:t>	</a:t>
            </a:r>
            <a:endParaRPr lang="pt-BR" dirty="0" smtClean="0"/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  <p:sp>
        <p:nvSpPr>
          <p:cNvPr id="5" name="Texto explicativo retangular com cantos arredondados 2"/>
          <p:cNvSpPr/>
          <p:nvPr/>
        </p:nvSpPr>
        <p:spPr>
          <a:xfrm>
            <a:off x="466080" y="692696"/>
            <a:ext cx="8003232" cy="2520280"/>
          </a:xfrm>
          <a:prstGeom prst="wedgeRoundRectCallou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pt-BR" sz="2400" i="1" dirty="0">
                <a:solidFill>
                  <a:schemeClr val="tx1"/>
                </a:solidFill>
              </a:rPr>
              <a:t>“Movimentos sociais? (Silêncio) Eu, bom, eu desconheço, mas eu acho que </a:t>
            </a:r>
            <a:r>
              <a:rPr lang="pt-BR" sz="2400" i="1" u="sng" dirty="0">
                <a:solidFill>
                  <a:schemeClr val="tx1"/>
                </a:solidFill>
              </a:rPr>
              <a:t>o único movimento social que deve ter aqui na Rocinha que é o que a gente faz aqui</a:t>
            </a:r>
            <a:r>
              <a:rPr lang="pt-BR" sz="2400" i="1" dirty="0">
                <a:solidFill>
                  <a:schemeClr val="tx1"/>
                </a:solidFill>
              </a:rPr>
              <a:t>, que é o DOTS, a gente faz grupo, acompanhamento, mas em geral, da comunidade que você está falando? Associações de mulheres, associação de moradores, não existem, não tem.” (EE 2)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6" name="Texto explicativo retangular com cantos arredondados 2"/>
          <p:cNvSpPr/>
          <p:nvPr/>
        </p:nvSpPr>
        <p:spPr>
          <a:xfrm>
            <a:off x="618480" y="4149080"/>
            <a:ext cx="8003232" cy="1600200"/>
          </a:xfrm>
          <a:prstGeom prst="wedgeRoundRectCallou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“Na verdade </a:t>
            </a:r>
            <a:r>
              <a:rPr lang="pt-BR" sz="2400" u="sng" dirty="0">
                <a:solidFill>
                  <a:schemeClr val="tx1"/>
                </a:solidFill>
              </a:rPr>
              <a:t>essa decisão é estritamente entre o paciente e o agente comunitário</a:t>
            </a:r>
            <a:r>
              <a:rPr lang="pt-BR" sz="2400" dirty="0">
                <a:solidFill>
                  <a:schemeClr val="tx1"/>
                </a:solidFill>
              </a:rPr>
              <a:t>, que tomam essa decisão e eles fazem essa relação direta.” (EE 14) 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99660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Os enfermeiros assinalam como </a:t>
            </a:r>
            <a:r>
              <a:rPr lang="pt-BR" sz="2800" u="sng" dirty="0" smtClean="0"/>
              <a:t>relevante a participação social para o controle da TB</a:t>
            </a:r>
            <a:r>
              <a:rPr lang="pt-BR" sz="2800" dirty="0" smtClean="0"/>
              <a:t>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sz="2800" dirty="0" smtClean="0"/>
              <a:t>		   os movimentos sociais são importantes à medida que fazem uma conexão comunidade-equipe de saúde, em um movimento de mão dupla:</a:t>
            </a:r>
          </a:p>
          <a:p>
            <a:pPr eaLnBrk="1" hangingPunct="1">
              <a:buFont typeface="Wingdings 2" pitchFamily="18" charset="2"/>
              <a:buNone/>
            </a:pPr>
            <a:endParaRPr lang="pt-BR" sz="2800" dirty="0" smtClean="0"/>
          </a:p>
        </p:txBody>
      </p:sp>
      <p:sp>
        <p:nvSpPr>
          <p:cNvPr id="5" name="Seta em curva para a direita 3"/>
          <p:cNvSpPr/>
          <p:nvPr/>
        </p:nvSpPr>
        <p:spPr>
          <a:xfrm>
            <a:off x="971600" y="2348880"/>
            <a:ext cx="381000" cy="381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42406" y="3861048"/>
            <a:ext cx="2829594" cy="2829594"/>
            <a:chOff x="247" y="490202"/>
            <a:chExt cx="2829594" cy="2829594"/>
          </a:xfrm>
        </p:grpSpPr>
        <p:sp>
          <p:nvSpPr>
            <p:cNvPr id="7" name="Up Arrow 6"/>
            <p:cNvSpPr/>
            <p:nvPr/>
          </p:nvSpPr>
          <p:spPr>
            <a:xfrm rot="16200000">
              <a:off x="247" y="490202"/>
              <a:ext cx="2829594" cy="2829594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Up Arrow 4"/>
            <p:cNvSpPr/>
            <p:nvPr/>
          </p:nvSpPr>
          <p:spPr>
            <a:xfrm rot="21600000">
              <a:off x="495426" y="1197600"/>
              <a:ext cx="2334415" cy="1414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/>
                <a:t>Resgata questionamentos e dúvidas da comunidade </a:t>
              </a:r>
              <a:endParaRPr lang="pt-BR" sz="20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10758" y="3861048"/>
            <a:ext cx="2829594" cy="2829594"/>
            <a:chOff x="3113758" y="490202"/>
            <a:chExt cx="2829594" cy="2829594"/>
          </a:xfrm>
        </p:grpSpPr>
        <p:sp>
          <p:nvSpPr>
            <p:cNvPr id="10" name="Up Arrow 9"/>
            <p:cNvSpPr/>
            <p:nvPr/>
          </p:nvSpPr>
          <p:spPr>
            <a:xfrm rot="5400000">
              <a:off x="3113758" y="490202"/>
              <a:ext cx="2829594" cy="2829594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Up Arrow 4"/>
            <p:cNvSpPr/>
            <p:nvPr/>
          </p:nvSpPr>
          <p:spPr>
            <a:xfrm>
              <a:off x="3113758" y="1197601"/>
              <a:ext cx="2334415" cy="1414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err="1" smtClean="0"/>
                <a:t>Empoderado</a:t>
              </a:r>
              <a:r>
                <a:rPr lang="pt-BR" sz="2000" b="1" kern="1200" dirty="0" smtClean="0"/>
                <a:t>  divulga e promove saúde para a comunidade</a:t>
              </a:r>
              <a:endParaRPr lang="pt-BR" sz="2000" b="1" kern="1200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8600"/>
            <a:ext cx="230346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9400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CONCLUSÃO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4500" dirty="0"/>
              <a:t>Pouco mais da metade dos entrevistados conhecem os movimentos sociais que realizam atividades de controle da TB na Rocinha.</a:t>
            </a:r>
          </a:p>
          <a:p>
            <a:pPr algn="just">
              <a:lnSpc>
                <a:spcPct val="120000"/>
              </a:lnSpc>
            </a:pPr>
            <a:endParaRPr lang="pt-BR" sz="4500" dirty="0"/>
          </a:p>
          <a:p>
            <a:pPr algn="just">
              <a:lnSpc>
                <a:spcPct val="120000"/>
              </a:lnSpc>
            </a:pPr>
            <a:r>
              <a:rPr lang="pt-BR" sz="4500" dirty="0"/>
              <a:t>Em relação às especificidades da supervisão do tratamento da TB, os entrevistados desconhecem a existência de movimentos sociais que atuam nesse processo. </a:t>
            </a:r>
          </a:p>
          <a:p>
            <a:pPr algn="just">
              <a:lnSpc>
                <a:spcPct val="120000"/>
              </a:lnSpc>
            </a:pPr>
            <a:endParaRPr lang="pt-BR" sz="4500" dirty="0"/>
          </a:p>
          <a:p>
            <a:pPr algn="just">
              <a:lnSpc>
                <a:spcPct val="120000"/>
              </a:lnSpc>
            </a:pPr>
            <a:r>
              <a:rPr lang="pt-BR" sz="4500" dirty="0"/>
              <a:t>Os enfermeiros reconhecem a contribuição de grupos representativos da sociedade no combate da TB na comunidade, porém não existe a comunicação e integração das atividades entre tais grupos e os enfermeiros.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49420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40960" cy="1143000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CC0066"/>
                </a:solidFill>
              </a:rPr>
              <a:t>A </a:t>
            </a:r>
            <a:r>
              <a:rPr lang="pt-BR" sz="2800" b="1" dirty="0" smtClean="0">
                <a:solidFill>
                  <a:srgbClr val="CC0066"/>
                </a:solidFill>
              </a:rPr>
              <a:t>SISTEMATIZAÇÃO DA ASSISTÊNCIA DE ENFERMAGEM NO TDO DA TB NA COMUNIDADE DA ROCINHA – RJ, BRASIL</a:t>
            </a:r>
            <a:r>
              <a:rPr lang="pt-BR" sz="2500" b="1" dirty="0" smtClean="0">
                <a:solidFill>
                  <a:srgbClr val="CC0066"/>
                </a:solidFill>
              </a:rPr>
              <a:t/>
            </a:r>
            <a:br>
              <a:rPr lang="pt-BR" sz="2500" b="1" dirty="0" smtClean="0">
                <a:solidFill>
                  <a:srgbClr val="CC0066"/>
                </a:solidFill>
              </a:rPr>
            </a:b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Juliana Siqueira Lima</a:t>
            </a:r>
            <a:r>
              <a:rPr lang="pt-BR" sz="2500" b="1" dirty="0" smtClean="0">
                <a:solidFill>
                  <a:srgbClr val="CC0066"/>
                </a:solidFill>
              </a:rPr>
              <a:t/>
            </a:r>
            <a:br>
              <a:rPr lang="pt-BR" sz="2500" b="1" dirty="0" smtClean="0">
                <a:solidFill>
                  <a:srgbClr val="CC0066"/>
                </a:solidFill>
              </a:rPr>
            </a:br>
            <a:endParaRPr lang="pt-BR" sz="2500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33267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pt-BR" sz="2800" b="1" dirty="0" smtClean="0">
                <a:solidFill>
                  <a:srgbClr val="CC0066"/>
                </a:solidFill>
              </a:rPr>
              <a:t>OBJETIVOS:</a:t>
            </a:r>
          </a:p>
          <a:p>
            <a:pPr algn="just">
              <a:lnSpc>
                <a:spcPct val="80000"/>
              </a:lnSpc>
            </a:pPr>
            <a:endParaRPr lang="pt-BR" sz="2800" dirty="0" smtClean="0"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2800" dirty="0" smtClean="0">
                <a:cs typeface="Arial" pitchFamily="34" charset="0"/>
              </a:rPr>
              <a:t>Investigar </a:t>
            </a:r>
            <a:r>
              <a:rPr lang="pt-BR" sz="2800" dirty="0">
                <a:cs typeface="Arial" pitchFamily="34" charset="0"/>
              </a:rPr>
              <a:t>o </a:t>
            </a:r>
            <a:r>
              <a:rPr lang="pt-BR" sz="2800" b="1" dirty="0">
                <a:cs typeface="Arial" pitchFamily="34" charset="0"/>
              </a:rPr>
              <a:t>entendimento </a:t>
            </a:r>
            <a:r>
              <a:rPr lang="pt-BR" sz="2800" dirty="0">
                <a:cs typeface="Arial" pitchFamily="34" charset="0"/>
              </a:rPr>
              <a:t>do enfermeiro a respeito da SAE no TDO na comunidade da Rocinha;</a:t>
            </a:r>
          </a:p>
          <a:p>
            <a:pPr algn="just">
              <a:lnSpc>
                <a:spcPct val="80000"/>
              </a:lnSpc>
            </a:pPr>
            <a:endParaRPr lang="pt-BR" sz="2800" dirty="0"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2800" dirty="0">
                <a:cs typeface="Arial" pitchFamily="34" charset="0"/>
              </a:rPr>
              <a:t>Investigar a </a:t>
            </a:r>
            <a:r>
              <a:rPr lang="pt-BR" sz="2800" b="1" dirty="0">
                <a:cs typeface="Arial" pitchFamily="34" charset="0"/>
              </a:rPr>
              <a:t>aplicação </a:t>
            </a:r>
            <a:r>
              <a:rPr lang="pt-BR" sz="2800" dirty="0">
                <a:cs typeface="Arial" pitchFamily="34" charset="0"/>
              </a:rPr>
              <a:t>da SAE no TDO realizado na comunidade da Rocinha.</a:t>
            </a: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57991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C0066"/>
                </a:solidFill>
              </a:rPr>
              <a:t>RESULTADOS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4641379"/>
          </a:xfrm>
        </p:spPr>
        <p:txBody>
          <a:bodyPr/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Quanto a aplicação da SAE:</a:t>
            </a:r>
          </a:p>
          <a:p>
            <a:pPr>
              <a:buClr>
                <a:srgbClr val="2D967A"/>
              </a:buClr>
              <a:buFont typeface="Wingdings" pitchFamily="2" charset="2"/>
              <a:buChar char="v"/>
            </a:pPr>
            <a:endParaRPr lang="pt-BR" sz="2400" dirty="0">
              <a:solidFill>
                <a:srgbClr val="FF0000"/>
              </a:solidFill>
            </a:endParaRPr>
          </a:p>
          <a:p>
            <a:pPr algn="just">
              <a:buClr>
                <a:srgbClr val="A5AB81"/>
              </a:buClr>
              <a:buFont typeface="Wingdings" pitchFamily="2" charset="2"/>
              <a:buNone/>
            </a:pPr>
            <a:r>
              <a:rPr lang="pt-BR" sz="2400" dirty="0">
                <a:cs typeface="Arial" pitchFamily="34" charset="0"/>
              </a:rPr>
              <a:t>          Foi possível perceber a </a:t>
            </a:r>
            <a:r>
              <a:rPr lang="pt-BR" sz="2400" u="sng" dirty="0">
                <a:cs typeface="Arial" pitchFamily="34" charset="0"/>
              </a:rPr>
              <a:t>não aplicação da SAE </a:t>
            </a:r>
            <a:r>
              <a:rPr lang="pt-BR" sz="2400" dirty="0">
                <a:cs typeface="Arial" pitchFamily="34" charset="0"/>
              </a:rPr>
              <a:t>pela maioria dos enfermeiros na comunidade da Rocinha, segundo eles, principalmente devido à grande demanda e intensa jornada de trabalho, e também devido à complexidade que o processo exige.</a:t>
            </a:r>
            <a:endParaRPr lang="pt-BR" sz="2400" dirty="0"/>
          </a:p>
          <a:p>
            <a:endParaRPr lang="pt-BR" dirty="0"/>
          </a:p>
        </p:txBody>
      </p:sp>
      <p:sp>
        <p:nvSpPr>
          <p:cNvPr id="4" name="Seta em curva para a direita 7"/>
          <p:cNvSpPr/>
          <p:nvPr/>
        </p:nvSpPr>
        <p:spPr>
          <a:xfrm>
            <a:off x="395536" y="2132856"/>
            <a:ext cx="720725" cy="57626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cmpd="thinThick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FE6406"/>
              </a:solidFill>
            </a:endParaRPr>
          </a:p>
        </p:txBody>
      </p:sp>
      <p:sp>
        <p:nvSpPr>
          <p:cNvPr id="5" name="Texto explicativo retangular com cantos arredondados 2"/>
          <p:cNvSpPr txBox="1">
            <a:spLocks/>
          </p:cNvSpPr>
          <p:nvPr/>
        </p:nvSpPr>
        <p:spPr>
          <a:xfrm>
            <a:off x="721122" y="4365104"/>
            <a:ext cx="7883326" cy="1872208"/>
          </a:xfrm>
          <a:prstGeom prst="wedgeRoundRectCallout">
            <a:avLst/>
          </a:prstGeom>
          <a:solidFill>
            <a:srgbClr val="4BC9A8">
              <a:alpha val="18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ja-JP" altLang="pt-BR" sz="2400" i="1" dirty="0">
                <a:solidFill>
                  <a:schemeClr val="tx1"/>
                </a:solidFill>
              </a:rPr>
              <a:t>   “</a:t>
            </a:r>
            <a:r>
              <a:rPr lang="pt-BR" altLang="ja-JP" sz="2400" i="1" dirty="0">
                <a:solidFill>
                  <a:schemeClr val="tx1"/>
                </a:solidFill>
                <a:cs typeface="Arial" pitchFamily="34" charset="0"/>
              </a:rPr>
              <a:t>(...) a gente tem uma demanda reprimida de vinte a trinta anos, uma coisa que cresceu absurdamente na década de noventa, </a:t>
            </a:r>
            <a:r>
              <a:rPr lang="pt-BR" altLang="ja-JP" sz="2400" i="1" u="sng" dirty="0">
                <a:solidFill>
                  <a:schemeClr val="tx1"/>
                </a:solidFill>
                <a:cs typeface="Arial" pitchFamily="34" charset="0"/>
              </a:rPr>
              <a:t>então assim sistematizar, fazer tudo bonitinho e sistematizado não tem como, é impossível.</a:t>
            </a:r>
            <a:r>
              <a:rPr lang="ja-JP" altLang="pt-BR" sz="2400" i="1" dirty="0">
                <a:solidFill>
                  <a:schemeClr val="tx1"/>
                </a:solidFill>
              </a:rPr>
              <a:t>”</a:t>
            </a:r>
            <a:r>
              <a:rPr lang="pt-BR" altLang="ja-JP" sz="2400" i="1" dirty="0">
                <a:solidFill>
                  <a:schemeClr val="tx1"/>
                </a:solidFill>
                <a:cs typeface="Arial" pitchFamily="34" charset="0"/>
              </a:rPr>
              <a:t> (Palma)</a:t>
            </a:r>
            <a:endParaRPr lang="pt-BR" altLang="ja-JP" sz="24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600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Quanto ao conceito da SAE na concepção do Enfermeiro: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>
                <a:latin typeface="Tw Cen MT" pitchFamily="34" charset="0"/>
              </a:rPr>
              <a:t>Alguns enfermeiros não conhecem o conceito da SAE e outros quando perguntados se mostram confusos e inseguros para responder.</a:t>
            </a:r>
          </a:p>
          <a:p>
            <a:endParaRPr lang="pt-BR" dirty="0"/>
          </a:p>
        </p:txBody>
      </p:sp>
      <p:sp>
        <p:nvSpPr>
          <p:cNvPr id="5" name="Texto explicativo retangular com cantos arredondados 2"/>
          <p:cNvSpPr txBox="1">
            <a:spLocks/>
          </p:cNvSpPr>
          <p:nvPr/>
        </p:nvSpPr>
        <p:spPr>
          <a:xfrm>
            <a:off x="539552" y="3140968"/>
            <a:ext cx="7992888" cy="1080120"/>
          </a:xfrm>
          <a:prstGeom prst="wedgeRoundRectCallout">
            <a:avLst/>
          </a:prstGeom>
          <a:solidFill>
            <a:srgbClr val="4BC9A8">
              <a:alpha val="18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365125" indent="-282575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ja-JP" altLang="pt-BR" sz="2200" i="1" dirty="0">
                <a:solidFill>
                  <a:schemeClr val="tx1"/>
                </a:solidFill>
              </a:rPr>
              <a:t>   “</a:t>
            </a:r>
            <a:r>
              <a:rPr lang="pt-BR" altLang="ja-JP" sz="2200" i="1" dirty="0">
                <a:solidFill>
                  <a:schemeClr val="tx1"/>
                </a:solidFill>
                <a:cs typeface="Arial" pitchFamily="34" charset="0"/>
              </a:rPr>
              <a:t>(...) eu </a:t>
            </a:r>
            <a:r>
              <a:rPr lang="pt-BR" altLang="ja-JP" sz="2200" i="1" u="sng" dirty="0">
                <a:solidFill>
                  <a:schemeClr val="tx1"/>
                </a:solidFill>
                <a:cs typeface="Arial" pitchFamily="34" charset="0"/>
              </a:rPr>
              <a:t>sinceramente não tenho uma opinião formada </a:t>
            </a:r>
            <a:r>
              <a:rPr lang="pt-BR" altLang="ja-JP" sz="2200" i="1" dirty="0">
                <a:solidFill>
                  <a:schemeClr val="tx1"/>
                </a:solidFill>
                <a:cs typeface="Arial" pitchFamily="34" charset="0"/>
              </a:rPr>
              <a:t>em relação à sistematização. Não tenho mesmo de verdade, não tenho.</a:t>
            </a:r>
            <a:r>
              <a:rPr lang="ja-JP" altLang="pt-BR" sz="2200" i="1" dirty="0">
                <a:solidFill>
                  <a:schemeClr val="tx1"/>
                </a:solidFill>
              </a:rPr>
              <a:t>”</a:t>
            </a:r>
            <a:r>
              <a:rPr lang="pt-BR" altLang="ja-JP" sz="2200" i="1" dirty="0">
                <a:solidFill>
                  <a:schemeClr val="tx1"/>
                </a:solidFill>
                <a:cs typeface="Arial" pitchFamily="34" charset="0"/>
              </a:rPr>
              <a:t> (Lírio)</a:t>
            </a:r>
            <a:endParaRPr lang="pt-BR" altLang="ja-JP" sz="2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o explicativo retangular com cantos arredondados 2"/>
          <p:cNvSpPr txBox="1">
            <a:spLocks/>
          </p:cNvSpPr>
          <p:nvPr/>
        </p:nvSpPr>
        <p:spPr>
          <a:xfrm>
            <a:off x="539552" y="4581128"/>
            <a:ext cx="7992888" cy="1872208"/>
          </a:xfrm>
          <a:prstGeom prst="wedgeRoundRectCallout">
            <a:avLst/>
          </a:prstGeom>
          <a:solidFill>
            <a:srgbClr val="4BC9A8">
              <a:alpha val="18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ja-JP" altLang="pt-BR" sz="2200" i="1" dirty="0">
                <a:solidFill>
                  <a:schemeClr val="tx1"/>
                </a:solidFill>
              </a:rPr>
              <a:t>    “</a:t>
            </a:r>
            <a:r>
              <a:rPr lang="pt-BR" altLang="ja-JP" sz="2200" i="1" dirty="0">
                <a:solidFill>
                  <a:schemeClr val="tx1"/>
                </a:solidFill>
                <a:cs typeface="Arial" pitchFamily="34" charset="0"/>
              </a:rPr>
              <a:t>(...) Agora definir o que compõe a sistematização, se for falar sobre o que a gente aprende na faculdade né, tudo decorado e não é aplicado. Então assim, </a:t>
            </a:r>
            <a:r>
              <a:rPr lang="pt-BR" altLang="ja-JP" sz="2200" i="1" u="sng" dirty="0">
                <a:solidFill>
                  <a:schemeClr val="tx1"/>
                </a:solidFill>
                <a:cs typeface="Arial" pitchFamily="34" charset="0"/>
              </a:rPr>
              <a:t>eu não consigo definir o que pode compor a sistematização </a:t>
            </a:r>
            <a:r>
              <a:rPr lang="pt-BR" altLang="ja-JP" sz="2200" i="1" dirty="0">
                <a:solidFill>
                  <a:schemeClr val="tx1"/>
                </a:solidFill>
                <a:cs typeface="Arial" pitchFamily="34" charset="0"/>
              </a:rPr>
              <a:t>né, é desde a humanização a diagnóstico, então é muito, muito amplo.” (Íris)</a:t>
            </a:r>
            <a:endParaRPr lang="pt-BR" altLang="ja-JP" sz="2200" dirty="0">
              <a:solidFill>
                <a:srgbClr val="7BA79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39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Objeto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análise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000" dirty="0" smtClean="0"/>
              <a:t>A comparação </a:t>
            </a:r>
            <a:r>
              <a:rPr lang="pt-BR" sz="3000" dirty="0"/>
              <a:t>entre diferentes modelos de atenção na dimensão da micropolítica considerando os tipos de serviços de saúde que organizam suas práticas, sendo um, de forma tradicional, organizado por Programa </a:t>
            </a:r>
            <a:r>
              <a:rPr lang="pt-BR" sz="3000" dirty="0" smtClean="0"/>
              <a:t>(PCT</a:t>
            </a:r>
            <a:r>
              <a:rPr lang="pt-BR" sz="3000" dirty="0"/>
              <a:t>) e o modelo de </a:t>
            </a:r>
            <a:r>
              <a:rPr lang="pt-BR" sz="3000" dirty="0" smtClean="0"/>
              <a:t>AB pautado </a:t>
            </a:r>
            <a:r>
              <a:rPr lang="pt-BR" sz="3000" dirty="0"/>
              <a:t>na assistência com equipes generalistas, que inclui, </a:t>
            </a:r>
            <a:r>
              <a:rPr lang="pt-BR" sz="3000" dirty="0" smtClean="0"/>
              <a:t>a ESF, a Unidade </a:t>
            </a:r>
            <a:r>
              <a:rPr lang="pt-BR" sz="3000" dirty="0"/>
              <a:t>Básica de Saúde (UBS) </a:t>
            </a:r>
            <a:r>
              <a:rPr lang="pt-BR" sz="3000" dirty="0" smtClean="0"/>
              <a:t>e PACS.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xmlns="" val="3755393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Os Enfermeiros concordam ou discordam com a utilização da SAE no TDO da Tuberculose?</a:t>
            </a:r>
            <a:r>
              <a:rPr lang="pt-BR" sz="25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t-BR" sz="25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pt-BR" sz="25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>
                <a:cs typeface="Arial" pitchFamily="34" charset="0"/>
              </a:rPr>
              <a:t>Todos os enfermeiros concordam que a utilização da SAE no TDO da tuberculose seria positiva, e se fosse padronizada eles a aplicariam.</a:t>
            </a:r>
            <a:endParaRPr lang="pt-BR" sz="2400" dirty="0"/>
          </a:p>
          <a:p>
            <a:endParaRPr lang="pt-BR" dirty="0"/>
          </a:p>
        </p:txBody>
      </p:sp>
      <p:sp>
        <p:nvSpPr>
          <p:cNvPr id="6" name="Texto explicativo retangular com cantos arredondados 2"/>
          <p:cNvSpPr txBox="1">
            <a:spLocks/>
          </p:cNvSpPr>
          <p:nvPr/>
        </p:nvSpPr>
        <p:spPr>
          <a:xfrm>
            <a:off x="754286" y="3140968"/>
            <a:ext cx="7850162" cy="1368152"/>
          </a:xfrm>
          <a:prstGeom prst="wedgeRoundRectCallout">
            <a:avLst/>
          </a:prstGeom>
          <a:solidFill>
            <a:srgbClr val="4BC9A8">
              <a:alpha val="18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ja-JP" altLang="pt-BR" sz="2200" i="1" dirty="0">
                <a:solidFill>
                  <a:schemeClr val="tx1"/>
                </a:solidFill>
              </a:rPr>
              <a:t>“</a:t>
            </a:r>
            <a:r>
              <a:rPr lang="pt-BR" altLang="ja-JP" sz="2200" i="1" dirty="0">
                <a:solidFill>
                  <a:schemeClr val="tx1"/>
                </a:solidFill>
                <a:cs typeface="Arial" pitchFamily="34" charset="0"/>
              </a:rPr>
              <a:t>Então eu acho que com a sistematização da assistência, ela vai dar base e norte para a gente, só que só não está implementada pela prefeitura né. Se tiver, a gente faz.</a:t>
            </a:r>
            <a:r>
              <a:rPr lang="ja-JP" altLang="pt-BR" sz="2200" i="1" dirty="0">
                <a:solidFill>
                  <a:schemeClr val="tx1"/>
                </a:solidFill>
              </a:rPr>
              <a:t>”</a:t>
            </a:r>
            <a:r>
              <a:rPr lang="pt-BR" altLang="ja-JP" sz="2200" i="1" dirty="0">
                <a:solidFill>
                  <a:schemeClr val="tx1"/>
                </a:solidFill>
                <a:cs typeface="Arial" pitchFamily="34" charset="0"/>
              </a:rPr>
              <a:t> (Acácia)</a:t>
            </a:r>
            <a:endParaRPr lang="pt-BR" altLang="ja-JP" sz="2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o explicativo retangular com cantos arredondados 2"/>
          <p:cNvSpPr txBox="1">
            <a:spLocks/>
          </p:cNvSpPr>
          <p:nvPr/>
        </p:nvSpPr>
        <p:spPr>
          <a:xfrm>
            <a:off x="754286" y="4997028"/>
            <a:ext cx="7850162" cy="1312292"/>
          </a:xfrm>
          <a:prstGeom prst="wedgeRoundRectCallout">
            <a:avLst/>
          </a:prstGeom>
          <a:solidFill>
            <a:srgbClr val="4BC9A8">
              <a:alpha val="18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/>
            <a:r>
              <a:rPr lang="ja-JP" altLang="pt-BR" sz="2200" i="1" dirty="0">
                <a:solidFill>
                  <a:schemeClr val="tx1"/>
                </a:solidFill>
              </a:rPr>
              <a:t>“</a:t>
            </a:r>
            <a:r>
              <a:rPr lang="pt-BR" altLang="ja-JP" sz="2200" i="1" u="sng" dirty="0">
                <a:solidFill>
                  <a:schemeClr val="tx1"/>
                </a:solidFill>
                <a:cs typeface="Arial" pitchFamily="34" charset="0"/>
              </a:rPr>
              <a:t>Concordo plenamente</a:t>
            </a:r>
            <a:r>
              <a:rPr lang="pt-BR" altLang="ja-JP" sz="2200" i="1" dirty="0">
                <a:solidFill>
                  <a:schemeClr val="tx1"/>
                </a:solidFill>
                <a:cs typeface="Arial" pitchFamily="34" charset="0"/>
              </a:rPr>
              <a:t>. Eu acho que é muito importante. Assim, é mais importante que seja padronizado e que todos os profissionais trabalhem no mesmo direcionamento (...)</a:t>
            </a:r>
            <a:r>
              <a:rPr lang="ja-JP" altLang="pt-BR" sz="2200" i="1" dirty="0">
                <a:solidFill>
                  <a:schemeClr val="tx1"/>
                </a:solidFill>
              </a:rPr>
              <a:t>”</a:t>
            </a:r>
            <a:r>
              <a:rPr lang="pt-BR" altLang="ja-JP" sz="2200" i="1" dirty="0">
                <a:solidFill>
                  <a:schemeClr val="tx1"/>
                </a:solidFill>
                <a:cs typeface="Arial" pitchFamily="34" charset="0"/>
              </a:rPr>
              <a:t> (Chuva de Prata)</a:t>
            </a:r>
            <a:endParaRPr lang="pt-BR" sz="2200" dirty="0">
              <a:solidFill>
                <a:schemeClr val="tx1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79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C0066"/>
                </a:solidFill>
              </a:rPr>
              <a:t>CONCLUSÃO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83357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4400" dirty="0">
                <a:latin typeface="Gill Sans MT" pitchFamily="-84" charset="0"/>
              </a:rPr>
              <a:t>Os profissionais enfrentam muita dificuldade quanto à organização do processo de trabalho e a organização do fluxo.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4400" dirty="0" smtClean="0">
              <a:latin typeface="Gill Sans MT" pitchFamily="-84" charset="0"/>
            </a:endParaRPr>
          </a:p>
          <a:p>
            <a:pPr algn="just">
              <a:lnSpc>
                <a:spcPct val="120000"/>
              </a:lnSpc>
            </a:pPr>
            <a:r>
              <a:rPr lang="pt-BR" sz="4400" dirty="0" smtClean="0">
                <a:latin typeface="Gill Sans MT" pitchFamily="-84" charset="0"/>
              </a:rPr>
              <a:t>Aproximadamente </a:t>
            </a:r>
            <a:r>
              <a:rPr lang="pt-BR" sz="4400" dirty="0">
                <a:latin typeface="Gill Sans MT" pitchFamily="-84" charset="0"/>
              </a:rPr>
              <a:t>todos os enfermeiros das equipes da ESF da Rocinha, relataram sobre a importância da utilização da SAE no processo de trabalho do enfermeiro e seus benefícios, inclusive sua aplicação no TDO da tuberculose.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4400" dirty="0" smtClean="0">
              <a:latin typeface="Gill Sans MT" pitchFamily="-84" charset="0"/>
            </a:endParaRPr>
          </a:p>
          <a:p>
            <a:pPr algn="just">
              <a:lnSpc>
                <a:spcPct val="120000"/>
              </a:lnSpc>
            </a:pPr>
            <a:r>
              <a:rPr lang="pt-BR" sz="4400" dirty="0" smtClean="0">
                <a:latin typeface="Gill Sans MT" pitchFamily="-84" charset="0"/>
              </a:rPr>
              <a:t>Uma </a:t>
            </a:r>
            <a:r>
              <a:rPr lang="pt-BR" sz="4400" dirty="0">
                <a:latin typeface="Gill Sans MT" pitchFamily="-84" charset="0"/>
              </a:rPr>
              <a:t>grande parcela dos enfermeiros não aplicam a SAE ou a aplicam de maneira incompleta, apesar de conhecerem suas vantagens para se prestar uma assistência de melhor qualidade.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655108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TRANSIÇÃO DO 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TDO DA TUBERCULOSE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DO PACS PARA ESF NA COMUNIDADE DA 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ROCINHA</a:t>
            </a:r>
            <a:r>
              <a:rPr lang="pt-BR" sz="25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pt-BR" sz="25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</a:b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Mariana Ramos Guimarães</a:t>
            </a:r>
            <a:r>
              <a:rPr lang="pt-BR" sz="2500" b="1" dirty="0">
                <a:cs typeface="Times New Roman" pitchFamily="18" charset="0"/>
              </a:rPr>
              <a:t/>
            </a:r>
            <a:br>
              <a:rPr lang="pt-BR" sz="2500" b="1" dirty="0">
                <a:cs typeface="Times New Roman" pitchFamily="18" charset="0"/>
              </a:rPr>
            </a:br>
            <a:endParaRPr lang="pt-BR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9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OBJETIVOS:</a:t>
            </a:r>
            <a:endParaRPr lang="en-US" sz="2900" dirty="0" smtClean="0"/>
          </a:p>
          <a:p>
            <a:pPr algn="just">
              <a:defRPr/>
            </a:pPr>
            <a:r>
              <a:rPr lang="pt-BR" sz="2800" dirty="0" smtClean="0"/>
              <a:t>Investigar como aconteceu o processo de transição do Programa de Agentes Comunitários de Saúde para a ESF na comunidade da Rocinha; </a:t>
            </a:r>
          </a:p>
          <a:p>
            <a:pPr algn="just">
              <a:defRPr/>
            </a:pPr>
            <a:endParaRPr lang="pt-BR" sz="2800" dirty="0" smtClean="0"/>
          </a:p>
          <a:p>
            <a:pPr algn="just">
              <a:defRPr/>
            </a:pPr>
            <a:r>
              <a:rPr lang="pt-BR" sz="2800" dirty="0" smtClean="0"/>
              <a:t>Investigar possíveis melhorias e/ou dificuldades do TDO da Tuberculose realizado na comunidade com a transição do PACS para a ESF na Rocinha.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15449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RESULTADOS E DISCUSSÃO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800" dirty="0"/>
              <a:t>Através da análise, emergiu-se: </a:t>
            </a:r>
            <a:endParaRPr lang="pt-BR" sz="2800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Processo </a:t>
            </a:r>
            <a:r>
              <a:rPr lang="pt-BR" sz="2800" dirty="0"/>
              <a:t>de transição PACS para </a:t>
            </a:r>
            <a:r>
              <a:rPr lang="pt-BR" sz="2800" dirty="0" smtClean="0"/>
              <a:t>ESF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Dificuldades </a:t>
            </a:r>
            <a:r>
              <a:rPr lang="pt-BR" sz="2800" dirty="0"/>
              <a:t>na realização do tratamento da TB geradas pela </a:t>
            </a:r>
            <a:r>
              <a:rPr lang="pt-BR" sz="2800" dirty="0" smtClean="0"/>
              <a:t>transição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Melhorias </a:t>
            </a:r>
            <a:r>
              <a:rPr lang="pt-BR" sz="2800" dirty="0"/>
              <a:t>na realização do tratamento da TB geradas pela transição.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00680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chemeClr val="accent5">
                    <a:lumMod val="75000"/>
                  </a:schemeClr>
                </a:solidFill>
              </a:rPr>
              <a:t>Processo de transição PACS para ESF</a:t>
            </a:r>
            <a:r>
              <a:rPr lang="pt-BR" b="1" u="sng" dirty="0"/>
              <a:t/>
            </a:r>
            <a:br>
              <a:rPr lang="pt-BR" b="1" u="sng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pt-BR" dirty="0"/>
              <a:t>O PACS foi implantado em 2003 na comunidade da Rocinha, sendo responsável pela realização do tratamento da </a:t>
            </a:r>
            <a:r>
              <a:rPr lang="pt-BR" dirty="0" smtClean="0"/>
              <a:t>TB no </a:t>
            </a:r>
            <a:r>
              <a:rPr lang="pt-BR" dirty="0"/>
              <a:t>local. </a:t>
            </a:r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dirty="0"/>
              <a:t>Durante o funcionamento do PACS, a comunidade da Rocinha foi sub-dividida em 15 áreas, denominadas zonas de trabalho.</a:t>
            </a:r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dirty="0"/>
              <a:t>Tal programa era composto por enfermeiros </a:t>
            </a:r>
            <a:r>
              <a:rPr lang="pt-BR" dirty="0" smtClean="0"/>
              <a:t>e ACS os </a:t>
            </a:r>
            <a:r>
              <a:rPr lang="pt-BR" dirty="0"/>
              <a:t>quais realizam as ações de controle da </a:t>
            </a:r>
            <a:r>
              <a:rPr lang="pt-BR" dirty="0" smtClean="0"/>
              <a:t>TB.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5270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2376263"/>
          </a:xfrm>
        </p:spPr>
        <p:txBody>
          <a:bodyPr/>
          <a:lstStyle/>
          <a:p>
            <a:pPr algn="just">
              <a:defRPr/>
            </a:pPr>
            <a:r>
              <a:rPr lang="pt-BR" sz="2400" dirty="0">
                <a:cs typeface="Arial" pitchFamily="34" charset="0"/>
              </a:rPr>
              <a:t>No ano de 2010 e em Janeiro de 2011 foram inauguradas na comunidade três Clínicas de Saúde da Família, com 25 equipes no total. A transição do PACS para ESF na Rocinha ocorreu </a:t>
            </a:r>
            <a:r>
              <a:rPr lang="pt-BR" sz="2400" dirty="0" smtClean="0">
                <a:cs typeface="Arial" pitchFamily="34" charset="0"/>
              </a:rPr>
              <a:t>gradativamente.</a:t>
            </a:r>
            <a:endParaRPr lang="pt-BR" sz="2400" dirty="0">
              <a:cs typeface="Arial" pitchFamily="34" charset="0"/>
            </a:endParaRPr>
          </a:p>
          <a:p>
            <a:pPr algn="just">
              <a:defRPr/>
            </a:pPr>
            <a:endParaRPr lang="pt-BR" dirty="0"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Texto explicativo retangular com cantos arredondados 2"/>
          <p:cNvSpPr txBox="1">
            <a:spLocks/>
          </p:cNvSpPr>
          <p:nvPr/>
        </p:nvSpPr>
        <p:spPr>
          <a:xfrm>
            <a:off x="408360" y="2996952"/>
            <a:ext cx="8136904" cy="2592288"/>
          </a:xfrm>
          <a:prstGeom prst="wedgeRoundRectCallout">
            <a:avLst/>
          </a:prstGeom>
          <a:solidFill>
            <a:srgbClr val="4BC9A8">
              <a:alpha val="18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pt-BR" sz="2200" i="1" dirty="0">
                <a:solidFill>
                  <a:schemeClr val="tx1"/>
                </a:solidFill>
                <a:cs typeface="Arial" pitchFamily="34" charset="0"/>
              </a:rPr>
              <a:t>“Foi gradativo, pois as clínicas. A primeira clínica a ser inaugurada foi em março do ano passado (...) Então essa transição foi tranqüila porque a gente fez um fluxo, a gente desenhou um fluxo, né?”(...)  nós fizemos  um fluxo seria não só os agentes de saúde, mais como os outros profissionais médicos, enfermeiros,... Passariam pelo PACS para saber como é que era a dinâmica da Tuberculose”. E.E. 1</a:t>
            </a:r>
          </a:p>
          <a:p>
            <a:pPr algn="just">
              <a:lnSpc>
                <a:spcPct val="120000"/>
              </a:lnSpc>
              <a:defRPr/>
            </a:pPr>
            <a:endParaRPr lang="pt-BR" sz="2400" i="1" dirty="0"/>
          </a:p>
          <a:p>
            <a:pPr marL="365125" indent="-282575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pt-BR" altLang="ja-JP" sz="22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894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05475"/>
          </a:xfrm>
        </p:spPr>
        <p:txBody>
          <a:bodyPr/>
          <a:lstStyle/>
          <a:p>
            <a:pPr algn="just"/>
            <a:r>
              <a:rPr lang="pt-BR" sz="2400" dirty="0">
                <a:cs typeface="Arial" pitchFamily="34" charset="0"/>
              </a:rPr>
              <a:t>Os antigos ACS do PACS foram distribuídos nas equipes de saúde da família e tiveram um papel importante no processo de transição, visto que estavam habituados a realizar o tratamento da Tuberculose no local de acordo com as seguintes falas dos entrevistados:</a:t>
            </a:r>
          </a:p>
          <a:p>
            <a:endParaRPr lang="pt-BR" dirty="0"/>
          </a:p>
        </p:txBody>
      </p:sp>
      <p:sp>
        <p:nvSpPr>
          <p:cNvPr id="4" name="Texto explicativo retangular com cantos arredondados 2"/>
          <p:cNvSpPr txBox="1">
            <a:spLocks/>
          </p:cNvSpPr>
          <p:nvPr/>
        </p:nvSpPr>
        <p:spPr>
          <a:xfrm>
            <a:off x="395536" y="2780928"/>
            <a:ext cx="8136904" cy="1440160"/>
          </a:xfrm>
          <a:prstGeom prst="wedgeRoundRectCallout">
            <a:avLst/>
          </a:prstGeom>
          <a:solidFill>
            <a:srgbClr val="4BC9A8">
              <a:alpha val="18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sz="2000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pt-BR" sz="2000" i="1" dirty="0" smtClean="0">
                <a:solidFill>
                  <a:schemeClr val="tx1"/>
                </a:solidFill>
              </a:rPr>
              <a:t>“</a:t>
            </a:r>
            <a:r>
              <a:rPr lang="pt-BR" sz="2000" i="1" dirty="0">
                <a:solidFill>
                  <a:schemeClr val="tx1"/>
                </a:solidFill>
              </a:rPr>
              <a:t>Então assim, a transição do PACS para a ESF foi primeiro assim: fizemos uma divisão para cada equipe, onde cada agente de saúde mais velho seria inserido em cada equipe para ser como uma referência (...)” E.E 1</a:t>
            </a:r>
            <a:endParaRPr lang="pt-BR" sz="20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sz="2200" i="1" dirty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lnSpc>
                <a:spcPct val="120000"/>
              </a:lnSpc>
              <a:defRPr/>
            </a:pPr>
            <a:endParaRPr lang="pt-BR" sz="2400" i="1" dirty="0"/>
          </a:p>
          <a:p>
            <a:pPr marL="365125" indent="-282575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pt-BR" altLang="ja-JP" sz="2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o explicativo retangular com cantos arredondados 2"/>
          <p:cNvSpPr txBox="1">
            <a:spLocks/>
          </p:cNvSpPr>
          <p:nvPr/>
        </p:nvSpPr>
        <p:spPr>
          <a:xfrm>
            <a:off x="395536" y="4581128"/>
            <a:ext cx="8136904" cy="1728192"/>
          </a:xfrm>
          <a:prstGeom prst="wedgeRoundRectCallout">
            <a:avLst/>
          </a:prstGeom>
          <a:solidFill>
            <a:srgbClr val="4BC9A8">
              <a:alpha val="18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sz="2000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sz="2000" i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pt-BR" sz="2000" i="1" dirty="0" smtClean="0">
                <a:solidFill>
                  <a:schemeClr val="tx1"/>
                </a:solidFill>
              </a:rPr>
              <a:t>“(...) </a:t>
            </a:r>
            <a:r>
              <a:rPr lang="pt-BR" sz="2000" i="1" dirty="0">
                <a:solidFill>
                  <a:schemeClr val="tx1"/>
                </a:solidFill>
              </a:rPr>
              <a:t>os agente vieram trabalhar com a gente, então assim, todo conhecimento, nem todo o conhecimento, mas algum conhecimento que eles tinham em trabalhar com tuberculose com DOTS eles vieram para cá e foram passando o conhecimento para a gente (...).” (EE 17) </a:t>
            </a:r>
            <a:endParaRPr lang="pt-BR" sz="20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sz="2000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sz="2200" i="1" dirty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lnSpc>
                <a:spcPct val="120000"/>
              </a:lnSpc>
              <a:defRPr/>
            </a:pPr>
            <a:endParaRPr lang="pt-BR" sz="2400" i="1" dirty="0"/>
          </a:p>
          <a:p>
            <a:pPr marL="365125" indent="-282575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pt-BR" altLang="ja-JP" sz="22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757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9221"/>
            <a:ext cx="8229600" cy="4525963"/>
          </a:xfrm>
        </p:spPr>
        <p:txBody>
          <a:bodyPr/>
          <a:lstStyle/>
          <a:p>
            <a:pPr algn="just"/>
            <a:r>
              <a:rPr lang="pt-BR" sz="2400" dirty="0"/>
              <a:t>A princípio, estes </a:t>
            </a:r>
            <a:r>
              <a:rPr lang="pt-BR" sz="2400" dirty="0" smtClean="0"/>
              <a:t>ACS ficavam </a:t>
            </a:r>
            <a:r>
              <a:rPr lang="pt-BR" sz="2400" dirty="0"/>
              <a:t>responsáveis pelo acompanhamento dos pacientes com TB de toda a área pertencente a sua equipe, além de atenderem todos os usuários pertencentes às suas microáreas, ficando assim sobrecarregados, conforme evidenciado na fala a seguir:</a:t>
            </a:r>
          </a:p>
          <a:p>
            <a:endParaRPr lang="pt-BR" dirty="0"/>
          </a:p>
        </p:txBody>
      </p:sp>
      <p:sp>
        <p:nvSpPr>
          <p:cNvPr id="4" name="Texto explicativo retangular com cantos arredondados 2"/>
          <p:cNvSpPr txBox="1">
            <a:spLocks/>
          </p:cNvSpPr>
          <p:nvPr/>
        </p:nvSpPr>
        <p:spPr>
          <a:xfrm>
            <a:off x="395536" y="2924944"/>
            <a:ext cx="8136904" cy="3024336"/>
          </a:xfrm>
          <a:prstGeom prst="wedgeRoundRectCallout">
            <a:avLst/>
          </a:prstGeom>
          <a:solidFill>
            <a:srgbClr val="4BC9A8">
              <a:alpha val="18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pt-BR" sz="2200" i="1" dirty="0" smtClean="0">
                <a:solidFill>
                  <a:schemeClr val="tx1"/>
                </a:solidFill>
              </a:rPr>
              <a:t>“</a:t>
            </a:r>
            <a:r>
              <a:rPr lang="pt-BR" sz="2200" i="1" dirty="0">
                <a:solidFill>
                  <a:schemeClr val="tx1"/>
                </a:solidFill>
              </a:rPr>
              <a:t>A transição foi simples, ela foi simples, foi cada agente foi distribuído né? Um ou dois agentes em cada equipe na Rocinha inteira (...) e aí acabou ficando tudo nas costas destas duas agentes que vieram para nossa equipe, foi aí que elas começaram a se rebelar (...) porque elas não deixavam de cuidar do hipertenso, diabéticos, gestantes, por causa disso. Elas continuaram ficando com as suas microáreas e mais as pessoas com tuberculose de toda área né?” (EE 13).</a:t>
            </a:r>
            <a:endParaRPr lang="pt-BR" sz="22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n-US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i="1" dirty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lnSpc>
                <a:spcPct val="120000"/>
              </a:lnSpc>
              <a:defRPr/>
            </a:pPr>
            <a:endParaRPr lang="pt-BR" sz="2400" i="1" dirty="0"/>
          </a:p>
          <a:p>
            <a:pPr marL="365125" indent="-282575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pt-BR" altLang="ja-JP" sz="22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38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accent5">
                    <a:lumMod val="75000"/>
                  </a:schemeClr>
                </a:solidFill>
              </a:rPr>
              <a:t>Melhorias na realização do tratamento da </a:t>
            </a:r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  <a:t>TB geradas </a:t>
            </a:r>
            <a:r>
              <a:rPr lang="pt-BR" sz="3600" b="1" dirty="0">
                <a:solidFill>
                  <a:schemeClr val="accent5">
                    <a:lumMod val="75000"/>
                  </a:schemeClr>
                </a:solidFill>
              </a:rPr>
              <a:t>pela transição PACS para ESF</a:t>
            </a:r>
            <a:r>
              <a:rPr lang="pt-BR" u="sng" dirty="0"/>
              <a:t/>
            </a:r>
            <a:br>
              <a:rPr lang="pt-BR" u="sng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/>
              <a:t>A ESF trouxe muitas melhorias para a realização do tratamento da doença.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 Essa melhoria foi apontada sobre o </a:t>
            </a:r>
            <a:r>
              <a:rPr lang="pt-BR" sz="2800" u="sng" dirty="0"/>
              <a:t>acess</a:t>
            </a:r>
            <a:r>
              <a:rPr lang="pt-BR" sz="2800" dirty="0"/>
              <a:t>o do usuário ao tratamento, principalmente devido a divisão de</a:t>
            </a:r>
            <a:r>
              <a:rPr lang="pt-BR" sz="2800" u="sng" dirty="0"/>
              <a:t> áreas e microáreas</a:t>
            </a:r>
            <a:r>
              <a:rPr lang="pt-BR" sz="2800" dirty="0"/>
              <a:t>, e à adoção de uma </a:t>
            </a:r>
            <a:r>
              <a:rPr lang="pt-BR" sz="2800" u="sng" dirty="0"/>
              <a:t>equipe multiprofissional</a:t>
            </a:r>
            <a:r>
              <a:rPr lang="pt-BR" sz="2800" dirty="0"/>
              <a:t>.</a:t>
            </a:r>
          </a:p>
          <a:p>
            <a:pPr algn="just">
              <a:buNone/>
            </a:pPr>
            <a:r>
              <a:rPr lang="pt-BR" sz="2800" dirty="0"/>
              <a:t>  </a:t>
            </a:r>
          </a:p>
          <a:p>
            <a:pPr algn="just"/>
            <a:r>
              <a:rPr lang="pt-BR" sz="2800" dirty="0"/>
              <a:t>Todos os entrevistados relataram que o novo trabalho em equipe multiprofissional na ESF tem colaborado para a realização do t</a:t>
            </a:r>
            <a:r>
              <a:rPr lang="pt-BR" sz="2800" dirty="0" smtClean="0"/>
              <a:t>ratamento </a:t>
            </a:r>
            <a:r>
              <a:rPr lang="pt-BR" sz="2800" dirty="0"/>
              <a:t>da TB, como nas falas a seguir: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37254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retangular com cantos arredondados 2"/>
          <p:cNvSpPr txBox="1">
            <a:spLocks/>
          </p:cNvSpPr>
          <p:nvPr/>
        </p:nvSpPr>
        <p:spPr>
          <a:xfrm>
            <a:off x="395536" y="548680"/>
            <a:ext cx="8136904" cy="2304256"/>
          </a:xfrm>
          <a:prstGeom prst="wedgeRoundRectCallout">
            <a:avLst/>
          </a:prstGeom>
          <a:solidFill>
            <a:srgbClr val="4BC9A8">
              <a:alpha val="18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pt-BR" sz="2000" i="1" dirty="0">
                <a:solidFill>
                  <a:schemeClr val="tx1"/>
                </a:solidFill>
              </a:rPr>
              <a:t>“O que acontece? Eu acho que foi um facilitador, não ficou concentrado em uma área, o PACS era ali, tinha vários ACS, mas em fim, (...) tanto que hoje </a:t>
            </a:r>
            <a:r>
              <a:rPr lang="pt-BR" sz="2000" i="1" dirty="0" smtClean="0">
                <a:solidFill>
                  <a:schemeClr val="tx1"/>
                </a:solidFill>
              </a:rPr>
              <a:t>a gente </a:t>
            </a:r>
            <a:r>
              <a:rPr lang="pt-BR" sz="2000" i="1" dirty="0">
                <a:solidFill>
                  <a:schemeClr val="tx1"/>
                </a:solidFill>
              </a:rPr>
              <a:t>dividiu mais a Rocinha, ela está redividida, então a gente tem mais acesso. Cada equipe tem a sua área, cada área tem as suas microáreas, que tem um agente para cada área, então diminuiu isso, então ficou mais fácil.” (EE 3).</a:t>
            </a:r>
            <a:endParaRPr lang="pt-BR" sz="20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i="1" dirty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lnSpc>
                <a:spcPct val="120000"/>
              </a:lnSpc>
              <a:defRPr/>
            </a:pPr>
            <a:endParaRPr lang="pt-BR" sz="2400" i="1" dirty="0"/>
          </a:p>
          <a:p>
            <a:pPr marL="365125" indent="-282575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pt-BR" altLang="ja-JP" sz="2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o explicativo retangular com cantos arredondados 2"/>
          <p:cNvSpPr txBox="1">
            <a:spLocks/>
          </p:cNvSpPr>
          <p:nvPr/>
        </p:nvSpPr>
        <p:spPr>
          <a:xfrm>
            <a:off x="344736" y="3429000"/>
            <a:ext cx="8136904" cy="2975992"/>
          </a:xfrm>
          <a:prstGeom prst="wedgeRoundRectCallout">
            <a:avLst/>
          </a:prstGeom>
          <a:solidFill>
            <a:srgbClr val="4BC9A8">
              <a:alpha val="18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pt-BR" sz="2000" i="1" dirty="0" smtClean="0">
                <a:solidFill>
                  <a:schemeClr val="tx1"/>
                </a:solidFill>
              </a:rPr>
              <a:t>“</a:t>
            </a:r>
            <a:r>
              <a:rPr lang="pt-BR" sz="2000" i="1" dirty="0">
                <a:solidFill>
                  <a:schemeClr val="tx1"/>
                </a:solidFill>
              </a:rPr>
              <a:t>Porque normalmente o paciente tem a consulta com o médico, com o enfermeiro e com os </a:t>
            </a:r>
            <a:r>
              <a:rPr lang="pt-BR" sz="2000" i="1" dirty="0" smtClean="0">
                <a:solidFill>
                  <a:schemeClr val="tx1"/>
                </a:solidFill>
              </a:rPr>
              <a:t>agentes </a:t>
            </a:r>
            <a:r>
              <a:rPr lang="pt-BR" sz="2000" i="1" dirty="0">
                <a:solidFill>
                  <a:schemeClr val="tx1"/>
                </a:solidFill>
              </a:rPr>
              <a:t>e o técnico de enfermagem </a:t>
            </a:r>
            <a:r>
              <a:rPr lang="pt-BR" sz="2000" i="1" dirty="0" smtClean="0">
                <a:solidFill>
                  <a:schemeClr val="tx1"/>
                </a:solidFill>
              </a:rPr>
              <a:t>agente </a:t>
            </a:r>
            <a:r>
              <a:rPr lang="pt-BR" sz="2000" i="1" dirty="0">
                <a:solidFill>
                  <a:schemeClr val="tx1"/>
                </a:solidFill>
              </a:rPr>
              <a:t>tenta inserir, mas, assim, por conta do próprio funcionamento da clínica o técnico está um pouco mais fora da equipe do que dentro, mas todos conhecem o paciente, todos conversam com o paciente, tanto o enfermeiro, tanto o médico, quanto o agente, então, assim, acho que eles se sentem mais acolhidos e qualquer problema que ele tenha agente também conversa entre a equipe para solucionar, então eu acredito que para o paciente é um ganho”. (EE 17) </a:t>
            </a:r>
            <a:endParaRPr lang="pt-BR" sz="2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i="1" dirty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lnSpc>
                <a:spcPct val="120000"/>
              </a:lnSpc>
              <a:defRPr/>
            </a:pPr>
            <a:endParaRPr lang="pt-BR" sz="2400" i="1" dirty="0"/>
          </a:p>
          <a:p>
            <a:pPr marL="365125" indent="-282575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pt-BR" altLang="ja-JP" sz="22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57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Objetivo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eral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3000" dirty="0"/>
              <a:t>Avaliar a efetividade do tratamento supervisionado da tuberculose na comunidade da Rocinha, no município do Rio de Janeiro, na percepção dos enfermeiros da Rocinha.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05721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accent5">
                    <a:lumMod val="75000"/>
                  </a:schemeClr>
                </a:solidFill>
              </a:rPr>
              <a:t>Dificuldades na realização do tratamento da TB geradas pela transição PACS para ESF</a:t>
            </a:r>
            <a:r>
              <a:rPr lang="pt-BR" u="sng" dirty="0"/>
              <a:t/>
            </a:r>
            <a:br>
              <a:rPr lang="pt-BR" u="sng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2332856"/>
          </a:xfrm>
        </p:spPr>
        <p:txBody>
          <a:bodyPr/>
          <a:lstStyle/>
          <a:p>
            <a:pPr algn="just"/>
            <a:r>
              <a:rPr lang="pt-BR" sz="2400" dirty="0"/>
              <a:t>Segundo os entrevistados, o </a:t>
            </a:r>
            <a:r>
              <a:rPr lang="pt-BR" sz="2400" u="sng" dirty="0"/>
              <a:t>modelo generalista</a:t>
            </a:r>
            <a:r>
              <a:rPr lang="pt-BR" sz="2400" dirty="0"/>
              <a:t> da Estratégia Saúde da Família é visto como um fator dificultador para o tratamento da TB. A característica generalista da Estratégia de Saúde foi considerada pelos mesmos uma geradora de sobrecarga de trabalho, como nas falas: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4" name="Texto explicativo retangular com cantos arredondados 2"/>
          <p:cNvSpPr txBox="1">
            <a:spLocks/>
          </p:cNvSpPr>
          <p:nvPr/>
        </p:nvSpPr>
        <p:spPr>
          <a:xfrm>
            <a:off x="344736" y="4221088"/>
            <a:ext cx="8136904" cy="1656184"/>
          </a:xfrm>
          <a:prstGeom prst="wedgeRoundRectCallout">
            <a:avLst/>
          </a:prstGeom>
          <a:solidFill>
            <a:srgbClr val="4BC9A8">
              <a:alpha val="18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sz="2000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sz="2000" i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pt-BR" sz="2200" i="1" dirty="0" smtClean="0">
                <a:solidFill>
                  <a:schemeClr val="tx1"/>
                </a:solidFill>
              </a:rPr>
              <a:t>“O PACS era uma coisa só para a quantidade de pacientes com tuberculose e hoje um agente que tem milhares de funções o TDO é mais uma coisa. Ele não é a única coisa, é mais uma coisa, então eles não dão conta.” (EE 14)</a:t>
            </a: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i="1" dirty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lnSpc>
                <a:spcPct val="120000"/>
              </a:lnSpc>
              <a:defRPr/>
            </a:pPr>
            <a:endParaRPr lang="pt-BR" sz="2400" i="1" dirty="0"/>
          </a:p>
          <a:p>
            <a:pPr marL="365125" indent="-282575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pt-BR" altLang="ja-JP" sz="22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330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08101"/>
            <a:ext cx="8229600" cy="3129211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sz="2400" dirty="0"/>
              <a:t>Conforme os relatos observou-se que os profissionais da ESF a princípio não estavam preparados para prestar assistência aos pacientes com TB. </a:t>
            </a:r>
          </a:p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r>
              <a:rPr lang="pt-BR" sz="2400" dirty="0"/>
              <a:t>Este despreparo estava intimamente relacionado com: o estigma da doença; a falta de estrutura física das novas unidades de saúde da ESF; a falta de treinamento ou inadequado; e falta de conhecimento dos profissionais. </a:t>
            </a:r>
          </a:p>
          <a:p>
            <a:endParaRPr lang="pt-BR" dirty="0"/>
          </a:p>
        </p:txBody>
      </p:sp>
      <p:sp>
        <p:nvSpPr>
          <p:cNvPr id="9" name="Texto explicativo retangular com cantos arredondados 2"/>
          <p:cNvSpPr txBox="1">
            <a:spLocks/>
          </p:cNvSpPr>
          <p:nvPr/>
        </p:nvSpPr>
        <p:spPr>
          <a:xfrm>
            <a:off x="467544" y="476672"/>
            <a:ext cx="8136904" cy="2304256"/>
          </a:xfrm>
          <a:prstGeom prst="wedgeRoundRectCallout">
            <a:avLst/>
          </a:prstGeom>
          <a:solidFill>
            <a:srgbClr val="4BC9A8">
              <a:alpha val="18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sz="2000" i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pt-BR" i="1" dirty="0" smtClean="0">
                <a:solidFill>
                  <a:schemeClr val="tx1"/>
                </a:solidFill>
              </a:rPr>
              <a:t>“</a:t>
            </a:r>
            <a:r>
              <a:rPr lang="pt-BR" i="1" dirty="0">
                <a:solidFill>
                  <a:schemeClr val="tx1"/>
                </a:solidFill>
              </a:rPr>
              <a:t>Como nós somos ESF e a idéia da estratégia é generalista a tuberculose deixa de ser a vedete né? Então você tem outubro rosa que é o mês das mulheres e você tem que colher o preventivo, você tem as pessoas com hipertensão, com diabetes, a urinocultura, o pré-natal, as pessoas com feridas, a vacina, tem vários cargos chefes, digamos assim, da atenção primária. Então eu achei que isso dificulta em termo deles conseguirem se organizar para ir na área  para poder fazer a medicação do usuário.” (EE 13</a:t>
            </a:r>
            <a:r>
              <a:rPr lang="pt-BR" i="1" dirty="0" smtClean="0">
                <a:solidFill>
                  <a:schemeClr val="tx1"/>
                </a:solidFill>
              </a:rPr>
              <a:t>).</a:t>
            </a:r>
            <a:endParaRPr lang="en-US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en-US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en-US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en-US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en-US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n-US" i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n-US" sz="2400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sz="2400" i="1" dirty="0"/>
          </a:p>
          <a:p>
            <a:pPr marL="365125" indent="-282575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pt-BR" altLang="ja-JP" sz="22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393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1872208"/>
          </a:xfrm>
        </p:spPr>
        <p:txBody>
          <a:bodyPr/>
          <a:lstStyle/>
          <a:p>
            <a:pPr algn="just"/>
            <a:r>
              <a:rPr lang="pt-BR" sz="2400" dirty="0"/>
              <a:t>Na fala a seguir podemos perceber o estigma da TB apresentada pelos profissionais de saúde da família e a dificuldade que os mesmos enfrentam no processo de notificação:</a:t>
            </a:r>
          </a:p>
          <a:p>
            <a:endParaRPr lang="pt-BR" dirty="0"/>
          </a:p>
        </p:txBody>
      </p:sp>
      <p:sp>
        <p:nvSpPr>
          <p:cNvPr id="5" name="Texto explicativo retangular com cantos arredondados 2"/>
          <p:cNvSpPr txBox="1">
            <a:spLocks/>
          </p:cNvSpPr>
          <p:nvPr/>
        </p:nvSpPr>
        <p:spPr>
          <a:xfrm>
            <a:off x="344736" y="2708920"/>
            <a:ext cx="8136904" cy="3168352"/>
          </a:xfrm>
          <a:prstGeom prst="wedgeRoundRectCallout">
            <a:avLst/>
          </a:prstGeom>
          <a:solidFill>
            <a:srgbClr val="4BC9A8">
              <a:alpha val="18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sz="2000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sz="2000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sz="2000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sz="2000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sz="2000" i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pt-BR" sz="2000" i="1" dirty="0" smtClean="0">
                <a:solidFill>
                  <a:schemeClr val="tx1"/>
                </a:solidFill>
              </a:rPr>
              <a:t>“</a:t>
            </a:r>
            <a:r>
              <a:rPr lang="pt-BR" sz="2000" i="1" dirty="0">
                <a:solidFill>
                  <a:schemeClr val="tx1"/>
                </a:solidFill>
              </a:rPr>
              <a:t>As pessoas não estavam ainda preparadas para receber. Você o profissional quando falam tossiu, espirrou que às vezes não é nem a questão da </a:t>
            </a:r>
            <a:r>
              <a:rPr lang="pt-BR" sz="2000" i="1" dirty="0" smtClean="0">
                <a:solidFill>
                  <a:schemeClr val="tx1"/>
                </a:solidFill>
              </a:rPr>
              <a:t>TB </a:t>
            </a:r>
            <a:r>
              <a:rPr lang="pt-BR" sz="2000" i="1" dirty="0">
                <a:solidFill>
                  <a:schemeClr val="tx1"/>
                </a:solidFill>
              </a:rPr>
              <a:t>já estão desesperados, já está louco, enlouquecido. Existe um outro problema é que aqui na Rocinha tem um grande número de casos de </a:t>
            </a:r>
            <a:r>
              <a:rPr lang="pt-BR" sz="2000" i="1" dirty="0" smtClean="0">
                <a:solidFill>
                  <a:schemeClr val="tx1"/>
                </a:solidFill>
              </a:rPr>
              <a:t>TB, </a:t>
            </a:r>
            <a:r>
              <a:rPr lang="pt-BR" sz="2000" i="1" dirty="0">
                <a:solidFill>
                  <a:schemeClr val="tx1"/>
                </a:solidFill>
              </a:rPr>
              <a:t>as clínicas não foram fisicamente construídas para </a:t>
            </a:r>
            <a:r>
              <a:rPr lang="pt-BR" sz="2000" i="1" dirty="0" smtClean="0">
                <a:solidFill>
                  <a:schemeClr val="tx1"/>
                </a:solidFill>
              </a:rPr>
              <a:t>estar </a:t>
            </a:r>
            <a:r>
              <a:rPr lang="pt-BR" sz="2000" i="1" dirty="0">
                <a:solidFill>
                  <a:schemeClr val="tx1"/>
                </a:solidFill>
              </a:rPr>
              <a:t>atendendo sintomáticos respiratórios, então as pessoas tem medo, (...) eles tem dúvidas o tempo todo, tanto de preenchimento, de instrumentos... que é o cartão DOTS, o cartão do paciente, o SINAN até hoje vem com erros, o livro verde vem com erros (...)”. (EE 1</a:t>
            </a:r>
            <a:r>
              <a:rPr lang="pt-BR" sz="2000" i="1" dirty="0" smtClean="0">
                <a:solidFill>
                  <a:schemeClr val="tx1"/>
                </a:solidFill>
              </a:rPr>
              <a:t>).</a:t>
            </a:r>
            <a:endParaRPr lang="pt-BR" sz="2000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sz="2000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i="1" dirty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lnSpc>
                <a:spcPct val="120000"/>
              </a:lnSpc>
              <a:defRPr/>
            </a:pPr>
            <a:endParaRPr lang="pt-BR" sz="2400" i="1" dirty="0"/>
          </a:p>
          <a:p>
            <a:pPr marL="365125" indent="-282575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pt-BR" altLang="ja-JP" sz="22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077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1584176"/>
          </a:xfrm>
        </p:spPr>
        <p:txBody>
          <a:bodyPr/>
          <a:lstStyle/>
          <a:p>
            <a:pPr algn="just"/>
            <a:r>
              <a:rPr lang="pt-BR" sz="2400" dirty="0"/>
              <a:t>Os entrevistados relataram que o governo ofereceu cursos de capacitação e treinamentos, entretanto, não foram todos os profissionais atuantes hoje que o realizaram como na fala: </a:t>
            </a:r>
          </a:p>
          <a:p>
            <a:endParaRPr lang="pt-BR" dirty="0"/>
          </a:p>
        </p:txBody>
      </p:sp>
      <p:sp>
        <p:nvSpPr>
          <p:cNvPr id="4" name="Texto explicativo retangular com cantos arredondados 2"/>
          <p:cNvSpPr txBox="1">
            <a:spLocks/>
          </p:cNvSpPr>
          <p:nvPr/>
        </p:nvSpPr>
        <p:spPr>
          <a:xfrm>
            <a:off x="467544" y="2708920"/>
            <a:ext cx="8136904" cy="2448272"/>
          </a:xfrm>
          <a:prstGeom prst="wedgeRoundRectCallout">
            <a:avLst/>
          </a:prstGeom>
          <a:solidFill>
            <a:srgbClr val="4BC9A8">
              <a:alpha val="18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sz="2000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sz="2000" i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pt-BR" sz="2400" i="1" dirty="0">
                <a:solidFill>
                  <a:schemeClr val="tx1"/>
                </a:solidFill>
              </a:rPr>
              <a:t>“Nem todo mundo teve esse treinamento, até hoje eu não tive nenhum treinamento como das outras pessoas, por isso é importante os ACS antigos do PACS que estão aqui hoje com a gente que é onde a gente recorre, fulano vem aqui o que você acha disso e disso, tenho que fazer o que? Tem que pedir mais o que? (...)”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i="1" dirty="0">
                <a:solidFill>
                  <a:schemeClr val="tx1"/>
                </a:solidFill>
              </a:rPr>
              <a:t>(EE 4).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i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i="1" dirty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lnSpc>
                <a:spcPct val="120000"/>
              </a:lnSpc>
              <a:defRPr/>
            </a:pPr>
            <a:endParaRPr lang="pt-BR" sz="2400" i="1" dirty="0"/>
          </a:p>
          <a:p>
            <a:pPr marL="365125" indent="-282575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pt-BR" altLang="ja-JP" sz="22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142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  <a:t>CONSIDERAÇÕES FINAIS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3100" dirty="0"/>
              <a:t>O estudo revelou que a ESF é extremamente nova na comunidade, pois o PACS se findou em Janeiro de 2011. A pesquisa revelou que a transição se deu de forma gradativa, tendo o </a:t>
            </a:r>
            <a:r>
              <a:rPr lang="pt-BR" sz="3100" dirty="0" smtClean="0"/>
              <a:t>ACS do </a:t>
            </a:r>
            <a:r>
              <a:rPr lang="pt-BR" sz="3100" dirty="0"/>
              <a:t>antigo PACS um papel fundamental neste processo, visto que estes auxiliaram os profissionais na realização do tratamento da tuberculose.</a:t>
            </a:r>
          </a:p>
          <a:p>
            <a:pPr algn="just">
              <a:lnSpc>
                <a:spcPct val="120000"/>
              </a:lnSpc>
              <a:buNone/>
            </a:pPr>
            <a:endParaRPr lang="pt-BR" sz="3100" dirty="0"/>
          </a:p>
          <a:p>
            <a:pPr algn="just">
              <a:lnSpc>
                <a:spcPct val="120000"/>
              </a:lnSpc>
            </a:pPr>
            <a:r>
              <a:rPr lang="pt-BR" sz="3100" dirty="0"/>
              <a:t>Muitos aspectos e características da atual ESF resultaram das experiências exitosas do PACS, como a </a:t>
            </a:r>
            <a:r>
              <a:rPr lang="pt-BR" sz="3100" dirty="0" smtClean="0"/>
              <a:t>atuação dos ACS e </a:t>
            </a:r>
            <a:r>
              <a:rPr lang="pt-BR" sz="3100" dirty="0"/>
              <a:t>as Zonas de trabalho, que inspiraram as áreas e microareas Rocinha.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98126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100" b="1" dirty="0">
                <a:solidFill>
                  <a:srgbClr val="FF3300"/>
                </a:solidFill>
              </a:rPr>
              <a:t>“AS AÇÕES EDUCATIVAS DOS ENFERMEIROS NO </a:t>
            </a:r>
            <a:r>
              <a:rPr lang="pt-BR" sz="3100" b="1" dirty="0" smtClean="0">
                <a:solidFill>
                  <a:srgbClr val="FF3300"/>
                </a:solidFill>
              </a:rPr>
              <a:t>TDO DA </a:t>
            </a:r>
            <a:r>
              <a:rPr lang="pt-BR" sz="3100" b="1" dirty="0">
                <a:solidFill>
                  <a:srgbClr val="FF3300"/>
                </a:solidFill>
              </a:rPr>
              <a:t>TUBERCULOSE NA ROCINHA, RIO DE JANEIRO</a:t>
            </a:r>
            <a:r>
              <a:rPr lang="pt-BR" sz="3100" b="1" dirty="0" smtClean="0">
                <a:solidFill>
                  <a:srgbClr val="FF3300"/>
                </a:solidFill>
              </a:rPr>
              <a:t>.”</a:t>
            </a:r>
            <a:r>
              <a:rPr lang="pt-BR" sz="2800" b="1" dirty="0" smtClean="0">
                <a:solidFill>
                  <a:srgbClr val="FF3300"/>
                </a:solidFill>
              </a:rPr>
              <a:t/>
            </a:r>
            <a:br>
              <a:rPr lang="pt-BR" sz="2800" b="1" dirty="0" smtClean="0">
                <a:solidFill>
                  <a:srgbClr val="FF3300"/>
                </a:solidFill>
              </a:rPr>
            </a:br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>Shayanne da Costa Mendonça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8021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900" b="1" dirty="0" smtClean="0">
                <a:solidFill>
                  <a:srgbClr val="FF3300"/>
                </a:solidFill>
              </a:rPr>
              <a:t>OBJETIVOS:</a:t>
            </a:r>
          </a:p>
          <a:p>
            <a:pPr marL="0" indent="0">
              <a:buNone/>
            </a:pPr>
            <a:endParaRPr lang="pt-BR" sz="2400" b="1" dirty="0" smtClean="0">
              <a:solidFill>
                <a:srgbClr val="FF3300"/>
              </a:solidFill>
            </a:endParaRPr>
          </a:p>
          <a:p>
            <a:r>
              <a:rPr lang="pt-BR" sz="2400" dirty="0"/>
              <a:t>Identificar as ações educativas realizadas pelos Enfermeiros durante o TDO.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 Analisar as ações educativas em saúde desenvolvidas pelos Enfermeiros durante o TDO.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820763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Você realiza alguma atividade educativa em saúde na área da Tuberculose?</a:t>
            </a:r>
            <a:br>
              <a:rPr lang="pt-BR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94693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0995638"/>
              </p:ext>
            </p:extLst>
          </p:nvPr>
        </p:nvGraphicFramePr>
        <p:xfrm>
          <a:off x="107504" y="115888"/>
          <a:ext cx="9001000" cy="6622267"/>
        </p:xfrm>
        <a:graphic>
          <a:graphicData uri="http://schemas.openxmlformats.org/drawingml/2006/table">
            <a:tbl>
              <a:tblPr/>
              <a:tblGrid>
                <a:gridCol w="2063552"/>
                <a:gridCol w="2808312"/>
                <a:gridCol w="4129136"/>
              </a:tblGrid>
              <a:tr h="337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Categoria</a:t>
                      </a:r>
                      <a:endParaRPr lang="pt-BR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pt-B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Conceito</a:t>
                      </a:r>
                      <a:endParaRPr lang="pt-BR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Entrevista</a:t>
                      </a:r>
                      <a:endParaRPr lang="pt-BR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Obstáculo 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profissional 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Enf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 1,4,5,6,9,10)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         -------------------------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“Porque eu não tenho muito tempo para isso. Se eu tivesse uma demanda menor,com certeza eu faria reuniões,palestras, fóruns,oficinas,caminhadas para tentar diminuir a demanda dos casos de TB,aqui na Rocinha.”(</a:t>
                      </a:r>
                      <a:r>
                        <a:rPr lang="pt-B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Enf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 4)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Não 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realiza atividade educativa (</a:t>
                      </a:r>
                      <a:r>
                        <a:rPr lang="pt-B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Enf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 1,2,3,6,7,10,11)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----------------------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“Não, mas são os ACS em algumas ações,que teve alguma ação há pouco tempo atrás que distribuiu cartaz, penduraram na Rocinha toda, e foi uma ação conjunta com todo mundo, mas eu não faço nenhuma.” (</a:t>
                      </a:r>
                      <a:r>
                        <a:rPr lang="pt-B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Enf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 2)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“Não realizo, porque alguns 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falam logo, eu trabalho o dia todo </a:t>
                      </a:r>
                      <a:r>
                        <a:rPr lang="pt-B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e não tenho tempo,ai como vou na casa deles fazer alguma coisa?”. 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(Enf3)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“Eu até faço </a:t>
                      </a:r>
                      <a:r>
                        <a:rPr lang="pt-B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ação 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educativa, mas não na área da </a:t>
                      </a:r>
                      <a:r>
                        <a:rPr lang="pt-B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TB,porque 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na minha área não tem ninguém </a:t>
                      </a:r>
                      <a:r>
                        <a:rPr lang="pt-B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com TB.”(Enf 11)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5655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4967830"/>
              </p:ext>
            </p:extLst>
          </p:nvPr>
        </p:nvGraphicFramePr>
        <p:xfrm>
          <a:off x="35496" y="2927772"/>
          <a:ext cx="9073008" cy="3960440"/>
        </p:xfrm>
        <a:graphic>
          <a:graphicData uri="http://schemas.openxmlformats.org/drawingml/2006/table">
            <a:tbl>
              <a:tblPr/>
              <a:tblGrid>
                <a:gridCol w="2160240"/>
                <a:gridCol w="4464496"/>
                <a:gridCol w="2448272"/>
              </a:tblGrid>
              <a:tr h="3960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Consulta de Enfermagem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(ENF 3,9)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Atividade privativa do Enfermeiro, utiliza componentes do método científico para identificar situações de saúde/doença, prescrever e implementar medidas de Enfermagem que contribuam para a promoção,prevenção,proteção da saúde,recuperação e reabilitação do indivíduo,família e comunidade;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  <a:cs typeface="Times New Roman"/>
                        </a:rPr>
                        <a:t>(CONSELHO FEDERAL DE ENFERMAGEM (</a:t>
                      </a:r>
                      <a:r>
                        <a:rPr lang="pt-B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Cofen</a:t>
                      </a:r>
                      <a:r>
                        <a:rPr lang="pt-BR" sz="1400" b="1" dirty="0">
                          <a:latin typeface="Times New Roman"/>
                          <a:ea typeface="Times New Roman"/>
                          <a:cs typeface="Times New Roman"/>
                        </a:rPr>
                        <a:t>).Resolução COFEN-159/1993.Dispõe sobre a consulta de Enfermagem)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“... eu procuro orientar durante as consultas ou nas visitas domiciliares.” </a:t>
                      </a:r>
                      <a:endParaRPr lang="pt-BR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(ENF3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6052395"/>
              </p:ext>
            </p:extLst>
          </p:nvPr>
        </p:nvGraphicFramePr>
        <p:xfrm>
          <a:off x="34925" y="115888"/>
          <a:ext cx="9073579" cy="2755916"/>
        </p:xfrm>
        <a:graphic>
          <a:graphicData uri="http://schemas.openxmlformats.org/drawingml/2006/table">
            <a:tbl>
              <a:tblPr/>
              <a:tblGrid>
                <a:gridCol w="2088232"/>
                <a:gridCol w="4493336"/>
                <a:gridCol w="2492011"/>
              </a:tblGrid>
              <a:tr h="2755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Trabalho 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em equipe multiprofissional ( </a:t>
                      </a:r>
                      <a:r>
                        <a:rPr lang="pt-B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Enf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 2,11)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O trabalho em equipe multiprofissional consiste uma modalidade de trabalho coletivo que se configura na relação recíproca entre as múltiplas intervenções técnicas e a interação dos agentes de diferentes áreas profissionais.Por meio da comunicação,ou seja, da mediação simbólica da linguagem,dá-se a articulação das ações multiprofissionais e a cooperação</a:t>
                      </a:r>
                      <a:r>
                        <a:rPr lang="pt-BR" sz="1400" b="1" dirty="0">
                          <a:latin typeface="Times New Roman"/>
                          <a:ea typeface="Times New Roman"/>
                          <a:cs typeface="Times New Roman"/>
                        </a:rPr>
                        <a:t>.(</a:t>
                      </a:r>
                      <a:r>
                        <a:rPr lang="pt-B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Peduzzi</a:t>
                      </a:r>
                      <a:r>
                        <a:rPr lang="pt-BR" sz="1400" b="1" dirty="0">
                          <a:latin typeface="Times New Roman"/>
                          <a:ea typeface="Times New Roman"/>
                          <a:cs typeface="Times New Roman"/>
                        </a:rPr>
                        <a:t>,1998</a:t>
                      </a: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 “ ...teve alguma  ação há pouco tempo atrás que distribuiu cartaz, penduraram na Rocinha toda, e foi uma ação conjunta com todo mundo...” (</a:t>
                      </a:r>
                      <a:r>
                        <a:rPr lang="pt-B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Enf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 2)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69941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7682373"/>
              </p:ext>
            </p:extLst>
          </p:nvPr>
        </p:nvGraphicFramePr>
        <p:xfrm>
          <a:off x="0" y="71438"/>
          <a:ext cx="9108504" cy="6741938"/>
        </p:xfrm>
        <a:graphic>
          <a:graphicData uri="http://schemas.openxmlformats.org/drawingml/2006/table">
            <a:tbl>
              <a:tblPr/>
              <a:tblGrid>
                <a:gridCol w="1547665"/>
                <a:gridCol w="4176464"/>
                <a:gridCol w="3384375"/>
              </a:tblGrid>
              <a:tr h="674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Educação em saúde             (</a:t>
                      </a:r>
                      <a:r>
                        <a:rPr lang="pt-B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Enf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 4,5,8,9 )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Processo educativo de construção de conhecimentos em saúde que visa à apropriação temática pela população e não à profissionalização ou à carreira na saúde.Conjunto de práticas do setor que contribui para aumentar a autonomia das pessoas no seu cuidado e no debate com os profissionais e os gestores a fim de alcançar uma atenção de saúde de acordo com suas necessidades.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(Brasil.Ministério da Saúde.Secretaria-Executiva.Secretaria de Gestão do Trabalho e da Educação na Saúde. Glossário temático:gestão do trabalho e da educação na saúde/Ministério da saúde,Secretaria-Executiva,Secretaria de Gestão do Trabalho e da Educação na Saúde.- </a:t>
                      </a:r>
                      <a:r>
                        <a:rPr lang="pt-BR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Brasilia</a:t>
                      </a:r>
                      <a:r>
                        <a:rPr lang="pt-B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:Editora do Ministério da Saúde,2007)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“ O que eu faço com esse usuário, é explicar sobre a doença, mas isso dentro do consultório mesmo.” (</a:t>
                      </a:r>
                      <a:r>
                        <a:rPr lang="pt-B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Enf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 5)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“Eu realizo atividade educativa só na hora da consulta.” (</a:t>
                      </a:r>
                      <a:r>
                        <a:rPr lang="pt-B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Enf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 4)</a:t>
                      </a:r>
                      <a:endParaRPr lang="pt-B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038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Objetivos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Específicos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625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pt-BR" dirty="0"/>
              <a:t>Analisar os a efetividade do resultado do </a:t>
            </a:r>
            <a:r>
              <a:rPr lang="pt-BR" dirty="0" smtClean="0"/>
              <a:t>TDO </a:t>
            </a:r>
            <a:r>
              <a:rPr lang="pt-BR" dirty="0"/>
              <a:t>na comunidade da </a:t>
            </a:r>
            <a:r>
              <a:rPr lang="pt-BR" dirty="0" smtClean="0"/>
              <a:t>Rocinha;</a:t>
            </a:r>
          </a:p>
          <a:p>
            <a:pPr marL="514350" lvl="0" indent="-514350" algn="just">
              <a:buFont typeface="+mj-lt"/>
              <a:buAutoNum type="arabicPeriod"/>
            </a:pPr>
            <a:endParaRPr lang="pt-BR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pt-BR" dirty="0" smtClean="0"/>
              <a:t>Identificar </a:t>
            </a:r>
            <a:r>
              <a:rPr lang="pt-BR" dirty="0"/>
              <a:t>as ações de Sistematização da Assistência de Enfermagem no </a:t>
            </a:r>
            <a:r>
              <a:rPr lang="pt-BR" dirty="0" smtClean="0"/>
              <a:t>TDO realizado </a:t>
            </a:r>
            <a:r>
              <a:rPr lang="pt-BR" dirty="0"/>
              <a:t>na comunidade da Rocinha</a:t>
            </a:r>
            <a:r>
              <a:rPr lang="pt-BR" dirty="0" smtClean="0"/>
              <a:t>;</a:t>
            </a:r>
          </a:p>
          <a:p>
            <a:pPr marL="514350" lvl="0" indent="-514350" algn="just">
              <a:buFont typeface="+mj-lt"/>
              <a:buAutoNum type="arabicPeriod"/>
            </a:pPr>
            <a:endParaRPr lang="pt-BR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pt-BR" dirty="0" smtClean="0"/>
              <a:t>Identificar </a:t>
            </a:r>
            <a:r>
              <a:rPr lang="pt-BR" dirty="0"/>
              <a:t>o perfil epidemiológico dos pacientes com </a:t>
            </a:r>
            <a:r>
              <a:rPr lang="pt-BR" dirty="0" smtClean="0"/>
              <a:t>TB em TDO, </a:t>
            </a:r>
            <a:r>
              <a:rPr lang="pt-BR" dirty="0"/>
              <a:t>na comunidade da Rocinha, no período de  dezembro 2010 à dezembro de </a:t>
            </a:r>
            <a:r>
              <a:rPr lang="pt-BR" dirty="0" smtClean="0"/>
              <a:t>2011.</a:t>
            </a:r>
          </a:p>
          <a:p>
            <a:pPr marL="514350" lvl="0" indent="-514350" algn="just">
              <a:buFont typeface="+mj-lt"/>
              <a:buAutoNum type="arabicPeriod"/>
            </a:pPr>
            <a:endParaRPr lang="pt-BR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pt-BR" dirty="0" smtClean="0"/>
              <a:t>Analisar </a:t>
            </a:r>
            <a:r>
              <a:rPr lang="pt-BR" dirty="0"/>
              <a:t>a percepção dos enfermeiros sobre os movimentos sociais e comunitários presentes na comunidade da Rocinha, durante a realização do </a:t>
            </a:r>
            <a:r>
              <a:rPr lang="pt-BR" dirty="0" smtClean="0"/>
              <a:t>TDO da TB;</a:t>
            </a:r>
          </a:p>
          <a:p>
            <a:pPr marL="514350" lvl="0" indent="-514350" algn="just">
              <a:buFont typeface="+mj-lt"/>
              <a:buAutoNum type="arabicPeriod"/>
            </a:pPr>
            <a:endParaRPr lang="pt-BR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pt-BR" dirty="0" smtClean="0"/>
              <a:t>Analisar </a:t>
            </a:r>
            <a:r>
              <a:rPr lang="pt-BR" dirty="0"/>
              <a:t>o </a:t>
            </a:r>
            <a:r>
              <a:rPr lang="pt-BR" dirty="0" smtClean="0"/>
              <a:t>TDO anteriormente </a:t>
            </a:r>
            <a:r>
              <a:rPr lang="pt-BR" dirty="0"/>
              <a:t>no Programa de Agentes Comunitários de Saúde e atualmente na </a:t>
            </a:r>
            <a:r>
              <a:rPr lang="pt-BR" dirty="0" smtClean="0"/>
              <a:t>ESF na </a:t>
            </a:r>
            <a:r>
              <a:rPr lang="pt-BR" dirty="0"/>
              <a:t>comunidade da Rocinha.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80575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3300"/>
                </a:solidFill>
              </a:rPr>
              <a:t>CONCLUSÃO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3400" dirty="0"/>
              <a:t>Esse estudo ajudou a identificar as ações educativas desenvolvidas pelos Enfermeiros durante o Tratamento Diretamente Observado da </a:t>
            </a:r>
            <a:r>
              <a:rPr lang="pt-BR" sz="3400" dirty="0" smtClean="0"/>
              <a:t>Tuberculose, no </a:t>
            </a:r>
            <a:r>
              <a:rPr lang="pt-BR" sz="3400" dirty="0"/>
              <a:t>período estudado. </a:t>
            </a:r>
            <a:endParaRPr lang="pt-BR" sz="3400" dirty="0" smtClean="0"/>
          </a:p>
          <a:p>
            <a:pPr algn="just">
              <a:lnSpc>
                <a:spcPct val="120000"/>
              </a:lnSpc>
              <a:buNone/>
            </a:pPr>
            <a:endParaRPr lang="pt-BR" sz="3400" dirty="0"/>
          </a:p>
          <a:p>
            <a:pPr algn="just">
              <a:lnSpc>
                <a:spcPct val="120000"/>
              </a:lnSpc>
            </a:pPr>
            <a:r>
              <a:rPr lang="pt-BR" sz="3400" dirty="0"/>
              <a:t>	Embora os Enfermeiros </a:t>
            </a:r>
            <a:r>
              <a:rPr lang="pt-BR" sz="3400" dirty="0" smtClean="0"/>
              <a:t>respondam </a:t>
            </a:r>
            <a:r>
              <a:rPr lang="pt-BR" sz="3400" dirty="0"/>
              <a:t>que não, eles realizam a ação educativa dentro dos seus consultórios durante a Consulta de Enfermagem, como foi relatado durante as entrevistas, mas eles não consideram como uma prática realizada. A ação educativa acontece apesar das circunstâncias relatadas pelos Enfermeiros (dificuldade no serviço, e pelo paciente trabalhar e não ter tempo para ir à Clinica da Familia conversar sobre o Tratamento).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155061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00"/>
                </a:solidFill>
              </a:rPr>
              <a:t>CONCLUSÃO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A ação educativa, portanto, deve estar centrada em ajudar e estimular a família, de forma que ela possa atender às necessidades de seus membros, especialmente em relação ao processo saúde-doença, mobilizando recursos, promovendo apoio mútuo e crescimento e favorecendo aprendizado de hábitos saudáveis de vida como forma de alcançarmos o que Paulo Freire (1980) chama de conscientização e transformação.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880759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100" b="1" dirty="0">
                <a:solidFill>
                  <a:srgbClr val="C00000"/>
                </a:solidFill>
              </a:rPr>
              <a:t> </a:t>
            </a:r>
            <a:r>
              <a:rPr lang="pt-B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 </a:t>
            </a:r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CONSTRUÇÃO DO VÍNCULO NO CONTROLE DA </a:t>
            </a:r>
            <a:r>
              <a:rPr lang="pt-B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 </a:t>
            </a:r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 NA ROCINHA- RJ </a:t>
            </a:r>
            <a:r>
              <a:rPr lang="pt-BR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>Thamiris Farias de Souza</a:t>
            </a:r>
            <a:r>
              <a:rPr lang="pt-BR" sz="2700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pt-BR" sz="2700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pt-BR" sz="27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87413"/>
            <a:ext cx="8229600" cy="4237931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n-US" sz="2800" dirty="0" smtClean="0"/>
          </a:p>
          <a:p>
            <a:pPr algn="just"/>
            <a:r>
              <a:rPr lang="pt-BR" sz="2800" dirty="0"/>
              <a:t>Analisar o estabelecimento de vínculo dos profissionais de saúde da equipe da </a:t>
            </a:r>
            <a:r>
              <a:rPr lang="pt-BR" sz="2800" dirty="0" smtClean="0"/>
              <a:t>ESF da </a:t>
            </a:r>
            <a:r>
              <a:rPr lang="pt-BR" sz="2800" dirty="0"/>
              <a:t>Rocinha/RJ com os usuários portadores de </a:t>
            </a:r>
            <a:r>
              <a:rPr lang="pt-BR" sz="2800" dirty="0" smtClean="0"/>
              <a:t>TB.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078611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4500" dirty="0"/>
              <a:t>Os 145 profissionais entrevistados referiram ouvir dos doentes outros problemas de saúde e necessidades além da TB</a:t>
            </a:r>
            <a:r>
              <a:rPr lang="pt-BR" sz="4500" dirty="0" smtClean="0"/>
              <a:t>;</a:t>
            </a:r>
          </a:p>
          <a:p>
            <a:pPr algn="just">
              <a:lnSpc>
                <a:spcPct val="120000"/>
              </a:lnSpc>
            </a:pPr>
            <a:r>
              <a:rPr lang="pt-BR" sz="4500" dirty="0" smtClean="0"/>
              <a:t>95,15</a:t>
            </a:r>
            <a:r>
              <a:rPr lang="pt-BR" sz="4500" dirty="0"/>
              <a:t>% dos entrevistados responderam que os doentes são sempre atendidos pelo mesmo profissional da equipe cada vez que demandam ao serviço de saúde</a:t>
            </a:r>
            <a:r>
              <a:rPr lang="pt-BR" sz="4500" dirty="0" smtClean="0"/>
              <a:t>;</a:t>
            </a:r>
          </a:p>
          <a:p>
            <a:pPr algn="just">
              <a:lnSpc>
                <a:spcPct val="120000"/>
              </a:lnSpc>
            </a:pPr>
            <a:r>
              <a:rPr lang="pt-BR" sz="4500" dirty="0" smtClean="0"/>
              <a:t>99,86</a:t>
            </a:r>
            <a:r>
              <a:rPr lang="pt-BR" sz="4500" dirty="0"/>
              <a:t>% dos entrevistados afirmaram ofertar todas as informações sobre TB necessárias ao seu tratamento. </a:t>
            </a:r>
            <a:endParaRPr lang="pt-BR" sz="4500" dirty="0" smtClean="0"/>
          </a:p>
          <a:p>
            <a:pPr algn="just">
              <a:lnSpc>
                <a:spcPct val="120000"/>
              </a:lnSpc>
            </a:pPr>
            <a:r>
              <a:rPr lang="pt-BR" sz="4500" dirty="0" smtClean="0"/>
              <a:t>Em </a:t>
            </a:r>
            <a:r>
              <a:rPr lang="pt-BR" sz="4500" dirty="0"/>
              <a:t>relação à discussão junto ao doente de TB quanto ao acompanhamento durante o tratamento, 99,89% dos profissionais responderam que é realizado</a:t>
            </a:r>
            <a:r>
              <a:rPr lang="pt-BR" sz="45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pt-BR" sz="4500" dirty="0" smtClean="0"/>
              <a:t>Todos </a:t>
            </a:r>
            <a:r>
              <a:rPr lang="pt-BR" sz="4500" dirty="0"/>
              <a:t>os entrevistados responderam que o </a:t>
            </a:r>
            <a:r>
              <a:rPr lang="pt-BR" sz="4500" dirty="0" smtClean="0"/>
              <a:t>TDO </a:t>
            </a:r>
            <a:r>
              <a:rPr lang="pt-BR" sz="4500" dirty="0"/>
              <a:t>é realizado no domicilio e/ou na unidade de saúde; apenas15% informaram da realização do TDO no local de trabalho do usuário. </a:t>
            </a:r>
            <a:endParaRPr lang="pt-BR" sz="4500" dirty="0" smtClean="0"/>
          </a:p>
          <a:p>
            <a:pPr algn="just">
              <a:lnSpc>
                <a:spcPct val="120000"/>
              </a:lnSpc>
            </a:pPr>
            <a:r>
              <a:rPr lang="pt-BR" sz="4500" dirty="0" smtClean="0"/>
              <a:t>Quanto </a:t>
            </a:r>
            <a:r>
              <a:rPr lang="pt-BR" sz="4500" dirty="0"/>
              <a:t>às visitas domiciliares aos casos prioritários de TB, 98,62% dos entrevistados relatam que as mesmas são realizadas pelas equipes. </a:t>
            </a:r>
            <a:endParaRPr lang="pt-BR" sz="4500" dirty="0" smtClean="0"/>
          </a:p>
          <a:p>
            <a:pPr algn="just">
              <a:lnSpc>
                <a:spcPct val="120000"/>
              </a:lnSpc>
            </a:pPr>
            <a:r>
              <a:rPr lang="pt-BR" sz="4500" dirty="0" smtClean="0"/>
              <a:t>A </a:t>
            </a:r>
            <a:r>
              <a:rPr lang="pt-BR" sz="4500" dirty="0"/>
              <a:t>promoção de ações educativas na comunidade foi relatada em 67,59% das respostas, sendo que 96,55% dos entrevistados informaram que estas são realizadas em épocas de campanha. </a:t>
            </a:r>
            <a:endParaRPr lang="pt-BR" sz="4500" dirty="0" smtClean="0"/>
          </a:p>
          <a:p>
            <a:pPr algn="just">
              <a:lnSpc>
                <a:spcPct val="120000"/>
              </a:lnSpc>
            </a:pPr>
            <a:r>
              <a:rPr lang="pt-BR" sz="4500" dirty="0" smtClean="0"/>
              <a:t>Todos </a:t>
            </a:r>
            <a:r>
              <a:rPr lang="pt-BR" sz="4500" dirty="0"/>
              <a:t>os entrevistados responderam realizar busca do usuário quando este falta a consulta, não comparece para a ingesta ou busca da medicação na data correta.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798242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pt-BR" dirty="0"/>
              <a:t>Através dos dados obtidos e tão somente pela visão dos profissionais entrevistados podemos inferir que há situações que possam caracterizar o vínculo. No entanto há uma limitação do estudo pela ausência de informações na percepção do usuário e desta maneira não podemos concluir se o vínculo é de fato estabelecido. Com isso outras pesquisas poderão surgir envolvendo também a percepção do usuário.</a:t>
            </a:r>
          </a:p>
        </p:txBody>
      </p:sp>
    </p:spTree>
    <p:extLst>
      <p:ext uri="{BB962C8B-B14F-4D97-AF65-F5344CB8AC3E}">
        <p14:creationId xmlns:p14="http://schemas.microsoft.com/office/powerpoint/2010/main" xmlns="" val="24160761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REFERÊNCIAS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32500" lnSpcReduction="20000"/>
          </a:bodyPr>
          <a:lstStyle/>
          <a:p>
            <a:pPr marL="274320" indent="-274320" algn="just">
              <a:buFont typeface="Wingdings 2"/>
              <a:buChar char=""/>
              <a:defRPr/>
            </a:pPr>
            <a:r>
              <a:rPr lang="pt-BR" sz="4300" dirty="0"/>
              <a:t>BRASIL. Ministério da Saúde (BR). Secretaria de Vigilância em Saúde. </a:t>
            </a:r>
            <a:r>
              <a:rPr lang="pt-BR" sz="4300" b="1" dirty="0"/>
              <a:t>Manual de Recomendações para o Controle da Tuberculose no Brasil</a:t>
            </a:r>
            <a:r>
              <a:rPr lang="pt-BR" sz="4300" dirty="0"/>
              <a:t>. Programa Nacional de Controle da Tuberculose. 2010</a:t>
            </a:r>
            <a:r>
              <a:rPr lang="pt-BR" sz="4300" baseline="30000" dirty="0"/>
              <a:t> </a:t>
            </a:r>
            <a:r>
              <a:rPr lang="pt-BR" sz="4300" dirty="0"/>
              <a:t>a</a:t>
            </a:r>
            <a:r>
              <a:rPr lang="pt-BR" sz="4300" dirty="0" smtClean="0"/>
              <a:t>.</a:t>
            </a:r>
          </a:p>
          <a:p>
            <a:pPr marL="274320" indent="-274320" algn="just">
              <a:buFont typeface="Wingdings 2"/>
              <a:buChar char=""/>
              <a:defRPr/>
            </a:pPr>
            <a:endParaRPr lang="pt-BR" sz="4300" dirty="0"/>
          </a:p>
          <a:p>
            <a:pPr marL="274320" indent="-274320" algn="just">
              <a:buFont typeface="Wingdings 2"/>
              <a:buChar char=""/>
              <a:defRPr/>
            </a:pPr>
            <a:r>
              <a:rPr lang="pt-BR" sz="4300" dirty="0"/>
              <a:t>INSTITUTO BRASILEIRO DE GEOGRAFIA E ESTATÍSTICA. IBGE. </a:t>
            </a:r>
            <a:r>
              <a:rPr lang="pt-BR" sz="4300" b="1" dirty="0"/>
              <a:t>Censo populacional 2010</a:t>
            </a:r>
            <a:r>
              <a:rPr lang="pt-BR" sz="4300" dirty="0"/>
              <a:t>. Disponível em: &lt;</a:t>
            </a:r>
            <a:r>
              <a:rPr lang="pt-BR" sz="4300" dirty="0">
                <a:hlinkClick r:id="rId2"/>
              </a:rPr>
              <a:t>http://www.ibge.gov.br/home/default.php</a:t>
            </a:r>
            <a:r>
              <a:rPr lang="pt-BR" sz="4300" dirty="0"/>
              <a:t>&gt;. Acesso em 11 jan. 2011</a:t>
            </a:r>
            <a:r>
              <a:rPr lang="pt-BR" sz="4300" dirty="0" smtClean="0"/>
              <a:t>.</a:t>
            </a:r>
          </a:p>
          <a:p>
            <a:pPr marL="274320" indent="-274320" algn="just">
              <a:buFont typeface="Wingdings 2"/>
              <a:buChar char=""/>
              <a:defRPr/>
            </a:pPr>
            <a:endParaRPr lang="pt-BR" sz="4300" dirty="0"/>
          </a:p>
          <a:p>
            <a:pPr marL="274320" indent="-274320" algn="just">
              <a:buFont typeface="Wingdings 2"/>
              <a:buChar char=""/>
              <a:defRPr/>
            </a:pPr>
            <a:r>
              <a:rPr lang="pt-BR" sz="4300" dirty="0"/>
              <a:t>SECRETARIA MUNICIPAL DE SAÚDE DO RIO DE JANEIRO (SMS/RJ). Programa Nacional de Controle de Tuberculose. </a:t>
            </a:r>
            <a:r>
              <a:rPr lang="pt-BR" sz="4300" b="1" dirty="0"/>
              <a:t>Dados Rocinha, Rio de janeiro</a:t>
            </a:r>
            <a:r>
              <a:rPr lang="pt-BR" sz="4300" dirty="0"/>
              <a:t>. 2010</a:t>
            </a:r>
            <a:r>
              <a:rPr lang="pt-BR" sz="4300" dirty="0" smtClean="0"/>
              <a:t>.</a:t>
            </a:r>
          </a:p>
          <a:p>
            <a:pPr marL="274320" indent="-274320" algn="just">
              <a:buFont typeface="Wingdings 2"/>
              <a:buChar char=""/>
              <a:defRPr/>
            </a:pPr>
            <a:endParaRPr lang="pt-BR" sz="4300" dirty="0"/>
          </a:p>
          <a:p>
            <a:pPr marL="274320" indent="-274320" algn="just">
              <a:buFont typeface="Wingdings 2"/>
              <a:buChar char=""/>
              <a:defRPr/>
            </a:pPr>
            <a:r>
              <a:rPr lang="pt-BR" sz="4300" dirty="0"/>
              <a:t>FUNDO GL0BAL. </a:t>
            </a:r>
            <a:r>
              <a:rPr lang="pt-BR" sz="4300" b="1" dirty="0"/>
              <a:t>Experiência inovadora dá resultados na Rocinha. 2009    .</a:t>
            </a:r>
            <a:r>
              <a:rPr lang="pt-BR" sz="4300" dirty="0"/>
              <a:t>Disponível em: &lt;http://www.fundoglobaltb.org.br/site/noticias/mostra   Noticia.php?Section=5&amp;id_content=1115&gt;. </a:t>
            </a:r>
            <a:r>
              <a:rPr lang="en-US" sz="4300" dirty="0" err="1"/>
              <a:t>Acesso</a:t>
            </a:r>
            <a:r>
              <a:rPr lang="en-US" sz="4300" dirty="0"/>
              <a:t> </a:t>
            </a:r>
            <a:r>
              <a:rPr lang="en-US" sz="4300" dirty="0" err="1"/>
              <a:t>em</a:t>
            </a:r>
            <a:r>
              <a:rPr lang="en-US" sz="4300" dirty="0"/>
              <a:t>: 8 </a:t>
            </a:r>
            <a:r>
              <a:rPr lang="en-US" sz="4300" dirty="0" err="1"/>
              <a:t>fev</a:t>
            </a:r>
            <a:r>
              <a:rPr lang="en-US" sz="4300" dirty="0"/>
              <a:t>. 2011</a:t>
            </a:r>
            <a:r>
              <a:rPr lang="en-US" sz="4300" dirty="0" smtClean="0"/>
              <a:t>.</a:t>
            </a:r>
          </a:p>
          <a:p>
            <a:pPr marL="274320" indent="-274320" algn="just">
              <a:buFont typeface="Wingdings 2"/>
              <a:buChar char=""/>
              <a:defRPr/>
            </a:pPr>
            <a:endParaRPr lang="en-US" sz="4300" dirty="0"/>
          </a:p>
          <a:p>
            <a:pPr marL="274320" indent="-274320" algn="just">
              <a:buFont typeface="Wingdings 2"/>
              <a:buChar char=""/>
              <a:defRPr/>
            </a:pPr>
            <a:r>
              <a:rPr lang="pt-BR" sz="4300" dirty="0"/>
              <a:t>BARDIN,L. Análise de Conteúdo. 7 ed,Lisboa: Persona Edições,1977</a:t>
            </a:r>
            <a:r>
              <a:rPr lang="pt-BR" sz="4300" dirty="0" smtClean="0"/>
              <a:t>.</a:t>
            </a:r>
          </a:p>
          <a:p>
            <a:pPr marL="274320" indent="-274320" algn="just">
              <a:buFont typeface="Wingdings 2"/>
              <a:buChar char=""/>
              <a:defRPr/>
            </a:pPr>
            <a:endParaRPr lang="pt-BR" sz="4300" dirty="0"/>
          </a:p>
          <a:p>
            <a:pPr marL="274320" indent="-274320" algn="just">
              <a:buFont typeface="Wingdings 2"/>
              <a:buChar char=""/>
              <a:defRPr/>
            </a:pPr>
            <a:r>
              <a:rPr lang="en-US" sz="4300" dirty="0"/>
              <a:t>ALBUQUERQUE P.C, </a:t>
            </a:r>
            <a:r>
              <a:rPr lang="en-US" sz="4300" dirty="0" err="1"/>
              <a:t>Stotz</a:t>
            </a:r>
            <a:r>
              <a:rPr lang="en-US" sz="4300" dirty="0"/>
              <a:t> E.N. Popular education in primary care: in search of comprehensives health care</a:t>
            </a:r>
            <a:r>
              <a:rPr lang="en-US" sz="4300" dirty="0" smtClean="0"/>
              <a:t>.</a:t>
            </a:r>
          </a:p>
          <a:p>
            <a:pPr marL="274320" indent="-274320" algn="just">
              <a:buFont typeface="Wingdings 2"/>
              <a:buChar char=""/>
              <a:defRPr/>
            </a:pPr>
            <a:endParaRPr lang="en-US" sz="4300" dirty="0"/>
          </a:p>
          <a:p>
            <a:pPr marL="274320" indent="-274320" algn="just">
              <a:buFont typeface="Wingdings 2"/>
              <a:buChar char=""/>
              <a:defRPr/>
            </a:pPr>
            <a:r>
              <a:rPr lang="pt-BR" sz="4300" dirty="0"/>
              <a:t>MINAYO, M. C. S. </a:t>
            </a:r>
            <a:r>
              <a:rPr lang="pt-BR" sz="4300" b="1" dirty="0"/>
              <a:t>O desafio do conhecimento: pesquisa qualitativa em saúde</a:t>
            </a:r>
            <a:r>
              <a:rPr lang="pt-BR" sz="4300" dirty="0"/>
              <a:t>. 7ª ed. São Paulo-Rio de Janeiro (SP/RJ): Hucitec/ Abrasco. 2000</a:t>
            </a:r>
            <a:r>
              <a:rPr lang="pt-BR" sz="4300" dirty="0" smtClean="0"/>
              <a:t>.</a:t>
            </a:r>
          </a:p>
          <a:p>
            <a:pPr marL="274320" indent="-274320" algn="just">
              <a:buFont typeface="Wingdings 2"/>
              <a:buChar char=""/>
              <a:defRPr/>
            </a:pPr>
            <a:endParaRPr lang="pt-BR" sz="4300" dirty="0"/>
          </a:p>
          <a:p>
            <a:pPr marL="274320" indent="-274320" algn="just">
              <a:buFont typeface="Wingdings 2"/>
              <a:buChar char=""/>
              <a:defRPr/>
            </a:pPr>
            <a:r>
              <a:rPr lang="pt-BR" sz="4300" dirty="0"/>
              <a:t>UGARTE-GIL, C.A.Tuberculosis: um enfoque de Derechos Humanos. </a:t>
            </a:r>
            <a:r>
              <a:rPr lang="en-US" sz="4300" dirty="0"/>
              <a:t>Tuberculosis: a Human Rights approach. </a:t>
            </a:r>
            <a:r>
              <a:rPr lang="en-US" sz="4300" dirty="0" err="1"/>
              <a:t>Acta</a:t>
            </a:r>
            <a:r>
              <a:rPr lang="en-US" sz="4300" dirty="0"/>
              <a:t> </a:t>
            </a:r>
            <a:r>
              <a:rPr lang="en-US" sz="4300" dirty="0" err="1"/>
              <a:t>méd</a:t>
            </a:r>
            <a:r>
              <a:rPr lang="en-US" sz="4300" dirty="0"/>
              <a:t>. </a:t>
            </a:r>
            <a:r>
              <a:rPr lang="en-US" sz="4300" dirty="0" err="1"/>
              <a:t>Peruana</a:t>
            </a:r>
            <a:r>
              <a:rPr lang="en-US" sz="4300" dirty="0"/>
              <a:t> v.26 n.1 Lima </a:t>
            </a:r>
            <a:r>
              <a:rPr lang="en-US" sz="4300" dirty="0" err="1"/>
              <a:t>jan</a:t>
            </a:r>
            <a:r>
              <a:rPr lang="en-US" sz="4300" dirty="0"/>
              <a:t>/mar.2009</a:t>
            </a:r>
            <a:r>
              <a:rPr lang="en-US" sz="4300" dirty="0" smtClean="0"/>
              <a:t>.</a:t>
            </a:r>
          </a:p>
          <a:p>
            <a:pPr marL="274320" indent="-274320" algn="just">
              <a:buFont typeface="Wingdings 2"/>
              <a:buChar char=""/>
              <a:defRPr/>
            </a:pPr>
            <a:endParaRPr lang="pt-BR" sz="4300" dirty="0"/>
          </a:p>
          <a:p>
            <a:pPr marL="274320" indent="-274320" algn="just">
              <a:buFont typeface="Wingdings 2"/>
              <a:buChar char=""/>
              <a:defRPr/>
            </a:pPr>
            <a:r>
              <a:rPr lang="en-US" sz="4300" dirty="0"/>
              <a:t>Global tuberculosis control: surveillance, planning, financing: </a:t>
            </a:r>
            <a:r>
              <a:rPr lang="en-US" sz="4300" b="1" dirty="0"/>
              <a:t>WHO report. </a:t>
            </a:r>
            <a:r>
              <a:rPr lang="pt-BR" sz="4300" b="1" dirty="0"/>
              <a:t>Geneva</a:t>
            </a:r>
            <a:r>
              <a:rPr lang="pt-BR" sz="4300" dirty="0"/>
              <a:t>: World Health Organization, 2008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050465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4861048" cy="280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536" y="-27384"/>
            <a:ext cx="4355976" cy="292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654" y="4465454"/>
            <a:ext cx="3968346" cy="241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4801" y="4581128"/>
            <a:ext cx="204531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295" y="4038848"/>
            <a:ext cx="3647426" cy="284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70123"/>
            <a:ext cx="2113545" cy="195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8029" y="2270123"/>
            <a:ext cx="1675102" cy="204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261" y="2591704"/>
            <a:ext cx="2645251" cy="191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15180"/>
            <a:ext cx="3063154" cy="199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6859" y="3573016"/>
            <a:ext cx="4167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OBRIGADA!</a:t>
            </a:r>
            <a:endParaRPr lang="pt-B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3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Aspectos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Éticos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O </a:t>
            </a:r>
            <a:r>
              <a:rPr lang="pt-BR" sz="2400" dirty="0"/>
              <a:t>estudo em parceria com a EERP/USP foi submetido ao CEP da USP e aprovado em </a:t>
            </a:r>
            <a:r>
              <a:rPr lang="pt-BR" sz="2400" dirty="0" smtClean="0"/>
              <a:t>03/03/2011.</a:t>
            </a:r>
          </a:p>
          <a:p>
            <a:pPr algn="just"/>
            <a:r>
              <a:rPr lang="pt-BR" sz="2400" dirty="0" smtClean="0"/>
              <a:t>O estudo foi apresentado ao CEP da SMS da Cidade do RJ e aprovado em 12/09/2011.</a:t>
            </a:r>
            <a:endParaRPr lang="pt-B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08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Subprojetos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Participantes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Mestrandas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AS AÇÕES DOS ENFERMEIROS NO TRATAMENTO SUPERVISIONADO DA TB E SUAS POSSÍVEIS INTERPRETAÇÕES, COMUNIDADE DA ROCINHA, RJ, BRASIL –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Vivian Albuquerque Abreu dos Santos</a:t>
            </a:r>
            <a:r>
              <a:rPr lang="pt-BR" sz="2000" dirty="0" smtClean="0"/>
              <a:t>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>
                <a:latin typeface="+mn-lt"/>
              </a:rPr>
              <a:t>ESF E O TRATAMENTO DA TB PULMONAR NA COMUNIDADE DA ROCINHA – UMA AVALIAÇÃO DO SERVIÇO  </a:t>
            </a:r>
            <a:r>
              <a:rPr lang="pt-BR" sz="2000" b="1" dirty="0" smtClean="0">
                <a:latin typeface="+mn-lt"/>
              </a:rPr>
              <a:t>- </a:t>
            </a:r>
            <a:r>
              <a:rPr lang="pt-BR" altLang="pt-BR" sz="2000" dirty="0" smtClean="0">
                <a:solidFill>
                  <a:srgbClr val="002060"/>
                </a:solidFill>
              </a:rPr>
              <a:t>Fernanda Cortines Carvalho.</a:t>
            </a:r>
            <a:endParaRPr lang="pt-BR" sz="2000" dirty="0" smtClean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94595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Subprojetos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Participantes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Bolsistas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Iniciação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Científica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Os </a:t>
            </a:r>
            <a:r>
              <a:rPr lang="pt-BR" dirty="0"/>
              <a:t>MOVIMENTOS SOCIAIS NO </a:t>
            </a:r>
            <a:r>
              <a:rPr lang="pt-BR" dirty="0" smtClean="0"/>
              <a:t>TDO DA TB </a:t>
            </a:r>
            <a:r>
              <a:rPr lang="pt-BR" dirty="0"/>
              <a:t>NA COMUNIDADE DA ROCINHA, RJ: UM OLHAR DO </a:t>
            </a:r>
            <a:r>
              <a:rPr lang="pt-BR" dirty="0" smtClean="0"/>
              <a:t>ENFERMEIRO –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Gláucia Lemgruber Schuabb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SISTEMATIZAÇÃO DA ASSISTÊNCIA DE ENFERMAGEM NO </a:t>
            </a:r>
            <a:r>
              <a:rPr lang="pt-BR" dirty="0" smtClean="0"/>
              <a:t>TDO DA TB </a:t>
            </a:r>
            <a:r>
              <a:rPr lang="pt-BR" dirty="0"/>
              <a:t>NA COMUNIDADE DA ROCINHA: RIO DE JANEIRO, BRASIL. </a:t>
            </a:r>
            <a:r>
              <a:rPr lang="pt-BR" dirty="0" smtClean="0"/>
              <a:t>–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Juliana Siqueira Lima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O PROCESSO DE TRANSIÇÃO DO </a:t>
            </a:r>
            <a:r>
              <a:rPr lang="pt-BR" dirty="0" smtClean="0"/>
              <a:t>TDO DO </a:t>
            </a:r>
            <a:r>
              <a:rPr lang="pt-BR" dirty="0"/>
              <a:t>PACS PARA ESF NA COMUNIDADE DA ROCINHA: RIO DE JANEIRO, BRASIL. </a:t>
            </a:r>
            <a:r>
              <a:rPr lang="pt-BR" dirty="0" smtClean="0"/>
              <a:t>–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Mariana Ramos Guimarães</a:t>
            </a:r>
            <a:r>
              <a:rPr lang="pt-BR" dirty="0" smtClean="0"/>
              <a:t>;</a:t>
            </a:r>
          </a:p>
          <a:p>
            <a:pPr algn="just"/>
            <a:endParaRPr lang="en-US" dirty="0"/>
          </a:p>
          <a:p>
            <a:pPr algn="just"/>
            <a:r>
              <a:rPr lang="pt-BR" dirty="0" smtClean="0"/>
              <a:t>AS AÇÕES EDUCATIVAS DOS ENFERMEIROS NO TDO DA TB NA ROCINHA, RIO DE JANEIRO -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Shayanne da Costa Mendonça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en-US" dirty="0" smtClean="0"/>
              <a:t>ESF E A CONSTRUÇÃO DO VÍNCULO NO CONTROLE DA TB NA ROCINHA – RJ </a:t>
            </a:r>
            <a:r>
              <a:rPr lang="pt-BR" dirty="0" smtClean="0"/>
              <a:t>–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Thamiris Farias de Souza.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1318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t-BR" sz="3100" b="1" dirty="0">
                <a:solidFill>
                  <a:srgbClr val="C00000"/>
                </a:solidFill>
              </a:rPr>
              <a:t>ESF E O TRATAMENTO DA TB PULMONAR NA COMUNIDADE DA ROCINHA – UMA AVALIAÇÃO DO SERVIÇO  </a:t>
            </a:r>
            <a:r>
              <a:rPr lang="pt-BR" sz="3100" b="1" dirty="0"/>
              <a:t/>
            </a:r>
            <a:br>
              <a:rPr lang="pt-BR" sz="3100" b="1" dirty="0"/>
            </a:br>
            <a:r>
              <a:rPr lang="pt-BR" altLang="pt-BR" sz="2700" dirty="0" smtClean="0">
                <a:solidFill>
                  <a:srgbClr val="002060"/>
                </a:solidFill>
              </a:rPr>
              <a:t>Fernanda Cortines Carvalho.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085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altLang="pt-BR" sz="2600" b="1" dirty="0" err="1" smtClean="0">
                <a:solidFill>
                  <a:srgbClr val="002060"/>
                </a:solidFill>
              </a:rPr>
              <a:t>Objetivos</a:t>
            </a:r>
            <a:r>
              <a:rPr lang="en-US" altLang="pt-BR" sz="2600" b="1" dirty="0" smtClean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buNone/>
            </a:pPr>
            <a:endParaRPr lang="pt-BR" altLang="pt-BR" sz="2600" b="1" dirty="0" smtClean="0">
              <a:solidFill>
                <a:srgbClr val="002060"/>
              </a:solidFill>
            </a:endParaRPr>
          </a:p>
          <a:p>
            <a:pPr algn="just"/>
            <a:r>
              <a:rPr lang="pt-BR" altLang="pt-BR" sz="2600" b="1" dirty="0" smtClean="0"/>
              <a:t>Descrever a estrutura dos serviços </a:t>
            </a:r>
            <a:r>
              <a:rPr lang="pt-BR" altLang="pt-BR" sz="2600" dirty="0" smtClean="0"/>
              <a:t>de Atenção Básica da ESF voltada para o tratamento dos doentes com TB pulmonar na comunidade da Rocinha;</a:t>
            </a:r>
          </a:p>
          <a:p>
            <a:pPr algn="just"/>
            <a:endParaRPr lang="pt-BR" altLang="pt-BR" sz="2600" dirty="0" smtClean="0"/>
          </a:p>
          <a:p>
            <a:pPr algn="just"/>
            <a:r>
              <a:rPr lang="pt-BR" altLang="pt-BR" sz="2600" b="1" dirty="0" smtClean="0"/>
              <a:t>Descrever a atenção proporcionada </a:t>
            </a:r>
            <a:r>
              <a:rPr lang="pt-BR" altLang="pt-BR" sz="2600" dirty="0" smtClean="0"/>
              <a:t>aos doentes com TB pulmonar nos serviços de Atenção Básica da ESF na comunidade da Rocinha;</a:t>
            </a:r>
          </a:p>
          <a:p>
            <a:pPr algn="just"/>
            <a:endParaRPr lang="pt-BR" altLang="pt-BR" sz="2600" dirty="0" smtClean="0"/>
          </a:p>
          <a:p>
            <a:pPr algn="just"/>
            <a:r>
              <a:rPr lang="pt-BR" altLang="pt-BR" sz="2600" b="1" dirty="0" smtClean="0"/>
              <a:t>Analisar a relação entre a estrutura e atenção proporcionada aos pacientes com TB pulmonar </a:t>
            </a:r>
            <a:r>
              <a:rPr lang="pt-BR" altLang="pt-BR" sz="2600" dirty="0" smtClean="0"/>
              <a:t>nos serviços de Atenção Básica da ESF, na comunidade da Rocinha, com os desfechos do tratamento da TB pulmonar.</a:t>
            </a:r>
          </a:p>
          <a:p>
            <a:pPr algn="just"/>
            <a:endParaRPr lang="pt-BR" altLang="pt-BR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altLang="pt-BR" dirty="0" smtClean="0">
              <a:solidFill>
                <a:srgbClr val="00B05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723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5185</Words>
  <Application>Microsoft Office PowerPoint</Application>
  <PresentationFormat>Apresentação na tela (4:3)</PresentationFormat>
  <Paragraphs>635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Introdução</vt:lpstr>
      <vt:lpstr>Objeto de análise</vt:lpstr>
      <vt:lpstr>Objetivo Geral</vt:lpstr>
      <vt:lpstr>Objetivos Específicos</vt:lpstr>
      <vt:lpstr>Aspectos Éticos</vt:lpstr>
      <vt:lpstr>Subprojetos Participantes (Mestrandas)</vt:lpstr>
      <vt:lpstr>Subprojetos Participantes (Bolsistas de Iniciação Científica)</vt:lpstr>
      <vt:lpstr>ESF E O TRATAMENTO DA TB PULMONAR NA COMUNIDADE DA ROCINHA – UMA AVALIAÇÃO DO SERVIÇO   Fernanda Cortines Carvalho. </vt:lpstr>
      <vt:lpstr>Interpretação da pontuação e resultados obtidos </vt:lpstr>
      <vt:lpstr>RESULTADOS E DISCUSSÃO</vt:lpstr>
      <vt:lpstr>Slide 12</vt:lpstr>
      <vt:lpstr>Tabela 3 – Componente de avaliação Estrutura –  Recursos Humanos – Profissionais de Saúde no atendimento de casos de TB, segundo unidades de saúde. </vt:lpstr>
      <vt:lpstr>Tabela 8 – Escores obtidos pelas unidades e classificação dos componentes avaliativos </vt:lpstr>
      <vt:lpstr>DADOS SECUNDÁRIOS – LIVRO DE CONTROLE DE TRATAMENTO DOS CASOS DE TB – registro atualizado!!! </vt:lpstr>
      <vt:lpstr>CONSIDERAÇÕES FINAIS</vt:lpstr>
      <vt:lpstr>AS AÇÕES DOS ENFERMEIROS NO TS DA TB E SUAS POSSÍVEIS INTERPRETAÇÕES, COMUNIDADE DA ROCINHA, RJ, BRASIL Vivian Albuquerque Abreu dos Santos. </vt:lpstr>
      <vt:lpstr>RESULTADOS </vt:lpstr>
      <vt:lpstr>CONCLUSÃO</vt:lpstr>
      <vt:lpstr>Os MOVIMENTOS SOCIAIS NO TDO DA TB NA COMUNIDADE DA ROCINHA, RJ: UM OLHAR DO ENFERMEIRO  Gláucia Lemgruber Schuabb </vt:lpstr>
      <vt:lpstr>RESULTADOS</vt:lpstr>
      <vt:lpstr>Slide 22</vt:lpstr>
      <vt:lpstr>Slide 23</vt:lpstr>
      <vt:lpstr>Slide 24</vt:lpstr>
      <vt:lpstr>Slide 25</vt:lpstr>
      <vt:lpstr>CONCLUSÃO</vt:lpstr>
      <vt:lpstr>A SISTEMATIZAÇÃO DA ASSISTÊNCIA DE ENFERMAGEM NO TDO DA TB NA COMUNIDADE DA ROCINHA – RJ, BRASIL Juliana Siqueira Lima </vt:lpstr>
      <vt:lpstr>RESULTADOS</vt:lpstr>
      <vt:lpstr>Quanto ao conceito da SAE na concepção do Enfermeiro:</vt:lpstr>
      <vt:lpstr>Os Enfermeiros concordam ou discordam com a utilização da SAE no TDO da Tuberculose? </vt:lpstr>
      <vt:lpstr>CONCLUSÃO</vt:lpstr>
      <vt:lpstr>TRANSIÇÃO DO TDO DA TUBERCULOSE DO PACS PARA ESF NA COMUNIDADE DA ROCINHA Mariana Ramos Guimarães </vt:lpstr>
      <vt:lpstr>RESULTADOS E DISCUSSÃO</vt:lpstr>
      <vt:lpstr>Processo de transição PACS para ESF </vt:lpstr>
      <vt:lpstr>Slide 35</vt:lpstr>
      <vt:lpstr>Slide 36</vt:lpstr>
      <vt:lpstr>Slide 37</vt:lpstr>
      <vt:lpstr>Melhorias na realização do tratamento da TB geradas pela transição PACS para ESF </vt:lpstr>
      <vt:lpstr>Slide 39</vt:lpstr>
      <vt:lpstr>Dificuldades na realização do tratamento da TB geradas pela transição PACS para ESF </vt:lpstr>
      <vt:lpstr>Slide 41</vt:lpstr>
      <vt:lpstr>Slide 42</vt:lpstr>
      <vt:lpstr>Slide 43</vt:lpstr>
      <vt:lpstr>CONSIDERAÇÕES FINAIS</vt:lpstr>
      <vt:lpstr>“AS AÇÕES EDUCATIVAS DOS ENFERMEIROS NO TDO DA TUBERCULOSE NA ROCINHA, RIO DE JANEIRO.” Shayanne da Costa Mendonça  </vt:lpstr>
      <vt:lpstr>  Você realiza alguma atividade educativa em saúde na área da Tuberculose? </vt:lpstr>
      <vt:lpstr>Slide 47</vt:lpstr>
      <vt:lpstr>Slide 48</vt:lpstr>
      <vt:lpstr>Slide 49</vt:lpstr>
      <vt:lpstr>CONCLUSÃO</vt:lpstr>
      <vt:lpstr>CONCLUSÃO</vt:lpstr>
      <vt:lpstr> ESF E A CONSTRUÇÃO DO VÍNCULO NO CONTROLE DA TB PULMONAR NA ROCINHA- RJ  Thamiris Farias de Souza </vt:lpstr>
      <vt:lpstr>RESULTADOS</vt:lpstr>
      <vt:lpstr>CONCLUSÃO</vt:lpstr>
      <vt:lpstr>REFERÊNCIAS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</dc:creator>
  <cp:lastModifiedBy>fabsouza</cp:lastModifiedBy>
  <cp:revision>95</cp:revision>
  <dcterms:created xsi:type="dcterms:W3CDTF">2014-08-17T01:34:13Z</dcterms:created>
  <dcterms:modified xsi:type="dcterms:W3CDTF">2014-10-17T21:39:58Z</dcterms:modified>
</cp:coreProperties>
</file>