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62" r:id="rId4"/>
    <p:sldId id="257" r:id="rId5"/>
    <p:sldId id="258" r:id="rId6"/>
    <p:sldId id="259" r:id="rId7"/>
    <p:sldId id="261" r:id="rId8"/>
    <p:sldId id="265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1C127-CE55-4E75-BEA5-3AAE243857E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1EACA-6927-4FE5-8FD9-DFEF0CB1F49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Fonte: http://mds.gov.br/assuntos/assistencia-social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1EACA-6927-4FE5-8FD9-DFEF0CB1F49E}" type="slidenum">
              <a:rPr lang="pt-BR" smtClean="0"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099E9-D0E1-4D2E-A60D-C0E45DBAD227}" type="datetimeFigureOut">
              <a:rPr lang="pt-BR" smtClean="0"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8BDE1-C412-4E63-A7F7-64AAE4B2CCF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mds.gov.br/assuntos/cadastro-unico/legislacao-teste/legislacao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ds.gov.br/assuntos/assistencia-social/beneficios-assistenciais/beneficios-eventuais" TargetMode="External"/><Relationship Id="rId2" Type="http://schemas.openxmlformats.org/officeDocument/2006/relationships/hyperlink" Target="http://www.mds.gov.br/assuntos/assistencia-social/beneficios-assistenciais/bp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ds.gov.br/assuntos/bolsa-familia/o-que-e/acesso-a-educacao-e-saude/acesso-a-educacao-e-saud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fontAlgn="base"/>
            <a:r>
              <a:rPr lang="pt-BR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1600" dirty="0" smtClean="0">
                <a:latin typeface="Arial" pitchFamily="34" charset="0"/>
                <a:cs typeface="Arial" pitchFamily="34" charset="0"/>
              </a:rPr>
            </a:br>
            <a:r>
              <a:rPr lang="pt-BR" sz="1600" dirty="0">
                <a:latin typeface="Arial" pitchFamily="34" charset="0"/>
                <a:cs typeface="Arial" pitchFamily="34" charset="0"/>
              </a:rPr>
              <a:t/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r>
              <a:rPr lang="pt-BR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1600" dirty="0" smtClean="0">
                <a:latin typeface="Arial" pitchFamily="34" charset="0"/>
                <a:cs typeface="Arial" pitchFamily="34" charset="0"/>
              </a:rPr>
            </a:b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CADASTRO ÚNICO:</a:t>
            </a:r>
            <a:br>
              <a:rPr lang="pt-BR" sz="1600" b="1" dirty="0" smtClean="0">
                <a:latin typeface="Arial" pitchFamily="34" charset="0"/>
                <a:cs typeface="Arial" pitchFamily="34" charset="0"/>
              </a:rPr>
            </a:br>
            <a:r>
              <a:rPr lang="pt-BR" sz="16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que é e para que serve</a:t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r>
              <a:rPr lang="pt-BR" sz="1600" dirty="0">
                <a:latin typeface="Arial" pitchFamily="34" charset="0"/>
                <a:cs typeface="Arial" pitchFamily="34" charset="0"/>
              </a:rPr>
              <a:t>publicado  em 02/07/2015 14h59</a:t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r>
              <a:rPr lang="pt-BR" sz="1600" dirty="0">
                <a:latin typeface="Arial" pitchFamily="34" charset="0"/>
                <a:cs typeface="Arial" pitchFamily="34" charset="0"/>
              </a:rPr>
              <a:t>O Cadastro Único para Programas Sociais do Governo Federal (Cadastro Único) é um instrumento que identifica e caracteriza as famílias de baixa renda, permitindo que o governo conheça melhor a realidade socioeconômica dessa população. Nele são registradas informações como: características da residência, identificação de cada pessoa, escolaridade, situação de trabalho e renda, entre outras. </a:t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r>
              <a:rPr lang="pt-BR" sz="1600" dirty="0">
                <a:latin typeface="Arial" pitchFamily="34" charset="0"/>
                <a:cs typeface="Arial" pitchFamily="34" charset="0"/>
              </a:rPr>
              <a:t/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r>
              <a:rPr lang="pt-BR" sz="1600" dirty="0">
                <a:latin typeface="Arial" pitchFamily="34" charset="0"/>
                <a:cs typeface="Arial" pitchFamily="34" charset="0"/>
              </a:rPr>
              <a:t>A partir de 2003, o Cadastro Único se tornou o principal instrumento do Estado brasileiro para a seleção e a inclusão de famílias de baixa renda em programas federais, sendo usado obrigatoriamente para a concessão dos benefícios do Programa Bolsa Família, da Tarifa Social de Energia Elétrica, do Programa Minha Casa Minha Vida, da Bolsa Verde, entre outros. Também pode ser utilizado para a seleção de beneficiários de programas ofertados pelos governos estaduais e municipais. Por isso, ele é funciona como uma porta de entrada para as famílias acessarem diversas políticas públicas. </a:t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r>
              <a:rPr lang="pt-BR" sz="1600" dirty="0">
                <a:latin typeface="Arial" pitchFamily="34" charset="0"/>
                <a:cs typeface="Arial" pitchFamily="34" charset="0"/>
              </a:rPr>
              <a:t/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r>
              <a:rPr lang="pt-BR" sz="1600" dirty="0">
                <a:latin typeface="Arial" pitchFamily="34" charset="0"/>
                <a:cs typeface="Arial" pitchFamily="34" charset="0"/>
              </a:rPr>
              <a:t>A execução do Cadastro Único é de responsabilidade compartilhada entre o governo federal, os estados, os municípios e o Distrito Federal. Em nível federal, o Ministério do Desenvolvimento Social e Combate à Fome (MDS) é o gestor responsável, e a Caixa Econômica Federal é o agente operador que mantém o Sistema de Cadastro Único. </a:t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r>
              <a:rPr lang="pt-BR" sz="1600" dirty="0">
                <a:latin typeface="Arial" pitchFamily="34" charset="0"/>
                <a:cs typeface="Arial" pitchFamily="34" charset="0"/>
              </a:rPr>
              <a:t>O Cadastro Único está regulamentado pelo Decreto nº 6.135, de 26 de junho de 2007, e outras normas. A consulta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pt-BR" sz="1600" dirty="0" err="1">
                <a:latin typeface="Arial" pitchFamily="34" charset="0"/>
                <a:cs typeface="Arial" pitchFamily="34" charset="0"/>
                <a:hlinkClick r:id="rId2"/>
              </a:rPr>
              <a:t>legislação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.</a:t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Benefícios Assistenciais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>
              <a:buNone/>
            </a:pPr>
            <a:endParaRPr lang="pt-BR" dirty="0"/>
          </a:p>
          <a:p>
            <a:pPr fontAlgn="base"/>
            <a:r>
              <a:rPr lang="pt-BR" dirty="0"/>
              <a:t>Os benefícios assistenciais fazem parte da política de Assistência Social e são um direito do cidadão e dever do Estado. Esses benefícios são divididos em duas modalidades: o Benefício de Prestação Continuada da Assistência Social (BPC) e os Benefícios Eventuais.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O </a:t>
            </a:r>
            <a:r>
              <a:rPr lang="pt-BR" dirty="0">
                <a:hlinkClick r:id="rId2"/>
              </a:rPr>
              <a:t>Benefício de Prestação Continuada da Assistência Social (BPC)</a:t>
            </a:r>
            <a:r>
              <a:rPr lang="pt-BR" dirty="0"/>
              <a:t> garante a transferência mensal de 1 (um) salário mínimo à pessoa idosa com 65 anos ou mais e à pessoa com deficiência de qualquer idade. Nos dois casos, o cidadão que pleiteia o benefício deve comprovar não possuir meios de se sustentar ou de ser sustentado pela família.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Os </a:t>
            </a:r>
            <a:r>
              <a:rPr lang="pt-BR" dirty="0">
                <a:hlinkClick r:id="rId3"/>
              </a:rPr>
              <a:t>Benefícios Eventuais</a:t>
            </a:r>
            <a:r>
              <a:rPr lang="pt-BR" dirty="0"/>
              <a:t> são caracterizados por serem suplementares e temporários, prestados aos cidadãos e às famílias em casos de nascimento, morte, situações de vulnerabilidade provisória e de calamidade pública.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r>
              <a:rPr lang="pt-BR" sz="1100" b="1" dirty="0">
                <a:latin typeface="Arial" pitchFamily="34" charset="0"/>
                <a:cs typeface="Arial" pitchFamily="34" charset="0"/>
              </a:rPr>
              <a:t>Presidência da República</a:t>
            </a:r>
          </a:p>
          <a:p>
            <a:r>
              <a:rPr lang="pt-BR" sz="1100" b="1" dirty="0">
                <a:latin typeface="Arial" pitchFamily="34" charset="0"/>
                <a:cs typeface="Arial" pitchFamily="34" charset="0"/>
              </a:rPr>
              <a:t>Casa Civil</a:t>
            </a:r>
          </a:p>
          <a:p>
            <a:r>
              <a:rPr lang="pt-BR" sz="1100" b="1" dirty="0">
                <a:latin typeface="Arial" pitchFamily="34" charset="0"/>
                <a:cs typeface="Arial" pitchFamily="34" charset="0"/>
              </a:rPr>
              <a:t>Subchefia para Assuntos Jurídicos</a:t>
            </a:r>
          </a:p>
          <a:p>
            <a:r>
              <a:rPr lang="pt-BR" sz="1100" b="1" dirty="0">
                <a:latin typeface="Arial" pitchFamily="34" charset="0"/>
                <a:cs typeface="Arial" pitchFamily="34" charset="0"/>
              </a:rPr>
              <a:t>DECRETO Nº 6.307, DE 14 DE DEZEMBRO DE 2007.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Dispõe sobre os benefícios eventuais de que trata o art. 22 da Lei no 8.742, de 7 de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dezembro de 1993.</a:t>
            </a:r>
          </a:p>
          <a:p>
            <a:r>
              <a:rPr lang="pt-BR" sz="1100" b="1" dirty="0">
                <a:latin typeface="Arial" pitchFamily="34" charset="0"/>
                <a:cs typeface="Arial" pitchFamily="34" charset="0"/>
              </a:rPr>
              <a:t>O PRESIDENTE DA REPÚBLICA, no uso da atribuição que lhe confere o art. 84, inciso IV, da Constituição, e tendo em vista o disposto no art. 22 da Lei no 8.742, de 7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de dezembro de 1993,</a:t>
            </a:r>
          </a:p>
          <a:p>
            <a:r>
              <a:rPr lang="pt-BR" sz="1100" b="1" dirty="0">
                <a:latin typeface="Arial" pitchFamily="34" charset="0"/>
                <a:cs typeface="Arial" pitchFamily="34" charset="0"/>
              </a:rPr>
              <a:t>DECRETA: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Art. 1o Benefícios eventuais são provisões suplementares e provisórias, prestadas aos cidadãos e às famílias em virtude de nascimento, morte, situações de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vulnerabilidade temporária e de calamidade pública.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§ 1o Os benefícios eventuais integram organicamente as garantias do Sistema Único de Assistência Social - SUAS.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§ 2o A concessão e o valor dos auxílios por natalidade e por morte serão regulados pelos Conselhos de Assistência Social dos Estados, do Distrito Federal e dos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Municípios, mediante critérios e prazos definidos pelo Conselho Nacional de Assistência Social - CNAS.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Art. 2o O benefício eventual deve atender, no âmbito do SUAS, aos seguintes princípios: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I - integração à rede de serviços socioassistenciais, com vistas ao atendimento das necessidades humanas básicas;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II - constituição de provisão certa para enfrentar com agilidade e presteza eventos incertos;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III - proibição de subordinação a contribuições prévias e de vinculação a contrapartidas;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IV - adoção de critérios de elegibilidade em consonância com a Política Nacional de Assistência Social - PNAS;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V - garantia de qualidade e prontidão de respostas aos usuários, bem como de espaços para manifestação e defesa de seus direitos;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VI - garantia de igualdade de condições no acesso às informações e à fruição do benefício eventual;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VII - afirmação dos benefícios eventuais como direito relativo à cidadania;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VIII - ampla divulgação dos critérios para a sua concessão; e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IX - desvinculação de comprovações complexas e vexatórias de pobreza, que estigmatizam os benefícios, os beneficiários e a política de assistência social.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Decreto nº 6307 http://www.planalto.gov.br/ccivil_03/_Ato2007-2010/2007/Decreto/D6307.htm</a:t>
            </a:r>
          </a:p>
          <a:p>
            <a:r>
              <a:rPr lang="pt-BR" sz="1100" dirty="0">
                <a:latin typeface="Arial" pitchFamily="34" charset="0"/>
                <a:cs typeface="Arial" pitchFamily="34" charset="0"/>
              </a:rPr>
              <a:t>1 de 3 19/05/2010 15:42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 Programa Bolsa família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pt-BR" b="1" dirty="0"/>
              <a:t>Quem pode participar</a:t>
            </a:r>
            <a:br>
              <a:rPr lang="pt-BR" b="1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O Programa Bolsa Família atende às famílias que vivem em situação de pobreza e de extrema pobreza. Foi utilizado um limite de renda para definir esses dois patamares. Assim, podem fazer parte do Programa:</a:t>
            </a:r>
          </a:p>
          <a:p>
            <a:pPr fontAlgn="base"/>
            <a:r>
              <a:rPr lang="pt-BR" dirty="0"/>
              <a:t>- Todas as famílias com renda por pessoa de até R$ 77 mensais; </a:t>
            </a:r>
            <a:br>
              <a:rPr lang="pt-BR" dirty="0"/>
            </a:br>
            <a:r>
              <a:rPr lang="pt-BR" dirty="0"/>
              <a:t>- Famílias com renda por pessoa entre R$ 77,01 e R$ 154 mensais, desde que tenham, em sua composição crianças ou adolescentes de 0 a 17 anos.</a:t>
            </a:r>
          </a:p>
          <a:p>
            <a:pPr fontAlgn="base"/>
            <a:r>
              <a:rPr lang="pt-BR" dirty="0"/>
              <a:t/>
            </a:r>
            <a:br>
              <a:rPr lang="pt-BR" dirty="0"/>
            </a:br>
            <a:r>
              <a:rPr lang="pt-BR" b="1" dirty="0"/>
              <a:t>Como se cadastrar</a:t>
            </a:r>
            <a:r>
              <a:rPr lang="pt-BR" dirty="0"/>
              <a:t> 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Não existe um cadastro específico do Programa Bolsa Família. Na realidade, quando a pessoa fala que fez o cadastro do Bolsa, ela se inscreveu no Cadastro Único para Programas Sociais do Governo Federal, ou apenas Cadastro Único.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Os municípios e o Distrito Federal são os responsáveis pelo cadastramento das famílias — assim, as famílias interessadas devem ir ao setor do Bolsa Família e do Cadastro Único em sua cidade. Em muitos locais, o cadastramento também pode ser realizado nos Centros de Referência da Assistência Social (CRAS). </a:t>
            </a:r>
            <a:br>
              <a:rPr lang="pt-BR" dirty="0"/>
            </a:b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Benefícios x valores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fontAlgn="base"/>
            <a:r>
              <a:rPr lang="pt-BR" sz="1600" dirty="0">
                <a:latin typeface="Arial" pitchFamily="34" charset="0"/>
                <a:cs typeface="Arial" pitchFamily="34" charset="0"/>
              </a:rPr>
              <a:t>O valor que a família recebe por mês é a soma de vários tipos de benefícios previstos no Programa Bolsa Família. Os tipos e as quantidades de benefícios que cada família recebe dependem da composição (número de pessoas, idades, presença de gestantes etc.) e da renda da família beneficiária.</a:t>
            </a:r>
          </a:p>
          <a:p>
            <a:pPr fontAlgn="base"/>
            <a:r>
              <a:rPr lang="pt-BR" sz="1600" b="1" dirty="0">
                <a:latin typeface="Arial" pitchFamily="34" charset="0"/>
                <a:cs typeface="Arial" pitchFamily="34" charset="0"/>
              </a:rPr>
              <a:t>Benefício Básico, no valor de R$ 77,00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/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600" dirty="0">
                <a:latin typeface="Arial" pitchFamily="34" charset="0"/>
                <a:cs typeface="Arial" pitchFamily="34" charset="0"/>
              </a:rPr>
              <a:t>- Pago apenas a famílias extremamente pobres (renda mensal por pessoa de até R$ 77,00).</a:t>
            </a:r>
          </a:p>
          <a:p>
            <a:pPr fontAlgn="base"/>
            <a:r>
              <a:rPr lang="pt-BR" sz="1600" b="1" dirty="0">
                <a:latin typeface="Arial" pitchFamily="34" charset="0"/>
                <a:cs typeface="Arial" pitchFamily="34" charset="0"/>
              </a:rPr>
              <a:t>Benefícios Variáveis, no valor de R$ 35,00 cada um (até cinco por família):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600" dirty="0">
                <a:latin typeface="Arial" pitchFamily="34" charset="0"/>
                <a:cs typeface="Arial" pitchFamily="34" charset="0"/>
              </a:rPr>
              <a:t>— Benefício Variável Vinculado à Criança ou ao Adolescente de 0 a 15 anos.</a:t>
            </a:r>
          </a:p>
          <a:p>
            <a:pPr fontAlgn="base"/>
            <a:r>
              <a:rPr lang="pt-BR" sz="1600" dirty="0">
                <a:latin typeface="Arial" pitchFamily="34" charset="0"/>
                <a:cs typeface="Arial" pitchFamily="34" charset="0"/>
              </a:rPr>
              <a:t>- Pago às famílias com renda mensal de até R$ 154,00 por pessoa e que tenham crianças ou adolescentes de 0 a 15 anos de idade em sua composição. É exigida frequência escolar das crianças e adolescentes entre 6 e 15 anos de idade (Saiba mais sobre esse compromisso </a:t>
            </a:r>
            <a:r>
              <a:rPr lang="pt-BR" sz="1600" dirty="0">
                <a:latin typeface="Arial" pitchFamily="34" charset="0"/>
                <a:cs typeface="Arial" pitchFamily="34" charset="0"/>
                <a:hlinkClick r:id="rId2"/>
              </a:rPr>
              <a:t>aqui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).</a:t>
            </a:r>
          </a:p>
          <a:p>
            <a:pPr fontAlgn="base"/>
            <a:r>
              <a:rPr lang="pt-BR" sz="1600" dirty="0">
                <a:latin typeface="Arial" pitchFamily="34" charset="0"/>
                <a:cs typeface="Arial" pitchFamily="34" charset="0"/>
              </a:rPr>
              <a:t>— Benefício Variável Vinculado à Gestante.</a:t>
            </a:r>
          </a:p>
          <a:p>
            <a:pPr fontAlgn="base"/>
            <a:r>
              <a:rPr lang="pt-BR" sz="1600" dirty="0">
                <a:latin typeface="Arial" pitchFamily="34" charset="0"/>
                <a:cs typeface="Arial" pitchFamily="34" charset="0"/>
              </a:rPr>
              <a:t>- Pago às famílias com renda mensal de até R$ 154,00 por pessoa e que tenham grávidas em sua composição. </a:t>
            </a:r>
            <a:br>
              <a:rPr lang="pt-BR" sz="1600" dirty="0">
                <a:latin typeface="Arial" pitchFamily="34" charset="0"/>
                <a:cs typeface="Arial" pitchFamily="34" charset="0"/>
              </a:rPr>
            </a:br>
            <a:r>
              <a:rPr lang="pt-BR" sz="1600" dirty="0">
                <a:latin typeface="Arial" pitchFamily="34" charset="0"/>
                <a:cs typeface="Arial" pitchFamily="34" charset="0"/>
              </a:rPr>
              <a:t>o Pagamento de nove parcelas mensais. O benefício só é pago se a gravidez for identificada pela área de saúde para que a informação seja inserida no Sistema Bolsa Família na Saúde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47500" lnSpcReduction="20000"/>
          </a:bodyPr>
          <a:lstStyle/>
          <a:p>
            <a:pPr fontAlgn="base"/>
            <a:r>
              <a:rPr lang="pt-BR" sz="3400" dirty="0" smtClean="0">
                <a:latin typeface="Arial" pitchFamily="34" charset="0"/>
                <a:cs typeface="Arial" pitchFamily="34" charset="0"/>
              </a:rPr>
              <a:t>— Benefício Variável Vinculado à Nutriz.</a:t>
            </a:r>
          </a:p>
          <a:p>
            <a:pPr fontAlgn="base"/>
            <a:r>
              <a:rPr lang="pt-BR" sz="3400" dirty="0" smtClean="0">
                <a:latin typeface="Arial" pitchFamily="34" charset="0"/>
                <a:cs typeface="Arial" pitchFamily="34" charset="0"/>
              </a:rPr>
              <a:t>- Pago às famílias com renda mensal de até R$ 154,00 por pessoa e que tenham crianças com idade entre 0 e 6 meses em sua composição, para reforçar a alimentação do bebê, mesmo nos casos em que o bebê não more com a mãe. </a:t>
            </a:r>
            <a:br>
              <a:rPr lang="pt-BR" sz="3400" dirty="0" smtClean="0">
                <a:latin typeface="Arial" pitchFamily="34" charset="0"/>
                <a:cs typeface="Arial" pitchFamily="34" charset="0"/>
              </a:rPr>
            </a:br>
            <a:r>
              <a:rPr lang="pt-BR" sz="3400" dirty="0" smtClean="0">
                <a:latin typeface="Arial" pitchFamily="34" charset="0"/>
                <a:cs typeface="Arial" pitchFamily="34" charset="0"/>
              </a:rPr>
              <a:t>- Pagamento de seis parcelas mensais. Para que o benefício seja concedido, a criança precisa ter seus dados incluídos no Cadastro Único até o sexto mês de vida.</a:t>
            </a:r>
          </a:p>
          <a:p>
            <a:pPr fontAlgn="base"/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3400" b="1" dirty="0" smtClean="0">
                <a:latin typeface="Arial" pitchFamily="34" charset="0"/>
                <a:cs typeface="Arial" pitchFamily="34" charset="0"/>
              </a:rPr>
              <a:t>Benefício Variável Vinculado ao Adolescente, no valor de R$ 42,00 (até dois por família).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3400" dirty="0" smtClean="0">
                <a:latin typeface="Arial" pitchFamily="34" charset="0"/>
                <a:cs typeface="Arial" pitchFamily="34" charset="0"/>
              </a:rPr>
              <a:t>- Pago às famílias com renda mensal de até R$ 154,00 por pessoa e que tenham adolescentes entre 16 e 17 anos em sua composição. É exigida frequência escolar dos adolescentes. </a:t>
            </a:r>
          </a:p>
          <a:p>
            <a:pPr fontAlgn="base"/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400" b="1" dirty="0" smtClean="0">
                <a:latin typeface="Arial" pitchFamily="34" charset="0"/>
                <a:cs typeface="Arial" pitchFamily="34" charset="0"/>
              </a:rPr>
              <a:t>Benefício para Superação da Extrema Pobreza, em valor calculado individualmente para cada família.</a:t>
            </a:r>
            <a:endParaRPr lang="pt-BR" sz="3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3400" dirty="0" smtClean="0">
                <a:latin typeface="Arial" pitchFamily="34" charset="0"/>
                <a:cs typeface="Arial" pitchFamily="34" charset="0"/>
              </a:rPr>
              <a:t>- Pago às famílias que continuem com renda mensal por pessoa inferior a R$ 77,00, mesmo após receberem os outros tipos de benefícios do Programa.</a:t>
            </a:r>
            <a:br>
              <a:rPr lang="pt-BR" sz="3400" dirty="0" smtClean="0">
                <a:latin typeface="Arial" pitchFamily="34" charset="0"/>
                <a:cs typeface="Arial" pitchFamily="34" charset="0"/>
              </a:rPr>
            </a:br>
            <a:r>
              <a:rPr lang="pt-BR" sz="3400" dirty="0" smtClean="0">
                <a:latin typeface="Arial" pitchFamily="34" charset="0"/>
                <a:cs typeface="Arial" pitchFamily="34" charset="0"/>
              </a:rPr>
              <a:t>- O valor do benefício é calculado de acordo com a renda e quantidade de pessoas da família, para garantir que a família ultrapasse o piso de R$ 77,00 de renda por pessoa.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solriodasostras.files.wordpress.com/2011/12/gastos-gov-p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620688"/>
            <a:ext cx="7172325" cy="5019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Fonte: http://mds.gov.br/assuntos/assistencia-social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508</Words>
  <Application>Microsoft Office PowerPoint</Application>
  <PresentationFormat>Apresentação na tela (4:3)</PresentationFormat>
  <Paragraphs>56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   CADASTRO ÚNICO: O que é e para que serve publicado  em 02/07/2015 14h59 O Cadastro Único para Programas Sociais do Governo Federal (Cadastro Único) é um instrumento que identifica e caracteriza as famílias de baixa renda, permitindo que o governo conheça melhor a realidade socioeconômica dessa população. Nele são registradas informações como: características da residência, identificação de cada pessoa, escolaridade, situação de trabalho e renda, entre outras.   A partir de 2003, o Cadastro Único se tornou o principal instrumento do Estado brasileiro para a seleção e a inclusão de famílias de baixa renda em programas federais, sendo usado obrigatoriamente para a concessão dos benefícios do Programa Bolsa Família, da Tarifa Social de Energia Elétrica, do Programa Minha Casa Minha Vida, da Bolsa Verde, entre outros. Também pode ser utilizado para a seleção de beneficiários de programas ofertados pelos governos estaduais e municipais. Por isso, ele é funciona como uma porta de entrada para as famílias acessarem diversas políticas públicas.   A execução do Cadastro Único é de responsabilidade compartilhada entre o governo federal, os estados, os municípios e o Distrito Federal. Em nível federal, o Ministério do Desenvolvimento Social e Combate à Fome (MDS) é o gestor responsável, e a Caixa Econômica Federal é o agente operador que mantém o Sistema de Cadastro Único.  O Cadastro Único está regulamentado pelo Decreto nº 6.135, de 26 de junho de 2007, e outras normas. A consulta alegislação. </vt:lpstr>
      <vt:lpstr>Benefícios Assistenciais</vt:lpstr>
      <vt:lpstr>Slide 3</vt:lpstr>
      <vt:lpstr> Programa Bolsa família</vt:lpstr>
      <vt:lpstr>Benefícios x valores</vt:lpstr>
      <vt:lpstr>Slide 6</vt:lpstr>
      <vt:lpstr>Slide 7</vt:lpstr>
      <vt:lpstr>Slide 8</vt:lpstr>
      <vt:lpstr>Fonte: http://mds.gov.br/assuntos/assistencia-social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CADASTRO ÚNICO: O que é e para que serve publicado  em 02/07/2015 14h59 O Cadastro Único para Programas Sociais do Governo Federal (Cadastro Único) é um instrumento que identifica e caracteriza as famílias de baixa renda, permitindo que o governo conheça melhor a realidade socioeconômica dessa população. Nele são registradas informações como: características da residência, identificação de cada pessoa, escolaridade, situação de trabalho e renda, entre outras.   A partir de 2003, o Cadastro Único se tornou o principal instrumento do Estado brasileiro para a seleção e a inclusão de famílias de baixa renda em programas federais, sendo usado obrigatoriamente para a concessão dos benefícios do Programa Bolsa Família, da Tarifa Social de Energia Elétrica, do Programa Minha Casa Minha Vida, da Bolsa Verde, entre outros. Também pode ser utilizado para a seleção de beneficiários de programas ofertados pelos governos estaduais e municipais. Por isso, ele é funciona como uma porta de entrada para as famílias acessarem diversas políticas públicas.   A execução do Cadastro Único é de responsabilidade compartilhada entre o governo federal, os estados, os municípios e o Distrito Federal. Em nível federal, o Ministério do Desenvolvimento Social e Combate à Fome (MDS) é o gestor responsável, e a Caixa Econômica Federal é o agente operador que mantém o Sistema de Cadastro Único.  O Cadastro Único está regulamentado pelo Decreto nº 6.135, de 26 de junho de 2007, e outras normas. A consulta alegislação.</dc:title>
  <dc:creator>Rafaela</dc:creator>
  <cp:lastModifiedBy>Rafaela</cp:lastModifiedBy>
  <cp:revision>12</cp:revision>
  <dcterms:created xsi:type="dcterms:W3CDTF">2016-04-11T18:46:32Z</dcterms:created>
  <dcterms:modified xsi:type="dcterms:W3CDTF">2016-04-11T23:34:42Z</dcterms:modified>
</cp:coreProperties>
</file>