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04" r:id="rId25"/>
    <p:sldId id="305" r:id="rId26"/>
    <p:sldId id="306" r:id="rId27"/>
    <p:sldId id="278" r:id="rId28"/>
    <p:sldId id="279" r:id="rId29"/>
    <p:sldId id="281" r:id="rId30"/>
    <p:sldId id="280" r:id="rId31"/>
    <p:sldId id="287" r:id="rId32"/>
    <p:sldId id="288" r:id="rId33"/>
    <p:sldId id="284" r:id="rId34"/>
    <p:sldId id="285" r:id="rId35"/>
    <p:sldId id="286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299" r:id="rId46"/>
    <p:sldId id="314" r:id="rId47"/>
    <p:sldId id="308" r:id="rId48"/>
    <p:sldId id="309" r:id="rId49"/>
    <p:sldId id="321" r:id="rId50"/>
    <p:sldId id="320" r:id="rId51"/>
    <p:sldId id="319" r:id="rId52"/>
    <p:sldId id="322" r:id="rId53"/>
    <p:sldId id="310" r:id="rId54"/>
    <p:sldId id="316" r:id="rId55"/>
    <p:sldId id="315" r:id="rId56"/>
    <p:sldId id="317" r:id="rId57"/>
    <p:sldId id="300" r:id="rId58"/>
    <p:sldId id="301" r:id="rId59"/>
    <p:sldId id="302" r:id="rId60"/>
    <p:sldId id="303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5E34D6C-F1B0-4C61-AEE2-2CEFF5944146}"/>
    <pc:docChg chg="addSld">
      <pc:chgData name="" userId="" providerId="" clId="Web-{15E34D6C-F1B0-4C61-AEE2-2CEFF5944146}" dt="2018-05-10T20:08:00.026" v="0"/>
      <pc:docMkLst>
        <pc:docMk/>
      </pc:docMkLst>
      <pc:sldChg chg="new">
        <pc:chgData name="" userId="" providerId="" clId="Web-{15E34D6C-F1B0-4C61-AEE2-2CEFF5944146}" dt="2018-05-10T20:08:00.026" v="0"/>
        <pc:sldMkLst>
          <pc:docMk/>
          <pc:sldMk cId="203525041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37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1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92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86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69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36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87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25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12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05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BFE0-7503-47DC-9B47-D8E1A8ACF8BB}" type="datetimeFigureOut">
              <a:rPr lang="pt-BR" smtClean="0"/>
              <a:pPr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21F59-6BDA-48F6-8320-7F21A7EA17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29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Questão Urbana e Meio Ambiente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2 – O Espaço Urbano Capitalista</a:t>
            </a:r>
          </a:p>
        </p:txBody>
      </p:sp>
    </p:spTree>
    <p:extLst>
      <p:ext uri="{BB962C8B-B14F-4D97-AF65-F5344CB8AC3E}">
        <p14:creationId xmlns:p14="http://schemas.microsoft.com/office/powerpoint/2010/main" val="15808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URBANO NA HISTÓRIA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048672" cy="4104456"/>
          </a:xfrm>
        </p:spPr>
      </p:pic>
    </p:spTree>
    <p:extLst>
      <p:ext uri="{BB962C8B-B14F-4D97-AF65-F5344CB8AC3E}">
        <p14:creationId xmlns:p14="http://schemas.microsoft.com/office/powerpoint/2010/main" val="368441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URBANO NA HISTÓRIA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07" y="1600200"/>
            <a:ext cx="6037786" cy="4525963"/>
          </a:xfrm>
        </p:spPr>
      </p:pic>
    </p:spTree>
    <p:extLst>
      <p:ext uri="{BB962C8B-B14F-4D97-AF65-F5344CB8AC3E}">
        <p14:creationId xmlns:p14="http://schemas.microsoft.com/office/powerpoint/2010/main" val="112753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URBANO NA HISTÓRIA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544616" cy="4104456"/>
          </a:xfrm>
        </p:spPr>
      </p:pic>
    </p:spTree>
    <p:extLst>
      <p:ext uri="{BB962C8B-B14F-4D97-AF65-F5344CB8AC3E}">
        <p14:creationId xmlns:p14="http://schemas.microsoft.com/office/powerpoint/2010/main" val="293217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URBANO NA HISTÓRIA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Renascimento Comercial e Urbano na Baixa Idade Média</a:t>
            </a:r>
          </a:p>
          <a:p>
            <a:r>
              <a:rPr lang="pt-BR" dirty="0"/>
              <a:t>Criação de novas rotas comerciais no Mediterrâneo;</a:t>
            </a:r>
          </a:p>
          <a:p>
            <a:r>
              <a:rPr lang="pt-BR" dirty="0"/>
              <a:t>Estabelecimento de entrepostos comerciais, conhecidos como as Feiras Medievais</a:t>
            </a:r>
          </a:p>
          <a:p>
            <a:r>
              <a:rPr lang="pt-BR" dirty="0"/>
              <a:t>Expansão da produção artesanal e agrícola voltadas para fins mercantis; 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71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URBANO NA HISTÓRIA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136298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URBANO NA HISTÓRIA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6264696" cy="4176464"/>
          </a:xfrm>
        </p:spPr>
      </p:pic>
    </p:spTree>
    <p:extLst>
      <p:ext uri="{BB962C8B-B14F-4D97-AF65-F5344CB8AC3E}">
        <p14:creationId xmlns:p14="http://schemas.microsoft.com/office/powerpoint/2010/main" val="400952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Segundo Perry Anderson, até a Idade Média, o campo se sobrepunha à cidade enquanto espaço dinamizador das relações sociais. A partir do final da Idade Média as cidades passam progressivamente a ganhar preponderância sobre o campo. </a:t>
            </a:r>
          </a:p>
          <a:p>
            <a:pPr algn="just"/>
            <a:r>
              <a:rPr lang="pt-BR" dirty="0"/>
              <a:t>Acompanhando esse raciocínio, Paul </a:t>
            </a:r>
            <a:r>
              <a:rPr lang="pt-BR" dirty="0" err="1"/>
              <a:t>Sweezy</a:t>
            </a:r>
            <a:r>
              <a:rPr lang="pt-BR" dirty="0"/>
              <a:t> afirma existir uma crescente influência de aspectos concernentes ao modo de vida urbano sobre a vida no campo, como foi o caso da monetarização das relações de trabalho.</a:t>
            </a:r>
          </a:p>
        </p:txBody>
      </p:sp>
    </p:spTree>
    <p:extLst>
      <p:ext uri="{BB962C8B-B14F-4D97-AF65-F5344CB8AC3E}">
        <p14:creationId xmlns:p14="http://schemas.microsoft.com/office/powerpoint/2010/main" val="209334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Entre os séculos XIV e XVIII na Europa, a imposição da moderna relação de propriedade privada expulsou milhões de camponeses das suas terras. Esses foram ocupar as cidades, formando as periferias urbanas.</a:t>
            </a:r>
          </a:p>
          <a:p>
            <a:pPr algn="just"/>
            <a:r>
              <a:rPr lang="pt-BR" dirty="0"/>
              <a:t>A Revolução Industrial significou um momento de inflexão no processo de urbanização. A partir de então, as cidades se consolidarão como centro dinamizador das relações sociais. </a:t>
            </a:r>
          </a:p>
        </p:txBody>
      </p:sp>
    </p:spTree>
    <p:extLst>
      <p:ext uri="{BB962C8B-B14F-4D97-AF65-F5344CB8AC3E}">
        <p14:creationId xmlns:p14="http://schemas.microsoft.com/office/powerpoint/2010/main" val="2434045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URBANO NA HISTÓRIA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5821"/>
            <a:ext cx="8229600" cy="3474720"/>
          </a:xfrm>
        </p:spPr>
      </p:pic>
    </p:spTree>
    <p:extLst>
      <p:ext uri="{BB962C8B-B14F-4D97-AF65-F5344CB8AC3E}">
        <p14:creationId xmlns:p14="http://schemas.microsoft.com/office/powerpoint/2010/main" val="16193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URBANO NA HISTÓRIA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544616" cy="4176464"/>
          </a:xfrm>
        </p:spPr>
      </p:pic>
    </p:spTree>
    <p:extLst>
      <p:ext uri="{BB962C8B-B14F-4D97-AF65-F5344CB8AC3E}">
        <p14:creationId xmlns:p14="http://schemas.microsoft.com/office/powerpoint/2010/main" val="393300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18C608-21AE-4B04-B201-4F54D595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D711D6C-DE1C-4713-9930-8BB5E6DB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25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QUESTÃO URBANA E MEIO AMBIENTE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2 – A Urbanização Brasileira</a:t>
            </a:r>
          </a:p>
        </p:txBody>
      </p:sp>
    </p:spTree>
    <p:extLst>
      <p:ext uri="{BB962C8B-B14F-4D97-AF65-F5344CB8AC3E}">
        <p14:creationId xmlns:p14="http://schemas.microsoft.com/office/powerpoint/2010/main" val="6374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Segundo Corrêa (1991)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Fragmentado e Articulado;</a:t>
            </a:r>
          </a:p>
          <a:p>
            <a:r>
              <a:rPr lang="pt-BR" dirty="0"/>
              <a:t>Reflexo e Condicionante Social;</a:t>
            </a:r>
          </a:p>
          <a:p>
            <a:r>
              <a:rPr lang="pt-BR" dirty="0"/>
              <a:t>Conjunto de Símbolos;</a:t>
            </a:r>
          </a:p>
          <a:p>
            <a:r>
              <a:rPr lang="pt-BR" dirty="0"/>
              <a:t> Campo de lutas;</a:t>
            </a:r>
          </a:p>
        </p:txBody>
      </p:sp>
    </p:spTree>
    <p:extLst>
      <p:ext uri="{BB962C8B-B14F-4D97-AF65-F5344CB8AC3E}">
        <p14:creationId xmlns:p14="http://schemas.microsoft.com/office/powerpoint/2010/main" val="306141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Quais são os atores sociais da 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proprietários dos meios de produção (destaque para as indústrias);</a:t>
            </a:r>
          </a:p>
          <a:p>
            <a:pPr algn="just"/>
            <a:r>
              <a:rPr lang="pt-BR" dirty="0"/>
              <a:t>Os proprietários fundiários;</a:t>
            </a:r>
          </a:p>
          <a:p>
            <a:pPr algn="just"/>
            <a:r>
              <a:rPr lang="pt-BR" dirty="0"/>
              <a:t>Os promotores imobiliários;</a:t>
            </a:r>
          </a:p>
          <a:p>
            <a:pPr algn="just"/>
            <a:r>
              <a:rPr lang="pt-BR" dirty="0"/>
              <a:t>O Estado;</a:t>
            </a:r>
          </a:p>
          <a:p>
            <a:pPr algn="just"/>
            <a:r>
              <a:rPr lang="pt-BR" dirty="0"/>
              <a:t>As  classes médias;</a:t>
            </a:r>
          </a:p>
          <a:p>
            <a:pPr algn="just"/>
            <a:r>
              <a:rPr lang="pt-BR" dirty="0"/>
              <a:t>As classes populares.</a:t>
            </a:r>
          </a:p>
        </p:txBody>
      </p:sp>
    </p:spTree>
    <p:extLst>
      <p:ext uri="{BB962C8B-B14F-4D97-AF65-F5344CB8AC3E}">
        <p14:creationId xmlns:p14="http://schemas.microsoft.com/office/powerpoint/2010/main" val="4577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URBANIZAÇÃO DE STATUS X URBANIZAÇÃO POPULAR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3024336"/>
          </a:xfrm>
        </p:spPr>
      </p:pic>
    </p:spTree>
    <p:extLst>
      <p:ext uri="{BB962C8B-B14F-4D97-AF65-F5344CB8AC3E}">
        <p14:creationId xmlns:p14="http://schemas.microsoft.com/office/powerpoint/2010/main" val="35039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5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3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Dinâmicas de Segregação </a:t>
            </a:r>
            <a:r>
              <a:rPr lang="pt-BR" dirty="0" err="1"/>
              <a:t>Socioespacial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6624736" cy="4709120"/>
          </a:xfrm>
        </p:spPr>
      </p:pic>
    </p:spTree>
    <p:extLst>
      <p:ext uri="{BB962C8B-B14F-4D97-AF65-F5344CB8AC3E}">
        <p14:creationId xmlns:p14="http://schemas.microsoft.com/office/powerpoint/2010/main" val="3342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Aspectos da Urbanização 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Pré</a:t>
            </a:r>
            <a:r>
              <a:rPr lang="pt-BR" dirty="0"/>
              <a:t> 1930: Cidade como centro político-administrativo;</a:t>
            </a:r>
          </a:p>
          <a:p>
            <a:pPr algn="just"/>
            <a:r>
              <a:rPr lang="pt-BR" dirty="0"/>
              <a:t>“ O urbanismo é condição moderníssima da nossa evolução social.  Toda a nossa história é a história de um povo agrícola , é a história de uma sociedade de lavradores e pastores. É no campo que se forma a nossa raça e se elaboram as forças íntimas de nossa civilização.” (Oliveira Vianna)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8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4" y="1772816"/>
            <a:ext cx="6600775" cy="4464496"/>
          </a:xfrm>
        </p:spPr>
      </p:pic>
    </p:spTree>
    <p:extLst>
      <p:ext uri="{BB962C8B-B14F-4D97-AF65-F5344CB8AC3E}">
        <p14:creationId xmlns:p14="http://schemas.microsoft.com/office/powerpoint/2010/main" val="40448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dirty="0"/>
              <a:t>O que é </a:t>
            </a:r>
            <a:r>
              <a:rPr lang="pt-BR" sz="7200" dirty="0" smtClean="0"/>
              <a:t>a cidade?</a:t>
            </a:r>
            <a:endParaRPr lang="pt-BR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41685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Conceitos importantes para a análise da urbanização 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Capitalismo Periférico e Dependente;</a:t>
            </a:r>
          </a:p>
          <a:p>
            <a:pPr algn="just"/>
            <a:r>
              <a:rPr lang="pt-BR" dirty="0"/>
              <a:t>Desenvolvimento Desigual e Combinado;</a:t>
            </a:r>
          </a:p>
          <a:p>
            <a:pPr algn="just"/>
            <a:r>
              <a:rPr lang="pt-BR" dirty="0"/>
              <a:t>Modernização Conservadora;</a:t>
            </a:r>
          </a:p>
          <a:p>
            <a:pPr algn="just"/>
            <a:r>
              <a:rPr lang="pt-BR" dirty="0"/>
              <a:t>Fordismo periférico;</a:t>
            </a:r>
          </a:p>
          <a:p>
            <a:pPr algn="just"/>
            <a:r>
              <a:rPr lang="pt-BR" dirty="0" err="1"/>
              <a:t>Superexploração</a:t>
            </a:r>
            <a:r>
              <a:rPr lang="pt-BR" dirty="0"/>
              <a:t> da força do trabalho;</a:t>
            </a:r>
          </a:p>
          <a:p>
            <a:pPr algn="just"/>
            <a:r>
              <a:rPr lang="pt-BR" dirty="0" err="1"/>
              <a:t>Superprivilegiamento</a:t>
            </a:r>
            <a:r>
              <a:rPr lang="pt-BR" dirty="0"/>
              <a:t> de classe;</a:t>
            </a:r>
          </a:p>
          <a:p>
            <a:pPr algn="just"/>
            <a:r>
              <a:rPr lang="pt-BR" dirty="0"/>
              <a:t>Urbanização dos baixos salários;</a:t>
            </a:r>
          </a:p>
          <a:p>
            <a:pPr algn="just"/>
            <a:r>
              <a:rPr lang="pt-BR" dirty="0"/>
              <a:t>Autoconstrução;</a:t>
            </a:r>
          </a:p>
          <a:p>
            <a:pPr algn="just"/>
            <a:r>
              <a:rPr lang="pt-BR" dirty="0"/>
              <a:t>Segregação </a:t>
            </a:r>
            <a:r>
              <a:rPr lang="pt-BR" dirty="0" err="1"/>
              <a:t>etnicorracial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Racismo Ambiental</a:t>
            </a:r>
          </a:p>
          <a:p>
            <a:pPr algn="just"/>
            <a:r>
              <a:rPr lang="pt-BR" dirty="0"/>
              <a:t>Controle Social;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11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Tecnologia-e-cidade-700x4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040188" cy="3015021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Horta_150706_REF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4041775" cy="303133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IDEOLOGIA DO PROGRESSO E A PRODUÇÃO DO ESPAÇO URBANO CAPITALISTA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Ideologia do Progresso como fenômeno cultural da Modernidade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Evolucionismo;</a:t>
            </a:r>
          </a:p>
          <a:p>
            <a:r>
              <a:rPr lang="pt-BR" dirty="0" smtClean="0"/>
              <a:t>Homem como sujeito da História;</a:t>
            </a:r>
          </a:p>
          <a:p>
            <a:r>
              <a:rPr lang="pt-BR" dirty="0" smtClean="0"/>
              <a:t>Exaltação da Ciência e da Técnica;</a:t>
            </a:r>
          </a:p>
          <a:p>
            <a:r>
              <a:rPr lang="pt-BR" dirty="0" smtClean="0"/>
              <a:t>Racionalidade;</a:t>
            </a:r>
          </a:p>
          <a:p>
            <a:r>
              <a:rPr lang="pt-BR" dirty="0" smtClean="0"/>
              <a:t>Dominação da Natureza;</a:t>
            </a:r>
          </a:p>
          <a:p>
            <a:r>
              <a:rPr lang="pt-BR" dirty="0" smtClean="0"/>
              <a:t>Urbanidade;</a:t>
            </a:r>
          </a:p>
          <a:p>
            <a:r>
              <a:rPr lang="pt-BR" dirty="0" err="1" smtClean="0"/>
              <a:t>Ocidentalidade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Ideologia do Progresso no Pensamento Moderno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Liberais: o progresso é uma permanente </a:t>
            </a:r>
            <a:r>
              <a:rPr lang="pt-BR" dirty="0" err="1" smtClean="0"/>
              <a:t>antropomorfização</a:t>
            </a:r>
            <a:r>
              <a:rPr lang="pt-BR" dirty="0" smtClean="0"/>
              <a:t> da natureza via organização do mercado;</a:t>
            </a:r>
          </a:p>
          <a:p>
            <a:pPr algn="just"/>
            <a:r>
              <a:rPr lang="pt-BR" dirty="0" smtClean="0"/>
              <a:t> Hegel: o progresso é fruto de uma permanente superação dialética  do Espírito Absoluto;</a:t>
            </a:r>
          </a:p>
          <a:p>
            <a:pPr algn="just"/>
            <a:r>
              <a:rPr lang="pt-BR" dirty="0" smtClean="0"/>
              <a:t>Positivismo: O progresso é fruto de um processo evolutivo impulsionado por leis naturais;</a:t>
            </a:r>
          </a:p>
          <a:p>
            <a:pPr algn="just"/>
            <a:r>
              <a:rPr lang="pt-BR" dirty="0" smtClean="0"/>
              <a:t>Marxismo: a contradição Relações de Produção x Forças Produtivas impulsionariam transformações sociais.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Ideologia do Progresso na Perifeira do Capitalismo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pt-BR" dirty="0" smtClean="0"/>
          </a:p>
          <a:p>
            <a:pPr algn="just"/>
            <a:r>
              <a:rPr lang="pt-BR" dirty="0" smtClean="0"/>
              <a:t>A constituição de uma semiperiferia capitalista se estabelece a partir do segundo pós guerra e tem como uma dos seus momentos o binômio industrialização-urbanização;</a:t>
            </a:r>
          </a:p>
          <a:p>
            <a:pPr algn="just"/>
            <a:r>
              <a:rPr lang="pt-BR" dirty="0" smtClean="0"/>
              <a:t>Hierarquização Social (Raça, Território, Classe);</a:t>
            </a:r>
          </a:p>
          <a:p>
            <a:pPr algn="just"/>
            <a:r>
              <a:rPr lang="pt-BR" dirty="0" smtClean="0"/>
              <a:t>Legitimação da destruição dos modos de vida </a:t>
            </a:r>
            <a:r>
              <a:rPr lang="pt-BR" dirty="0" err="1" smtClean="0"/>
              <a:t>não-modernos</a:t>
            </a:r>
            <a:r>
              <a:rPr lang="pt-BR" dirty="0" smtClean="0"/>
              <a:t>;</a:t>
            </a:r>
          </a:p>
          <a:p>
            <a:pPr algn="just"/>
            <a:r>
              <a:rPr lang="pt-BR" dirty="0" err="1" smtClean="0"/>
              <a:t>Estigmatização</a:t>
            </a:r>
            <a:r>
              <a:rPr lang="pt-BR" dirty="0" smtClean="0"/>
              <a:t> do Rural como espaço do atraso. 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Crise Capitalista e Urbanização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238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a crise no capitalismo?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De maneira bastante resumida, podemos afirmar que as crises no capitalismo são consequência da interrupção do movimento de valorização do capital.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123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circuito de valorização do capital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sz="1800" dirty="0" smtClean="0"/>
          </a:p>
          <a:p>
            <a:pPr marL="0" indent="0" algn="ctr">
              <a:buNone/>
            </a:pPr>
            <a:r>
              <a:rPr lang="pt-BR" sz="1800" b="1" dirty="0" smtClean="0"/>
              <a:t>TEMPO DE ROTAÇÃO DO CAPITAL</a:t>
            </a:r>
            <a:endParaRPr lang="pt-BR" b="1" dirty="0"/>
          </a:p>
          <a:p>
            <a:pPr marL="0" indent="0" algn="ctr">
              <a:buNone/>
            </a:pPr>
            <a:r>
              <a:rPr lang="pt-BR" sz="3600" b="1" dirty="0" smtClean="0"/>
              <a:t>K – M (KC + KV) – M’- K’</a:t>
            </a:r>
            <a:endParaRPr lang="pt-BR" sz="3600" b="1" dirty="0"/>
          </a:p>
        </p:txBody>
      </p:sp>
      <p:sp>
        <p:nvSpPr>
          <p:cNvPr id="6" name="Seta em curva para baixo 5"/>
          <p:cNvSpPr/>
          <p:nvPr/>
        </p:nvSpPr>
        <p:spPr>
          <a:xfrm>
            <a:off x="2411760" y="2060848"/>
            <a:ext cx="4680520" cy="1235576"/>
          </a:xfrm>
          <a:prstGeom prst="curvedDownArrow">
            <a:avLst>
              <a:gd name="adj1" fmla="val 25000"/>
              <a:gd name="adj2" fmla="val 55707"/>
              <a:gd name="adj3" fmla="val 28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1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Causas das Crises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Anarquia da Produção;</a:t>
            </a:r>
          </a:p>
          <a:p>
            <a:r>
              <a:rPr lang="pt-BR" dirty="0" smtClean="0"/>
              <a:t>Subconsumo das massas;</a:t>
            </a:r>
          </a:p>
          <a:p>
            <a:r>
              <a:rPr lang="pt-BR" dirty="0" smtClean="0"/>
              <a:t>Tendência à queda das taxas de lucro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sz="3400" dirty="0"/>
              <a:t>Weber, Max (1864-1920) – A cidade é um local de mercado;</a:t>
            </a:r>
          </a:p>
          <a:p>
            <a:pPr algn="just"/>
            <a:r>
              <a:rPr lang="pt-BR" sz="3400" dirty="0"/>
              <a:t>IBGE – Cidade é a sede do município;</a:t>
            </a:r>
          </a:p>
          <a:p>
            <a:pPr algn="just"/>
            <a:r>
              <a:rPr lang="pt-BR" sz="3400" dirty="0" err="1"/>
              <a:t>Christaller</a:t>
            </a:r>
            <a:r>
              <a:rPr lang="pt-BR" sz="3400" dirty="0"/>
              <a:t>, Walter (1893-1969) – Teoria da localidade central;</a:t>
            </a:r>
          </a:p>
          <a:p>
            <a:pPr algn="just"/>
            <a:r>
              <a:rPr lang="pt-BR" sz="3400" dirty="0"/>
              <a:t>Diversidade Econômica com total predomínio das atividades ligadas aos setores secundário e terciário;</a:t>
            </a:r>
          </a:p>
          <a:p>
            <a:pPr algn="just"/>
            <a:r>
              <a:rPr lang="pt-BR" sz="3400" dirty="0"/>
              <a:t>Classes Sociais não diretamente ligadas às atividades agropecuárias;</a:t>
            </a:r>
          </a:p>
          <a:p>
            <a:pPr algn="just"/>
            <a:r>
              <a:rPr lang="pt-BR" sz="3400" dirty="0"/>
              <a:t>Complexidade Econômica (condicionada à renda);</a:t>
            </a:r>
          </a:p>
          <a:p>
            <a:pPr algn="just"/>
            <a:r>
              <a:rPr lang="pt-BR" sz="3400" dirty="0"/>
              <a:t>A fertilidade do solo não é um aspecto central;</a:t>
            </a:r>
          </a:p>
          <a:p>
            <a:pPr algn="just"/>
            <a:r>
              <a:rPr lang="pt-BR" sz="3400" dirty="0"/>
              <a:t>Diversidade sociocultural;</a:t>
            </a:r>
          </a:p>
          <a:p>
            <a:pPr algn="just"/>
            <a:r>
              <a:rPr lang="pt-BR" sz="3400" dirty="0"/>
              <a:t>Modo de vida assentado na produção e no consumo de mercadorias.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034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/>
              <a:t>Tipologia das Crises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Conjuntural ou Cíclica;</a:t>
            </a:r>
          </a:p>
          <a:p>
            <a:r>
              <a:rPr lang="pt-BR" sz="4400" dirty="0" smtClean="0"/>
              <a:t>Crise Sistêmica;</a:t>
            </a:r>
          </a:p>
          <a:p>
            <a:r>
              <a:rPr lang="pt-BR" sz="4400" dirty="0" smtClean="0"/>
              <a:t>Crise Estrutural.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1516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Crise pós 1974-75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Segundo </a:t>
            </a:r>
            <a:r>
              <a:rPr lang="pt-BR" dirty="0" err="1" smtClean="0"/>
              <a:t>István</a:t>
            </a:r>
            <a:r>
              <a:rPr lang="pt-BR" dirty="0" smtClean="0"/>
              <a:t> </a:t>
            </a:r>
            <a:r>
              <a:rPr lang="pt-BR" dirty="0" err="1" smtClean="0"/>
              <a:t>Meszáros</a:t>
            </a:r>
            <a:r>
              <a:rPr lang="pt-BR" dirty="0" smtClean="0"/>
              <a:t>, a crise que eclodiu nos anos 1970 apresenta características que apontam para o esgotamento daquilo que ele afirma ser o </a:t>
            </a:r>
            <a:r>
              <a:rPr lang="pt-BR" dirty="0" err="1" smtClean="0"/>
              <a:t>sociometabolismo</a:t>
            </a:r>
            <a:r>
              <a:rPr lang="pt-BR" dirty="0" smtClean="0"/>
              <a:t> do capital;</a:t>
            </a:r>
          </a:p>
          <a:p>
            <a:pPr algn="just"/>
            <a:r>
              <a:rPr lang="pt-BR" dirty="0" smtClean="0"/>
              <a:t>De acordo com o economista belga Ernest Mandel, o capitalismo nesse período entra numa etapa por ele caracterizada como Onda longa com tonalidade recessiva.</a:t>
            </a:r>
          </a:p>
          <a:p>
            <a:pPr algn="just"/>
            <a:r>
              <a:rPr lang="pt-BR" dirty="0" smtClean="0"/>
              <a:t>Robert </a:t>
            </a:r>
            <a:r>
              <a:rPr lang="pt-BR" dirty="0" err="1" smtClean="0"/>
              <a:t>Kurz</a:t>
            </a:r>
            <a:r>
              <a:rPr lang="pt-BR" dirty="0" smtClean="0"/>
              <a:t>, teórico alemão, sustenta a tese acerca da inviabilidade de efetivação dos projetos de modernização na periferia por conta das transformações produzidas pela Terceira Revolução Industrial.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9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Urbanização pós 1970 na Periferia Capitalista</a:t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 urbanidade capitalista é fruto da industrialização;</a:t>
            </a:r>
          </a:p>
          <a:p>
            <a:r>
              <a:rPr lang="pt-BR" dirty="0" smtClean="0"/>
              <a:t>A Terceira Revolução Industrial concentrou as inovações tecnológicas nos países centrais;</a:t>
            </a:r>
          </a:p>
          <a:p>
            <a:r>
              <a:rPr lang="pt-BR" dirty="0" smtClean="0"/>
              <a:t>A abertura dos mercados na periferia, produzida pela adoção da agenda neoliberal a partir dos anos 80 do século XX implodiu os projetos de industrialização na periferia;</a:t>
            </a:r>
          </a:p>
          <a:p>
            <a:r>
              <a:rPr lang="pt-BR" dirty="0" smtClean="0"/>
              <a:t>A introdução de novas tecnologias na produção agrícola aliada a dinâmica de concentração das terras continua impulsionando o fluxo migratório campo-cidade;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40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desindustrialização e a reestruturação produtiva impedem a absorção desse contingente populacional pelo mercado formal de trabalho, intensificado o setor informal da economia;</a:t>
            </a:r>
          </a:p>
          <a:p>
            <a:r>
              <a:rPr lang="pt-BR" dirty="0" smtClean="0"/>
              <a:t>Essa dinâmica está na raiz da formação das periferias urbanas contemporâneas;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8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“Na verdade, a extensão territorial dessas aglomerações suburbanas, aqui sinônimo de sub-humanas, ensejou uma expressão – periferia – que indica que estamos diante de um fenômeno de outro tipo, aquém do urbano e aquém do rural.” (Carlos Walter Porto-Gonçalves)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“Se ainda hoje “a cidade conserva o prestígio que lhe fora atribuído pela Grécia antiga, como lugar onde se forja a democracia e a civilidade dos humanos”,(LEFF, 2001:288), em nenhum sentido é a urbanidade e a civilidade que encontramos nas cidades-periferias do Rio de Janeiro, Cidade do México, Caracas, Bogotá, Bombaim, Lagos, Johannesburgo e, mesmo, onde vivem os mais pobres em Nova York, Paris e Tóquio.”  </a:t>
            </a:r>
          </a:p>
          <a:p>
            <a:pPr marL="0" indent="0" algn="just">
              <a:buNone/>
            </a:pPr>
            <a:r>
              <a:rPr lang="pt-BR" dirty="0"/>
              <a:t>	(Carlos Valter Porto-Gonçalves)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15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Crise Urbana e Direito à Cidade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500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Crise do Planejamento Urbano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pPr algn="just"/>
            <a:r>
              <a:rPr lang="pt-BR" sz="6000" dirty="0" smtClean="0"/>
              <a:t>O Planejamento Urbano é um instrumento que objetiva direcionar e organizar o espaço urbano; </a:t>
            </a:r>
          </a:p>
          <a:p>
            <a:pPr algn="just"/>
            <a:r>
              <a:rPr lang="pt-BR" sz="6000" dirty="0" smtClean="0"/>
              <a:t>É um instrumento que não nasceu com as cidades capitalistas, mas foi incorporado e redinamizado por </a:t>
            </a:r>
            <a:r>
              <a:rPr lang="pt-BR" sz="6000" dirty="0" smtClean="0"/>
              <a:t>elas no âmbito do surgimento do Urbanismo </a:t>
            </a:r>
            <a:r>
              <a:rPr lang="pt-BR" sz="6000" dirty="0" smtClean="0"/>
              <a:t>no intuito de responder as contradições que emergiram da Revolução Industrial;</a:t>
            </a:r>
          </a:p>
          <a:p>
            <a:pPr algn="just"/>
            <a:r>
              <a:rPr lang="pt-BR" sz="6000" dirty="0" smtClean="0"/>
              <a:t>O Planejamento Urbano é um </a:t>
            </a:r>
            <a:r>
              <a:rPr lang="pt-BR" sz="6000" dirty="0" smtClean="0"/>
              <a:t>instrumento político-técnico </a:t>
            </a:r>
            <a:r>
              <a:rPr lang="pt-BR" sz="6000" dirty="0" smtClean="0"/>
              <a:t>adotado </a:t>
            </a:r>
            <a:r>
              <a:rPr lang="pt-BR" sz="6000" dirty="0" smtClean="0"/>
              <a:t>pelo Estado a partir do </a:t>
            </a:r>
            <a:r>
              <a:rPr lang="pt-BR" sz="6000" dirty="0"/>
              <a:t>C</a:t>
            </a:r>
            <a:r>
              <a:rPr lang="pt-BR" sz="6000" dirty="0" smtClean="0"/>
              <a:t>apitalismo Monopolista;</a:t>
            </a:r>
          </a:p>
          <a:p>
            <a:pPr algn="just"/>
            <a:r>
              <a:rPr lang="pt-BR" sz="6000" dirty="0" smtClean="0"/>
              <a:t>É possível estabelecermos uma rica  interlocução entre Questão Social e Questão Urbana, pois as duas emergem no contexto pós Revolução Industrial;</a:t>
            </a:r>
            <a:r>
              <a:rPr lang="pt-BR" sz="6000" dirty="0" smtClean="0"/>
              <a:t> </a:t>
            </a:r>
            <a:endParaRPr lang="pt-BR" sz="6000" dirty="0" smtClean="0"/>
          </a:p>
          <a:p>
            <a:pPr algn="just"/>
            <a:endParaRPr lang="pt-BR" sz="6000" b="1" dirty="0" smtClean="0"/>
          </a:p>
          <a:p>
            <a:pPr algn="just"/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221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Planejamento Urbano no Brasil e as suas fases.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Planos de Embelezamento (1875-1930);</a:t>
            </a:r>
          </a:p>
          <a:p>
            <a:pPr algn="just"/>
            <a:r>
              <a:rPr lang="pt-BR" dirty="0" smtClean="0"/>
              <a:t>Planos de Conjunto (1930-1965);</a:t>
            </a:r>
          </a:p>
          <a:p>
            <a:pPr algn="just"/>
            <a:r>
              <a:rPr lang="pt-BR" dirty="0" smtClean="0"/>
              <a:t>Planos de Desenvolvimento Integrado (1965-1971);</a:t>
            </a:r>
          </a:p>
          <a:p>
            <a:pPr algn="just"/>
            <a:r>
              <a:rPr lang="pt-BR" dirty="0" smtClean="0"/>
              <a:t>Planos sem Mapas (1971-1992);</a:t>
            </a:r>
          </a:p>
          <a:p>
            <a:pPr algn="just"/>
            <a:r>
              <a:rPr lang="pt-BR" dirty="0" smtClean="0"/>
              <a:t>Urbanismo pós-moderno?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713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Haussmann</a:t>
            </a:r>
            <a:r>
              <a:rPr lang="pt-BR" dirty="0" smtClean="0"/>
              <a:t> e a Reforma Urbana de Paris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3490"/>
            <a:ext cx="4038600" cy="3239382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4038600" cy="3312367"/>
          </a:xfrm>
        </p:spPr>
      </p:pic>
    </p:spTree>
    <p:extLst>
      <p:ext uri="{BB962C8B-B14F-4D97-AF65-F5344CB8AC3E}">
        <p14:creationId xmlns:p14="http://schemas.microsoft.com/office/powerpoint/2010/main" val="391925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Franja Rural-Urbana ou Espaço </a:t>
            </a:r>
            <a:r>
              <a:rPr lang="pt-BR" dirty="0" err="1"/>
              <a:t>Periurbano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39" y="1600200"/>
            <a:ext cx="6794122" cy="4525963"/>
          </a:xfrm>
        </p:spPr>
      </p:pic>
    </p:spTree>
    <p:extLst>
      <p:ext uri="{BB962C8B-B14F-4D97-AF65-F5344CB8AC3E}">
        <p14:creationId xmlns:p14="http://schemas.microsoft.com/office/powerpoint/2010/main" val="1916084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Reforma Pereira Passos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53650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536503"/>
          </a:xfrm>
        </p:spPr>
      </p:pic>
    </p:spTree>
    <p:extLst>
      <p:ext uri="{BB962C8B-B14F-4D97-AF65-F5344CB8AC3E}">
        <p14:creationId xmlns:p14="http://schemas.microsoft.com/office/powerpoint/2010/main" val="1738921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Piloto - Brasília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0928"/>
            <a:ext cx="4040188" cy="3024335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0928"/>
            <a:ext cx="4041775" cy="3024336"/>
          </a:xfrm>
        </p:spPr>
      </p:pic>
    </p:spTree>
    <p:extLst>
      <p:ext uri="{BB962C8B-B14F-4D97-AF65-F5344CB8AC3E}">
        <p14:creationId xmlns:p14="http://schemas.microsoft.com/office/powerpoint/2010/main" val="1821617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Cidade Informal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5040560" cy="3384376"/>
          </a:xfrm>
        </p:spPr>
      </p:pic>
    </p:spTree>
    <p:extLst>
      <p:ext uri="{BB962C8B-B14F-4D97-AF65-F5344CB8AC3E}">
        <p14:creationId xmlns:p14="http://schemas.microsoft.com/office/powerpoint/2010/main" val="2544817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“Enquanto no Primeiro Mundo, os princípios modernistas – através de planos que foram razoavelmente implementados – modelaram concretamente o espaço urbano, no Brasil isso não ocorreu: os planos aqui não passaram de discurso”. (Villaça, Flávio)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233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Direito à 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“O Direito à Cidade é, portanto, muito mais do que um direito de acesso individual ou grupal aos recursos que a cidade incorpora: é um direito de mudar e reinventar a cidade mais de acordo com nossos mais profundos desejos. Além disso, é um direito mais coletivo do que individual, uma vez que reinventar a cidade depende inevitavelmente do exercício de um poder coletivo sobre o processo de urbanização”. (Harvey, David)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3236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Redemocratização e Direito à Cidade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Rearticulação dos movimentos sociais;</a:t>
            </a:r>
          </a:p>
          <a:p>
            <a:r>
              <a:rPr lang="pt-BR" dirty="0" smtClean="0"/>
              <a:t>Emergência do Movimento Social pela Reforma Urbana;</a:t>
            </a:r>
          </a:p>
          <a:p>
            <a:r>
              <a:rPr lang="pt-BR" dirty="0" smtClean="0"/>
              <a:t>Produção Acadêmica Crítica</a:t>
            </a:r>
          </a:p>
          <a:p>
            <a:r>
              <a:rPr lang="pt-BR" dirty="0" smtClean="0"/>
              <a:t>Experiências de gestão local democrática;</a:t>
            </a:r>
          </a:p>
          <a:p>
            <a:r>
              <a:rPr lang="pt-BR" dirty="0" smtClean="0"/>
              <a:t>Função Social da Propriedade (Constituição de 1988);</a:t>
            </a:r>
          </a:p>
          <a:p>
            <a:r>
              <a:rPr lang="pt-BR" dirty="0" smtClean="0"/>
              <a:t>Estatuto das Cidades (2001).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717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“O poder do Estado só funciona enquanto for capaz de ir buscar dinheiro a processos de valorização bem sucedidos. Logo que estes processos começam a abrandar, a economia limita e sufoca cada vez mais a ação política.”(</a:t>
            </a:r>
            <a:r>
              <a:rPr lang="pt-BR" dirty="0" err="1"/>
              <a:t>Jappe</a:t>
            </a:r>
            <a:r>
              <a:rPr lang="pt-BR" dirty="0"/>
              <a:t>, </a:t>
            </a:r>
            <a:r>
              <a:rPr lang="pt-BR" dirty="0" err="1"/>
              <a:t>Anselm</a:t>
            </a:r>
            <a:r>
              <a:rPr lang="pt-BR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63651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que é o </a:t>
            </a:r>
            <a:r>
              <a:rPr lang="pt-BR" dirty="0" err="1" smtClean="0"/>
              <a:t>Ecossocialismo</a:t>
            </a:r>
            <a:r>
              <a:rPr lang="pt-BR" dirty="0" smtClean="0"/>
              <a:t>?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101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Premissas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 crise ecológica que estamos vivendo é fruto da acumulação capitalista na medida em que ela impõe a destruição do meio ambiente na busca por novas mercadorias;</a:t>
            </a:r>
          </a:p>
          <a:p>
            <a:r>
              <a:rPr lang="pt-BR" dirty="0" smtClean="0"/>
              <a:t>A crise ecológica está imbricada com a crise social, pois são os segmentos mais pauperizados da população mundial que sofrem diretamente o impacto desse processo;</a:t>
            </a:r>
          </a:p>
          <a:p>
            <a:r>
              <a:rPr lang="pt-BR" dirty="0" smtClean="0"/>
              <a:t>A crise ecológica é uma das dimensões da crise estrutural do capitalismo, contribuindo para converte-la numa crise civilizacional;</a:t>
            </a:r>
          </a:p>
          <a:p>
            <a:r>
              <a:rPr lang="pt-BR" dirty="0" smtClean="0"/>
              <a:t>O marxismo tradicional ao centrar-se na contradição relações de produção x forças produtivas não é capaz de oferecer respostas a crise ecológica;</a:t>
            </a:r>
          </a:p>
          <a:p>
            <a:r>
              <a:rPr lang="pt-BR" dirty="0" smtClean="0"/>
              <a:t>A questão ambiental se apresenta como o grande desafio para a renovação do pensamento marxista;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34310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Eixos de Renovação do Marxismo frente a Questão Ambiental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Ruptura com o paradigma do “progresso linear”;</a:t>
            </a:r>
          </a:p>
          <a:p>
            <a:r>
              <a:rPr lang="pt-BR" dirty="0" smtClean="0"/>
              <a:t>Ruptura com a concepção tradicional de forças produtivas;</a:t>
            </a:r>
          </a:p>
          <a:p>
            <a:r>
              <a:rPr lang="pt-BR" dirty="0" smtClean="0"/>
              <a:t>Ruptura com o paradigma tecnológico-industrial da modernidade;</a:t>
            </a:r>
          </a:p>
          <a:p>
            <a:r>
              <a:rPr lang="pt-BR" dirty="0" smtClean="0"/>
              <a:t>Ruptura como o paradigma </a:t>
            </a:r>
            <a:r>
              <a:rPr lang="pt-BR" dirty="0" err="1" smtClean="0"/>
              <a:t>crescimentista</a:t>
            </a:r>
            <a:r>
              <a:rPr lang="pt-BR" dirty="0" smtClean="0"/>
              <a:t> da economia apontando a construção de uma sociedade para além da produção mercantil;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125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“Extravagância Espacial” -  Marcelo Lopes de Souza</a:t>
            </a:r>
          </a:p>
          <a:p>
            <a:r>
              <a:rPr lang="pt-BR" dirty="0"/>
              <a:t>Zona de transição entre o espaço urbano e rural;</a:t>
            </a:r>
          </a:p>
          <a:p>
            <a:r>
              <a:rPr lang="pt-BR" dirty="0"/>
              <a:t>Predomínio da especulação imobiliária;</a:t>
            </a:r>
          </a:p>
        </p:txBody>
      </p:sp>
    </p:spTree>
    <p:extLst>
      <p:ext uri="{BB962C8B-B14F-4D97-AF65-F5344CB8AC3E}">
        <p14:creationId xmlns:p14="http://schemas.microsoft.com/office/powerpoint/2010/main" val="42797345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11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Aglomeração Urbana – minissistema urbano formado por duas ou mais cidades;</a:t>
            </a:r>
          </a:p>
          <a:p>
            <a:r>
              <a:rPr lang="pt-BR" dirty="0"/>
              <a:t>Metrópole – quando uma cidade se estabelece como centralidade no aglomerado urbano;</a:t>
            </a:r>
          </a:p>
          <a:p>
            <a:r>
              <a:rPr lang="pt-BR" dirty="0"/>
              <a:t>Megalópole -  sistema urbano formado por duas ou mais metrópoles.</a:t>
            </a:r>
          </a:p>
        </p:txBody>
      </p:sp>
    </p:spTree>
    <p:extLst>
      <p:ext uri="{BB962C8B-B14F-4D97-AF65-F5344CB8AC3E}">
        <p14:creationId xmlns:p14="http://schemas.microsoft.com/office/powerpoint/2010/main" val="39775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Urbano na História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Revolução Neolítica – </a:t>
            </a:r>
            <a:r>
              <a:rPr lang="pt-BR" dirty="0" err="1"/>
              <a:t>Childe</a:t>
            </a:r>
            <a:r>
              <a:rPr lang="pt-BR" dirty="0"/>
              <a:t>, Gordon (1892-1957)</a:t>
            </a:r>
          </a:p>
          <a:p>
            <a:r>
              <a:rPr lang="pt-BR" dirty="0"/>
              <a:t>Desenvolvimento da agricultura e domesticação de animais;</a:t>
            </a:r>
          </a:p>
          <a:p>
            <a:r>
              <a:rPr lang="pt-BR" dirty="0"/>
              <a:t>Desenvolvimento da metalurgia;</a:t>
            </a:r>
          </a:p>
          <a:p>
            <a:r>
              <a:rPr lang="pt-BR" dirty="0"/>
              <a:t>Produção de excedente econômico e </a:t>
            </a:r>
            <a:r>
              <a:rPr lang="pt-BR" dirty="0" err="1"/>
              <a:t>Sedentarização</a:t>
            </a:r>
            <a:r>
              <a:rPr lang="pt-BR" dirty="0"/>
              <a:t> dos grupos humanos;</a:t>
            </a:r>
          </a:p>
          <a:p>
            <a:r>
              <a:rPr lang="pt-BR" dirty="0"/>
              <a:t>Produção apoiada no autoconsumo;</a:t>
            </a:r>
          </a:p>
          <a:p>
            <a:r>
              <a:rPr lang="pt-BR" dirty="0"/>
              <a:t>Divisão </a:t>
            </a:r>
            <a:r>
              <a:rPr lang="pt-BR" dirty="0" err="1"/>
              <a:t>sociotécnica</a:t>
            </a:r>
            <a:r>
              <a:rPr lang="pt-BR" dirty="0"/>
              <a:t> do trabalho;</a:t>
            </a:r>
          </a:p>
          <a:p>
            <a:r>
              <a:rPr lang="pt-BR" dirty="0"/>
              <a:t>Criação do Estado e da Propriedade privada;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108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URBANO NA HISTÓRIA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772816"/>
            <a:ext cx="6286500" cy="3888432"/>
          </a:xfrm>
        </p:spPr>
      </p:pic>
    </p:spTree>
    <p:extLst>
      <p:ext uri="{BB962C8B-B14F-4D97-AF65-F5344CB8AC3E}">
        <p14:creationId xmlns:p14="http://schemas.microsoft.com/office/powerpoint/2010/main" val="1769023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1783</Words>
  <Application>Microsoft Office PowerPoint</Application>
  <PresentationFormat>Apresentação na tela (4:3)</PresentationFormat>
  <Paragraphs>181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1" baseType="lpstr">
      <vt:lpstr>Tema do Office</vt:lpstr>
      <vt:lpstr>Questão Urbana e Meio Ambiente</vt:lpstr>
      <vt:lpstr>Apresentação do PowerPoint</vt:lpstr>
      <vt:lpstr>O que é a cidade?</vt:lpstr>
      <vt:lpstr>Apresentação do PowerPoint</vt:lpstr>
      <vt:lpstr>Franja Rural-Urbana ou Espaço Periurbano</vt:lpstr>
      <vt:lpstr>Apresentação do PowerPoint</vt:lpstr>
      <vt:lpstr>Apresentação do PowerPoint</vt:lpstr>
      <vt:lpstr>O Urbano na História</vt:lpstr>
      <vt:lpstr>O URBANO NA HISTÓRIA</vt:lpstr>
      <vt:lpstr>O URBANO NA HISTÓRIA</vt:lpstr>
      <vt:lpstr>O URBANO NA HISTÓRIA</vt:lpstr>
      <vt:lpstr>O URBANO NA HISTÓRIA</vt:lpstr>
      <vt:lpstr>O URBANO NA HISTÓRIA</vt:lpstr>
      <vt:lpstr>O URBANO NA HISTÓRIA</vt:lpstr>
      <vt:lpstr>O URBANO NA HISTÓRIA</vt:lpstr>
      <vt:lpstr>Apresentação do PowerPoint</vt:lpstr>
      <vt:lpstr>Apresentação do PowerPoint</vt:lpstr>
      <vt:lpstr>O URBANO NA HISTÓRIA</vt:lpstr>
      <vt:lpstr>O URBANO NA HISTÓRIA</vt:lpstr>
      <vt:lpstr>QUESTÃO URBANA E MEIO AMBIENTE</vt:lpstr>
      <vt:lpstr>Segundo Corrêa (1991)</vt:lpstr>
      <vt:lpstr>Quais são os atores sociais da cidade</vt:lpstr>
      <vt:lpstr>URBANIZAÇÃO DE STATUS X URBANIZAÇÃO POPULAR</vt:lpstr>
      <vt:lpstr>Apresentação do PowerPoint</vt:lpstr>
      <vt:lpstr>Apresentação do PowerPoint</vt:lpstr>
      <vt:lpstr>Apresentação do PowerPoint</vt:lpstr>
      <vt:lpstr>Dinâmicas de Segregação Socioespacial</vt:lpstr>
      <vt:lpstr>Aspectos da Urbanização Brasileira</vt:lpstr>
      <vt:lpstr>Apresentação do PowerPoint</vt:lpstr>
      <vt:lpstr>Conceitos importantes para a análise da urbanização brasileira</vt:lpstr>
      <vt:lpstr>Apresentação do PowerPoint</vt:lpstr>
      <vt:lpstr>A IDEOLOGIA DO PROGRESSO E A PRODUÇÃO DO ESPAÇO URBANO CAPITALISTA </vt:lpstr>
      <vt:lpstr>A Ideologia do Progresso como fenômeno cultural da Modernidade</vt:lpstr>
      <vt:lpstr>A Ideologia do Progresso no Pensamento Moderno</vt:lpstr>
      <vt:lpstr>A Ideologia do Progresso na Perifeira do Capitalismo</vt:lpstr>
      <vt:lpstr>Crise Capitalista e Urbanização</vt:lpstr>
      <vt:lpstr>O que é a crise no capitalismo?</vt:lpstr>
      <vt:lpstr>O circuito de valorização do capital</vt:lpstr>
      <vt:lpstr>Causas das Crises</vt:lpstr>
      <vt:lpstr>Tipologia das Crises</vt:lpstr>
      <vt:lpstr>Crise pós 1974-75</vt:lpstr>
      <vt:lpstr>Urbanização pós 1970 na Periferia Capitalista  </vt:lpstr>
      <vt:lpstr>Apresentação do PowerPoint</vt:lpstr>
      <vt:lpstr>Apresentação do PowerPoint</vt:lpstr>
      <vt:lpstr>Apresentação do PowerPoint</vt:lpstr>
      <vt:lpstr>Crise Urbana e Direito à Cidade</vt:lpstr>
      <vt:lpstr>Crise do Planejamento Urbano</vt:lpstr>
      <vt:lpstr>O Planejamento Urbano no Brasil e as suas fases.</vt:lpstr>
      <vt:lpstr>Haussmann e a Reforma Urbana de Paris</vt:lpstr>
      <vt:lpstr>Reforma Pereira Passos</vt:lpstr>
      <vt:lpstr>Plano Piloto - Brasília</vt:lpstr>
      <vt:lpstr>Cidade Informal</vt:lpstr>
      <vt:lpstr>Apresentação do PowerPoint</vt:lpstr>
      <vt:lpstr>O Direito à Cidade</vt:lpstr>
      <vt:lpstr>Redemocratização e Direito à Cidade no Brasil</vt:lpstr>
      <vt:lpstr>Apresentação do PowerPoint</vt:lpstr>
      <vt:lpstr>O que é o Ecossocialismo? </vt:lpstr>
      <vt:lpstr>Algumas Premissas </vt:lpstr>
      <vt:lpstr>Eixos de Renovação do Marxismo frente a Questão Ambiental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Questão Urbana e Meio Ambiente</dc:title>
  <dc:creator>Bruno</dc:creator>
  <cp:lastModifiedBy>pavilion</cp:lastModifiedBy>
  <cp:revision>65</cp:revision>
  <dcterms:created xsi:type="dcterms:W3CDTF">2018-04-19T16:37:49Z</dcterms:created>
  <dcterms:modified xsi:type="dcterms:W3CDTF">2019-11-26T14:10:16Z</dcterms:modified>
</cp:coreProperties>
</file>