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1" r:id="rId22"/>
    <p:sldId id="282" r:id="rId23"/>
  </p:sldIdLst>
  <p:sldSz cx="18288000" cy="10287000"/>
  <p:notesSz cx="6858000" cy="9144000"/>
  <p:embeddedFontLst>
    <p:embeddedFont>
      <p:font typeface="Open Sans ExtraBold" panose="020B0604020202020204" charset="0"/>
      <p:bold r:id="rId25"/>
      <p:boldItalic r:id="rId26"/>
    </p:embeddedFont>
    <p:embeddedFont>
      <p:font typeface="Montserrat SemiBold" panose="020B0604020202020204" charset="0"/>
      <p:regular r:id="rId27"/>
      <p:bold r:id="rId28"/>
      <p:italic r:id="rId29"/>
      <p:boldItalic r:id="rId30"/>
    </p:embeddedFont>
    <p:embeddedFont>
      <p:font typeface="Barlow Medium" panose="020B0604020202020204" charset="0"/>
      <p:regular r:id="rId31"/>
      <p:bold r:id="rId32"/>
      <p:italic r:id="rId33"/>
      <p:boldItalic r:id="rId34"/>
    </p:embeddedFont>
    <p:embeddedFont>
      <p:font typeface="Montserrat" panose="020B060402020202020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Open Sans Light" panose="020B0604020202020204" charset="0"/>
      <p:regular r:id="rId43"/>
      <p:bold r:id="rId44"/>
      <p:italic r:id="rId45"/>
      <p:boldItalic r:id="rId46"/>
    </p:embeddedFont>
    <p:embeddedFont>
      <p:font typeface="Open Sans" panose="020B060402020202020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gKC2n7a6Sw+eTFiH9C5AA+6wEu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8437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4851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7016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2003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0115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2353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" name="Google Shape;2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3426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00638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7792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" name="Google Shape;22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5170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676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652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7451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6822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1" name="Google Shape;3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1422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1" name="Google Shape;3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8116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6985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6975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267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3737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0012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1122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9936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live/lJ3cYUoVYJk?si=OgUpDOmVLpQyFGVJ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386619" y="0"/>
            <a:ext cx="13901381" cy="10287000"/>
          </a:xfrm>
          <a:prstGeom prst="rect">
            <a:avLst/>
          </a:prstGeom>
          <a:solidFill>
            <a:srgbClr val="FDCF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144401" y="7313763"/>
            <a:ext cx="4258125" cy="1720648"/>
            <a:chOff x="21229" y="1297964"/>
            <a:chExt cx="5677500" cy="2294197"/>
          </a:xfrm>
        </p:grpSpPr>
        <p:sp>
          <p:nvSpPr>
            <p:cNvPr id="86" name="Google Shape;86;p1"/>
            <p:cNvSpPr/>
            <p:nvPr/>
          </p:nvSpPr>
          <p:spPr>
            <a:xfrm>
              <a:off x="21229" y="1297964"/>
              <a:ext cx="1615990" cy="223313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21229" y="1874961"/>
              <a:ext cx="5677500" cy="171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86"/>
                <a:buFont typeface="Arial"/>
                <a:buNone/>
              </a:pPr>
              <a:r>
                <a:rPr lang="en-US" sz="3486" b="1" i="0" u="none" strike="noStrike" cap="none" dirty="0" smtClean="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SAAPT/PROGEPE</a:t>
              </a:r>
              <a:endParaRPr sz="3486" b="1" i="0" u="none" strike="noStrike" cap="none" dirty="0" smtClean="0">
                <a:solidFill>
                  <a:srgbClr val="16214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86"/>
                <a:buFont typeface="Arial"/>
                <a:buNone/>
              </a:pPr>
              <a:r>
                <a:rPr lang="en-US" sz="3486" b="1" dirty="0" smtClean="0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Unirio</a:t>
              </a:r>
              <a:endParaRPr sz="3486" b="1" dirty="0">
                <a:solidFill>
                  <a:srgbClr val="16214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88" name="Google Shape;88;p1"/>
          <p:cNvSpPr txBox="1"/>
          <p:nvPr/>
        </p:nvSpPr>
        <p:spPr>
          <a:xfrm>
            <a:off x="4556323" y="114300"/>
            <a:ext cx="11953300" cy="512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lang="en-US" sz="9225" b="1" i="0" u="none" strike="noStrike" cap="non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Avaliação de Desempenho: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lang="en-US" sz="9225" b="1" i="0" u="none" strike="noStrike" cap="non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uma ferramenta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25"/>
              <a:buFont typeface="Arial"/>
              <a:buNone/>
            </a:pPr>
            <a:r>
              <a:rPr lang="en-US" sz="9225" b="1" i="0" u="none" strike="noStrike" cap="none">
                <a:solidFill>
                  <a:srgbClr val="0C45A6"/>
                </a:solidFill>
                <a:latin typeface="Montserrat"/>
                <a:ea typeface="Montserrat"/>
                <a:cs typeface="Montserrat"/>
                <a:sym typeface="Montserrat"/>
              </a:rPr>
              <a:t>de gestão</a:t>
            </a:r>
            <a:endParaRPr sz="9225" b="1" i="0" u="none" strike="noStrike" cap="none">
              <a:solidFill>
                <a:srgbClr val="0C45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 amt="76000"/>
          </a:blip>
          <a:srcRect/>
          <a:stretch/>
        </p:blipFill>
        <p:spPr>
          <a:xfrm>
            <a:off x="7281672" y="2729531"/>
            <a:ext cx="11788881" cy="7839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/>
        </p:nvSpPr>
        <p:spPr>
          <a:xfrm>
            <a:off x="636899" y="338665"/>
            <a:ext cx="8761811" cy="110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1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305769" y="1866900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0"/>
          <p:cNvSpPr txBox="1"/>
          <p:nvPr/>
        </p:nvSpPr>
        <p:spPr>
          <a:xfrm>
            <a:off x="0" y="1909431"/>
            <a:ext cx="10350997" cy="698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 AD não é um instrumento para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ajuste de contas</a:t>
            </a:r>
            <a:r>
              <a:rPr lang="en-US" sz="3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ou para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listagem de falhas ou erros</a:t>
            </a:r>
            <a:r>
              <a:rPr lang="en-US" sz="3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cometidos pelos/as servidores/as. Ela não pode ser encarada como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mecanismo de punição</a:t>
            </a:r>
            <a:r>
              <a:rPr lang="en-US" sz="3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Justamente para evitar que esse instrumento tão importante seja desviado de seus principais objetivos é que temos o </a:t>
            </a:r>
            <a:r>
              <a:rPr lang="en-US" sz="3200" b="1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feedback</a:t>
            </a:r>
            <a:r>
              <a:rPr lang="en-US" sz="3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uma prática devolutiva em que a chefia sinaliza para o/a servidor/a, com a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maior regularidade possível</a:t>
            </a:r>
            <a:r>
              <a:rPr lang="en-US" sz="32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os pontos em que este/a precisa melhorar e aqueles em que atingiu as expectativas.</a:t>
            </a:r>
            <a:endParaRPr sz="32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10503396" y="0"/>
            <a:ext cx="7784603" cy="102870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Importante ressaltar que o </a:t>
            </a:r>
            <a:r>
              <a:rPr lang="en-US" sz="3200" b="0" i="1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feedback</a:t>
            </a:r>
            <a:r>
              <a:rPr lang="en-US"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não é um </a:t>
            </a: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“puxão de orelhas”</a:t>
            </a:r>
            <a:r>
              <a:rPr lang="en-US"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e sim uma conversa franca e direta sobre os avanços e dificuldades apresentados pelo/a servidor/a. Com a cultura do </a:t>
            </a:r>
            <a:r>
              <a:rPr lang="en-US" sz="3200" b="0" i="1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feedback</a:t>
            </a:r>
            <a:r>
              <a:rPr lang="en-US"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incorporada ao cotidiano das equipes, os gestores conseguem aumentar sua </a:t>
            </a: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relação de confiança</a:t>
            </a:r>
            <a:r>
              <a:rPr lang="en-US"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com os/as demais servidores/as e também </a:t>
            </a:r>
            <a:r>
              <a:rPr lang="en-US" sz="3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estimular um maior investimento em seu desenvolvimento</a:t>
            </a:r>
            <a:r>
              <a:rPr lang="en-US"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 </a:t>
            </a:r>
            <a:r>
              <a:rPr lang="en-US" sz="3200" b="0" i="1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feedback</a:t>
            </a:r>
            <a:r>
              <a:rPr lang="en-US"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é, portanto, o aspecto mais importante do processo avaliativo. O/A servidor/a, por meio dele, obtém uma possibilidade mais concreta de melhorar seu desempenho.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/>
        </p:nvSpPr>
        <p:spPr>
          <a:xfrm>
            <a:off x="636899" y="338665"/>
            <a:ext cx="8761811" cy="110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1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305769" y="1485900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1" descr="Text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883" y="1714500"/>
            <a:ext cx="15642233" cy="84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/>
        </p:nvSpPr>
        <p:spPr>
          <a:xfrm>
            <a:off x="636899" y="338665"/>
            <a:ext cx="8761811" cy="110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1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2"/>
          <p:cNvSpPr/>
          <p:nvPr/>
        </p:nvSpPr>
        <p:spPr>
          <a:xfrm>
            <a:off x="305769" y="1485900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2"/>
          <p:cNvSpPr/>
          <p:nvPr/>
        </p:nvSpPr>
        <p:spPr>
          <a:xfrm>
            <a:off x="4572000" y="4076700"/>
            <a:ext cx="91440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Live do Ministério do Planejamento sobre o tema: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sng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https://www.youtube.com/live/lJ3cYUoVYJk?si=OgUpDOmVLpQyFGVJ</a:t>
            </a:r>
            <a:endParaRPr sz="36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 txBox="1"/>
          <p:nvPr/>
        </p:nvSpPr>
        <p:spPr>
          <a:xfrm>
            <a:off x="636899" y="338665"/>
            <a:ext cx="8761811" cy="220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ERROS COMUNS NA AVALIAÇÃO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3"/>
          <p:cNvSpPr/>
          <p:nvPr/>
        </p:nvSpPr>
        <p:spPr>
          <a:xfrm>
            <a:off x="438221" y="2726104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 l="26218" r="26332"/>
          <a:stretch/>
        </p:blipFill>
        <p:spPr>
          <a:xfrm>
            <a:off x="10961941" y="0"/>
            <a:ext cx="732605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3"/>
          <p:cNvSpPr txBox="1"/>
          <p:nvPr/>
        </p:nvSpPr>
        <p:spPr>
          <a:xfrm>
            <a:off x="305769" y="4111972"/>
            <a:ext cx="10350997" cy="423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7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Subjetivismo:</a:t>
            </a:r>
            <a:r>
              <a:rPr lang="en-US" sz="34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avaliação baseada em aspectos excessivamente subjetivos.</a:t>
            </a:r>
            <a:endParaRPr sz="3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627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5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Unilateralidade:</a:t>
            </a:r>
            <a:r>
              <a:rPr lang="en-US" sz="3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quando o gestor avalia o servidor com base em critérios pessoais e não nos fatores definidos no formulário de avaliação. </a:t>
            </a:r>
            <a:endParaRPr sz="34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/>
        </p:nvSpPr>
        <p:spPr>
          <a:xfrm>
            <a:off x="636899" y="338665"/>
            <a:ext cx="8761811" cy="220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ERROS COMUNS NA AVALIAÇÃO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4"/>
          <p:cNvSpPr/>
          <p:nvPr/>
        </p:nvSpPr>
        <p:spPr>
          <a:xfrm>
            <a:off x="438221" y="2726104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4"/>
          <p:cNvPicPr preferRelativeResize="0"/>
          <p:nvPr/>
        </p:nvPicPr>
        <p:blipFill rotWithShape="1">
          <a:blip r:embed="rId3">
            <a:alphaModFix/>
          </a:blip>
          <a:srcRect l="26218" r="26332"/>
          <a:stretch/>
        </p:blipFill>
        <p:spPr>
          <a:xfrm>
            <a:off x="10961941" y="0"/>
            <a:ext cx="732605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4"/>
          <p:cNvSpPr txBox="1"/>
          <p:nvPr/>
        </p:nvSpPr>
        <p:spPr>
          <a:xfrm>
            <a:off x="305769" y="3615730"/>
            <a:ext cx="10350997" cy="56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Avaliar pelo centro (tendência central):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quando a chefia atribui conceitos médios para sua equipe, ficando “em cima do muro”.</a:t>
            </a:r>
            <a:endParaRPr sz="32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Avaliar pelo topo (erro da perfeição):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quando a chefia opta por lançar notas máximas para todos na equipe, desconsiderando as especificidades dos desempenhos.</a:t>
            </a:r>
            <a:endParaRPr sz="32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/>
          <p:nvPr/>
        </p:nvSpPr>
        <p:spPr>
          <a:xfrm>
            <a:off x="636899" y="338665"/>
            <a:ext cx="8761811" cy="220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ERROS COMUNS NA AVALIAÇÃO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5"/>
          <p:cNvSpPr/>
          <p:nvPr/>
        </p:nvSpPr>
        <p:spPr>
          <a:xfrm>
            <a:off x="438221" y="2726104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5"/>
          <p:cNvPicPr preferRelativeResize="0"/>
          <p:nvPr/>
        </p:nvPicPr>
        <p:blipFill rotWithShape="1">
          <a:blip r:embed="rId3">
            <a:alphaModFix/>
          </a:blip>
          <a:srcRect l="26218" r="26332"/>
          <a:stretch/>
        </p:blipFill>
        <p:spPr>
          <a:xfrm>
            <a:off x="10961941" y="0"/>
            <a:ext cx="732605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5"/>
          <p:cNvSpPr txBox="1"/>
          <p:nvPr/>
        </p:nvSpPr>
        <p:spPr>
          <a:xfrm>
            <a:off x="305769" y="3996730"/>
            <a:ext cx="10350997" cy="5642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Efeitos halo e </a:t>
            </a:r>
            <a:r>
              <a:rPr lang="en-US" sz="3200" b="1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horn</a:t>
            </a:r>
            <a:r>
              <a:rPr lang="en-US"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quando a chefia avalia o servidor superficialmente, com base em um estereótipo ou alguma característica específica, perdendo assim a riqueza de nuances de seu desempenho. Caso avalie um ponto forte do desempenho do servidor, teremos o efeito halo. De outro modo, se a chefia avaliar apenas o ponto fraco, teremos o efeito </a:t>
            </a:r>
            <a:r>
              <a:rPr lang="en-US" sz="32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horn</a:t>
            </a:r>
            <a:r>
              <a:rPr lang="en-US" sz="3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32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 txBox="1"/>
          <p:nvPr/>
        </p:nvSpPr>
        <p:spPr>
          <a:xfrm>
            <a:off x="636899" y="274869"/>
            <a:ext cx="8761811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ERROS COMUNS NA AVALIAÇÃO</a:t>
            </a:r>
            <a:endParaRPr sz="7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6"/>
          <p:cNvSpPr/>
          <p:nvPr/>
        </p:nvSpPr>
        <p:spPr>
          <a:xfrm>
            <a:off x="438221" y="2726104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3">
            <a:alphaModFix/>
          </a:blip>
          <a:srcRect l="26218" r="26332"/>
          <a:stretch/>
        </p:blipFill>
        <p:spPr>
          <a:xfrm>
            <a:off x="10961941" y="0"/>
            <a:ext cx="732605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6"/>
          <p:cNvSpPr txBox="1"/>
          <p:nvPr/>
        </p:nvSpPr>
        <p:spPr>
          <a:xfrm>
            <a:off x="327034" y="2758262"/>
            <a:ext cx="10350997" cy="915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Falha de memória (erro de recenticidade):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quando o gestor avalia o desempenho de sua equipe conforme apenas os eventos mais recentes, esquecendo-se de considerar todo o período avaliativo.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Erro de primeira impressão: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quando a chefia avalia o servidor com base em uma primeira impressão, seja ela positiva ou negativa, e acaba perdendo de vista o histórico do seu desempenho. Esse erro é similar ao problema da recenticidade.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7296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/>
          <p:nvPr/>
        </p:nvSpPr>
        <p:spPr>
          <a:xfrm>
            <a:off x="636899" y="338665"/>
            <a:ext cx="8761811" cy="220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ERROS COMUNS NA AVALIAÇÃO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438221" y="2726104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17"/>
          <p:cNvPicPr preferRelativeResize="0"/>
          <p:nvPr/>
        </p:nvPicPr>
        <p:blipFill rotWithShape="1">
          <a:blip r:embed="rId3">
            <a:alphaModFix/>
          </a:blip>
          <a:srcRect l="26218" r="26332"/>
          <a:stretch/>
        </p:blipFill>
        <p:spPr>
          <a:xfrm>
            <a:off x="10961941" y="0"/>
            <a:ext cx="732605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7"/>
          <p:cNvSpPr txBox="1"/>
          <p:nvPr/>
        </p:nvSpPr>
        <p:spPr>
          <a:xfrm>
            <a:off x="305769" y="3369350"/>
            <a:ext cx="10350997" cy="695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Força do hábito: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quando o gestor não considera as possíveis mudanças no comportamento dos seus servidores desde a última avaliação realizada e lança para sua equipe as mesmas notas do período anterior.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Obrigação administrativa: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quando a chefia tem uma visão meramente burocrática do processo avaliativo e dedica a ele tempo e atenção insuficientes.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Erro de rotina (erro de fadiga): </a:t>
            </a:r>
            <a:r>
              <a:rPr lang="en-US" sz="3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quando o gestor já está cansado de conversar com tantos servidores e organizar muitas avaliações. Por conta do cansaço, já não consegue mais distinguir as principais diferenças entre os trabalhadores, causando um resultado falso na avaliação.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/>
          <p:nvPr/>
        </p:nvSpPr>
        <p:spPr>
          <a:xfrm>
            <a:off x="636899" y="338665"/>
            <a:ext cx="8761811" cy="220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ERROS COMUNS NA AVALIAÇÃO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8"/>
          <p:cNvSpPr/>
          <p:nvPr/>
        </p:nvSpPr>
        <p:spPr>
          <a:xfrm>
            <a:off x="438221" y="2726104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8"/>
          <p:cNvPicPr preferRelativeResize="0"/>
          <p:nvPr/>
        </p:nvPicPr>
        <p:blipFill rotWithShape="1">
          <a:blip r:embed="rId3">
            <a:alphaModFix/>
          </a:blip>
          <a:srcRect l="26218" r="26332"/>
          <a:stretch/>
        </p:blipFill>
        <p:spPr>
          <a:xfrm>
            <a:off x="10961941" y="0"/>
            <a:ext cx="732605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8"/>
          <p:cNvSpPr txBox="1"/>
          <p:nvPr/>
        </p:nvSpPr>
        <p:spPr>
          <a:xfrm>
            <a:off x="305769" y="3467100"/>
            <a:ext cx="10350997" cy="603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Negligência: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tão ruim quanto os erros anteriores é a não realização das avaliações de desempenho por parte dos gestores. Seja por não acreditar nos resultados que esse instrumento traz, por falta de tempo ou de conhecimento da ferramenta utilizada, o fato é que ao não fazer a AD, o gestor deixa de fornecer importante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feedback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para seus subordinados. </a:t>
            </a:r>
            <a:r>
              <a:rPr lang="en-US" sz="2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Perde o gestor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que fica com uma visão defasada sobre sua equipe, </a:t>
            </a:r>
            <a:r>
              <a:rPr lang="en-US" sz="2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perdem os servidores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que ficam sem saber como estão executando seu trabalho e, muitas vezes, acabam desmotivados. Em alguns casos, os gestores até realizam a avaliação, mas não se sentam com seus servidores para discutir os resultados e propor melhorias. Dessa forma, o maior benefício do processo avaliativo se perde: a </a:t>
            </a:r>
            <a:r>
              <a:rPr lang="en-US" sz="2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capacidade de melhorar o desempenho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</a:t>
            </a:r>
            <a:r>
              <a:rPr lang="en-US" sz="2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produzir melhores resultados para a instituição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/>
          <p:nvPr/>
        </p:nvSpPr>
        <p:spPr>
          <a:xfrm>
            <a:off x="636899" y="338665"/>
            <a:ext cx="8761811" cy="220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ERROS COMUNS NA AVALIAÇÃO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438221" y="2726104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9"/>
          <p:cNvPicPr preferRelativeResize="0"/>
          <p:nvPr/>
        </p:nvPicPr>
        <p:blipFill rotWithShape="1">
          <a:blip r:embed="rId3">
            <a:alphaModFix/>
          </a:blip>
          <a:srcRect l="26218" r="26332"/>
          <a:stretch/>
        </p:blipFill>
        <p:spPr>
          <a:xfrm>
            <a:off x="10961941" y="0"/>
            <a:ext cx="732605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 txBox="1"/>
          <p:nvPr/>
        </p:nvSpPr>
        <p:spPr>
          <a:xfrm>
            <a:off x="284504" y="2777252"/>
            <a:ext cx="10350997" cy="7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Soluções: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Subjetivismo:</a:t>
            </a:r>
            <a:r>
              <a:rPr lang="en-US" sz="2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critérios claros e previamente conhecidos pela equipe.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Unilateralidade: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ater-se aos critérios do formulário de avaliação.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Avaliar pelo centro / avaliar pelo topo: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avaliar de acordo com o desempenho real, destacando pontos positivos e negativos de cada um.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Efeito halo ou </a:t>
            </a:r>
            <a:r>
              <a:rPr lang="en-US" sz="2800" b="1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horn</a:t>
            </a:r>
            <a:r>
              <a:rPr lang="en-US" sz="2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avaliar o desempenho como um todo.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Falha de memória / primeira impressão: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é importante que o acompanhamento da equipe seja permanente e não apenas no momento do preenchimento do formulário de avaliação.</a:t>
            </a:r>
            <a:endParaRPr sz="28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E28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2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sp>
          <p:nvSpPr>
            <p:cNvPr id="95" name="Google Shape;95;p2"/>
            <p:cNvSpPr/>
            <p:nvPr/>
          </p:nvSpPr>
          <p:spPr>
            <a:xfrm>
              <a:off x="0" y="0"/>
              <a:ext cx="22645999" cy="11977999"/>
            </a:xfrm>
            <a:custGeom>
              <a:avLst/>
              <a:gdLst/>
              <a:ahLst/>
              <a:cxnLst/>
              <a:rect l="l" t="t" r="r" b="b"/>
              <a:pathLst>
                <a:path w="5745374" h="3038863" extrusionOk="0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6" name="Google Shape;96;p2"/>
            <p:cNvCxnSpPr/>
            <p:nvPr/>
          </p:nvCxnSpPr>
          <p:spPr>
            <a:xfrm>
              <a:off x="0" y="1266422"/>
              <a:ext cx="22645999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7" name="Google Shape;97;p2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2"/>
          <p:cNvSpPr txBox="1"/>
          <p:nvPr/>
        </p:nvSpPr>
        <p:spPr>
          <a:xfrm>
            <a:off x="1432485" y="2876948"/>
            <a:ext cx="7559115" cy="488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 Carla Casado                                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Assistente em Administração</a:t>
            </a:r>
            <a:endParaRPr sz="3399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Luana Assumpção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Assistente em Administração</a:t>
            </a:r>
            <a:endParaRPr sz="3399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Luciana Souza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Assistente Social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endParaRPr sz="3399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endParaRPr sz="3399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9851082" y="2876948"/>
            <a:ext cx="6836718" cy="426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Luisiane Fernandes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Psicóloga</a:t>
            </a:r>
            <a:endParaRPr sz="3399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Mariana Flores </a:t>
            </a:r>
            <a:r>
              <a:rPr lang="en-US" sz="33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Assistente Social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Rodrigo Ferreira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Técnico em Assuntos Educacionais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endParaRPr sz="3399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286000" y="537450"/>
            <a:ext cx="5480596" cy="105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en-US" sz="6200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Equipe SAAPT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"/>
          <p:cNvSpPr txBox="1"/>
          <p:nvPr/>
        </p:nvSpPr>
        <p:spPr>
          <a:xfrm>
            <a:off x="636899" y="338665"/>
            <a:ext cx="8761811" cy="220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ERROS COMUNS NA AVALIAÇÃO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438221" y="2726104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20"/>
          <p:cNvPicPr preferRelativeResize="0"/>
          <p:nvPr/>
        </p:nvPicPr>
        <p:blipFill rotWithShape="1">
          <a:blip r:embed="rId3">
            <a:alphaModFix/>
          </a:blip>
          <a:srcRect l="26218" r="26332"/>
          <a:stretch/>
        </p:blipFill>
        <p:spPr>
          <a:xfrm>
            <a:off x="10961941" y="0"/>
            <a:ext cx="732605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0"/>
          <p:cNvSpPr txBox="1"/>
          <p:nvPr/>
        </p:nvSpPr>
        <p:spPr>
          <a:xfrm>
            <a:off x="305769" y="3086100"/>
            <a:ext cx="10350997" cy="689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Soluções: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Força do hábito:</a:t>
            </a:r>
            <a:r>
              <a:rPr lang="en-US" sz="2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entender que os desempenhos podem variar ao longo dos anos, observar o desempenho.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Obrigação administrativa: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compreender que a avaliação é instrumento fundamental para a melhoria do desempenho de todos/as e, por conseguinte, da instituição.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Erro de rotina: 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evitar fazer muitas avaliações num mesmo momento.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Neglicência: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valorizar o processo avaliativo, dar e receber </a:t>
            </a:r>
            <a:r>
              <a:rPr lang="en-US" sz="2800" b="0" i="1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feedback</a:t>
            </a:r>
            <a:r>
              <a:rPr lang="en-US"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 forma permanente, preencher os formulários dentro do prazo, justificar as notas mais baixas dos/as servidores/as com exemplos concretos.</a:t>
            </a:r>
            <a:endParaRPr sz="2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7"/>
          <p:cNvGrpSpPr/>
          <p:nvPr/>
        </p:nvGrpSpPr>
        <p:grpSpPr>
          <a:xfrm>
            <a:off x="0" y="-594378"/>
            <a:ext cx="11230939" cy="10841316"/>
            <a:chOff x="-937544" y="0"/>
            <a:chExt cx="14974585" cy="14455088"/>
          </a:xfrm>
        </p:grpSpPr>
        <p:sp>
          <p:nvSpPr>
            <p:cNvPr id="314" name="Google Shape;314;p27"/>
            <p:cNvSpPr/>
            <p:nvPr/>
          </p:nvSpPr>
          <p:spPr>
            <a:xfrm>
              <a:off x="-937544" y="3256267"/>
              <a:ext cx="1260859" cy="174239"/>
            </a:xfrm>
            <a:prstGeom prst="rect">
              <a:avLst/>
            </a:prstGeom>
            <a:solidFill>
              <a:srgbClr val="0C45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7"/>
            <p:cNvSpPr txBox="1"/>
            <p:nvPr/>
          </p:nvSpPr>
          <p:spPr>
            <a:xfrm>
              <a:off x="-501825" y="3375132"/>
              <a:ext cx="14037041" cy="11079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Findado o processo de avaliação de desempenho, esperamos que a equipe e os/as trabalhadores/as tenham consciência da importância do seu trabalho no setor, dos pontos fortes e fracos sobre a condução do trabalho naquele ano (de modo coletivo e individual), os determinantes que carecem de melhorias e o que planejaram para o ano que vem, com o intuito de melhorar os processos analisados.</a:t>
              </a:r>
              <a:endParaRPr sz="2400" b="0" i="0" u="none" strike="noStrike" cap="none">
                <a:solidFill>
                  <a:srgbClr val="16214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16214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Ferramentas de trabalho para a gestão: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81733" marR="0" lvl="1" indent="-290867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4B"/>
                </a:buClr>
                <a:buSzPts val="2694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Avaliação do trabalho da equipe (</a:t>
              </a:r>
              <a:r>
                <a:rPr lang="en-US" sz="2400" b="1" i="0" u="none" strike="noStrike" cap="none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Pré-avaliação,</a:t>
              </a:r>
              <a:r>
                <a:rPr lang="en-US" sz="2400" b="0" i="0" u="none" strike="noStrike" cap="none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promovida pelo gestor e equipe);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81733" marR="0" lvl="1" indent="-290867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4B"/>
                </a:buClr>
                <a:buSzPts val="2694"/>
                <a:buFont typeface="Arial"/>
                <a:buChar char="•"/>
              </a:pPr>
              <a:r>
                <a:rPr lang="en-US" sz="2400" b="1" i="0" u="none" strike="noStrike" cap="none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Autoavaliação</a:t>
              </a:r>
              <a:r>
                <a:rPr lang="en-US" sz="2400" b="0" i="0" u="none" strike="noStrike" cap="none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da gestão;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581733" marR="0" lvl="1" indent="-290867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4B"/>
                </a:buClr>
                <a:buSzPts val="2694"/>
                <a:buFont typeface="Arial"/>
                <a:buChar char="•"/>
              </a:pPr>
              <a:r>
                <a:rPr lang="en-US" sz="2400" b="1" i="0" u="none" strike="noStrike" cap="none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Relatório Anual da AGCT (</a:t>
              </a:r>
              <a:r>
                <a:rPr lang="en-US" sz="2400" b="0" i="0" u="none" strike="noStrike" cap="none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divulgado no site da PROGEPE pelo SAAPT no ano seguinte);</a:t>
              </a:r>
              <a:endParaRPr sz="2400" b="0" i="0" u="none" strike="noStrike" cap="none">
                <a:solidFill>
                  <a:srgbClr val="16214B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581733" marR="0" lvl="1" indent="-290867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214B"/>
                </a:buClr>
                <a:buSzPts val="2694"/>
                <a:buFont typeface="Arial"/>
                <a:buChar char="•"/>
              </a:pPr>
              <a:r>
                <a:rPr lang="en-US" sz="2400" b="1" i="0" u="none" strike="noStrike" cap="none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Avaliações individuais</a:t>
              </a:r>
              <a:r>
                <a:rPr lang="en-US" sz="2400" b="0" i="0" u="none" strike="noStrike" cap="none">
                  <a:solidFill>
                    <a:srgbClr val="16214B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dos/as servidores/as.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 txBox="1"/>
            <p:nvPr/>
          </p:nvSpPr>
          <p:spPr>
            <a:xfrm>
              <a:off x="0" y="0"/>
              <a:ext cx="14037041" cy="17430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5792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7" name="Google Shape;31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42462" y="3159152"/>
            <a:ext cx="6002968" cy="582287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7"/>
          <p:cNvSpPr txBox="1"/>
          <p:nvPr/>
        </p:nvSpPr>
        <p:spPr>
          <a:xfrm>
            <a:off x="326789" y="62511"/>
            <a:ext cx="15869074" cy="140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91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RESULTADOS E RELATÓRIOS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"/>
          <p:cNvSpPr txBox="1"/>
          <p:nvPr/>
        </p:nvSpPr>
        <p:spPr>
          <a:xfrm>
            <a:off x="-762000" y="0"/>
            <a:ext cx="10037611" cy="4823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lang="en-US" sz="653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ALGUMA DÚVIDA?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lang="en-US" sz="653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OBRIGADO </a:t>
            </a:r>
            <a:endParaRPr sz="6530" b="0" i="0" u="none" strike="noStrike" cap="none">
              <a:solidFill>
                <a:srgbClr val="0C45A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lang="en-US" sz="653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PELA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1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30"/>
              <a:buFont typeface="Arial"/>
              <a:buNone/>
            </a:pPr>
            <a:r>
              <a:rPr lang="en-US" sz="653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PRESENÇA!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8"/>
          <p:cNvSpPr/>
          <p:nvPr/>
        </p:nvSpPr>
        <p:spPr>
          <a:xfrm>
            <a:off x="0" y="1805045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0720" y="5219700"/>
            <a:ext cx="6008280" cy="50469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28"/>
          <p:cNvGrpSpPr/>
          <p:nvPr/>
        </p:nvGrpSpPr>
        <p:grpSpPr>
          <a:xfrm>
            <a:off x="9144000" y="2349034"/>
            <a:ext cx="8665816" cy="1025241"/>
            <a:chOff x="0" y="0"/>
            <a:chExt cx="11554421" cy="1366988"/>
          </a:xfrm>
        </p:grpSpPr>
        <p:sp>
          <p:nvSpPr>
            <p:cNvPr id="327" name="Google Shape;327;p28"/>
            <p:cNvSpPr/>
            <p:nvPr/>
          </p:nvSpPr>
          <p:spPr>
            <a:xfrm>
              <a:off x="0" y="0"/>
              <a:ext cx="11554421" cy="1366988"/>
            </a:xfrm>
            <a:custGeom>
              <a:avLst/>
              <a:gdLst/>
              <a:ahLst/>
              <a:cxnLst/>
              <a:rect l="l" t="t" r="r" b="b"/>
              <a:pathLst>
                <a:path w="8633331" h="1021398" extrusionOk="0">
                  <a:moveTo>
                    <a:pt x="8079611" y="1021398"/>
                  </a:moveTo>
                  <a:lnTo>
                    <a:pt x="553720" y="1021398"/>
                  </a:lnTo>
                  <a:cubicBezTo>
                    <a:pt x="247650" y="1021398"/>
                    <a:pt x="0" y="792715"/>
                    <a:pt x="0" y="511277"/>
                  </a:cubicBezTo>
                  <a:cubicBezTo>
                    <a:pt x="0" y="228668"/>
                    <a:pt x="247650" y="0"/>
                    <a:pt x="553720" y="0"/>
                  </a:cubicBezTo>
                  <a:lnTo>
                    <a:pt x="8079611" y="0"/>
                  </a:lnTo>
                  <a:cubicBezTo>
                    <a:pt x="8385681" y="0"/>
                    <a:pt x="8633331" y="228668"/>
                    <a:pt x="8633331" y="511277"/>
                  </a:cubicBezTo>
                  <a:cubicBezTo>
                    <a:pt x="8632061" y="792715"/>
                    <a:pt x="8384411" y="1021398"/>
                    <a:pt x="8079611" y="1021398"/>
                  </a:cubicBezTo>
                  <a:close/>
                </a:path>
              </a:pathLst>
            </a:custGeom>
            <a:solidFill>
              <a:srgbClr val="FDCF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8"/>
            <p:cNvSpPr txBox="1"/>
            <p:nvPr/>
          </p:nvSpPr>
          <p:spPr>
            <a:xfrm>
              <a:off x="652140" y="281056"/>
              <a:ext cx="10248441" cy="8906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28"/>
                <a:buFont typeface="Arial"/>
                <a:buNone/>
              </a:pPr>
              <a:r>
                <a:rPr lang="en-US" sz="4828" b="0" i="0" u="none" strike="noStrike" cap="none">
                  <a:solidFill>
                    <a:srgbClr val="171717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Contatos do setor: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28"/>
          <p:cNvSpPr txBox="1"/>
          <p:nvPr/>
        </p:nvSpPr>
        <p:spPr>
          <a:xfrm>
            <a:off x="7379521" y="4206900"/>
            <a:ext cx="12193499" cy="2929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1" i="0" u="none" strike="noStrike" cap="none" dirty="0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TELEFONE: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1" i="0" u="none" strike="noStrike" cap="none" dirty="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2542-5523</a:t>
            </a:r>
            <a:endParaRPr sz="1400" b="0" i="0" u="none" strike="noStrike" cap="none" dirty="0">
              <a:solidFill>
                <a:srgbClr val="FF0000"/>
              </a:solidFill>
              <a:sym typeface="Arial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endParaRPr sz="3399" b="1" i="0" u="none" strike="noStrike" cap="none" dirty="0">
              <a:solidFill>
                <a:srgbClr val="17171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endParaRPr sz="3399" b="1" i="0" u="none" strike="noStrike" cap="none" dirty="0">
              <a:solidFill>
                <a:srgbClr val="17171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28"/>
          <p:cNvSpPr txBox="1"/>
          <p:nvPr/>
        </p:nvSpPr>
        <p:spPr>
          <a:xfrm>
            <a:off x="10797215" y="5963945"/>
            <a:ext cx="535811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1" i="0" u="none" strike="noStrike" cap="none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E-MAIL: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1" i="0" u="none" strike="noStrike" cap="none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progepe.saapt@unirio.br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8"/>
          <p:cNvSpPr txBox="1"/>
          <p:nvPr/>
        </p:nvSpPr>
        <p:spPr>
          <a:xfrm>
            <a:off x="10303030" y="7838184"/>
            <a:ext cx="6801743" cy="118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1" i="0" u="none" strike="noStrike" cap="none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CANAL DO SETOR NO YOUTUBE: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99"/>
              <a:buFont typeface="Arial"/>
              <a:buNone/>
            </a:pPr>
            <a:r>
              <a:rPr lang="en-US" sz="3399" b="1" i="0" u="none" strike="noStrike" cap="none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PROGEPE SAAPT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E28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3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sp>
          <p:nvSpPr>
            <p:cNvPr id="108" name="Google Shape;108;p3"/>
            <p:cNvSpPr/>
            <p:nvPr/>
          </p:nvSpPr>
          <p:spPr>
            <a:xfrm>
              <a:off x="0" y="0"/>
              <a:ext cx="22645999" cy="11977999"/>
            </a:xfrm>
            <a:custGeom>
              <a:avLst/>
              <a:gdLst/>
              <a:ahLst/>
              <a:cxnLst/>
              <a:rect l="l" t="t" r="r" b="b"/>
              <a:pathLst>
                <a:path w="5745374" h="3038863" extrusionOk="0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9" name="Google Shape;109;p3"/>
            <p:cNvCxnSpPr/>
            <p:nvPr/>
          </p:nvCxnSpPr>
          <p:spPr>
            <a:xfrm>
              <a:off x="0" y="1266422"/>
              <a:ext cx="22645999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0" name="Google Shape;110;p3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3"/>
          <p:cNvSpPr txBox="1"/>
          <p:nvPr/>
        </p:nvSpPr>
        <p:spPr>
          <a:xfrm>
            <a:off x="1287409" y="2297429"/>
            <a:ext cx="15705191" cy="698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None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Desenvolve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ações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voltadas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para o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conhecimento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melhorias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dos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processos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que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(as)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servidores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(as)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estão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submetidos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considerando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especialmente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3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06775" marR="0" lvl="1" indent="-453388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forma que o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está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organizado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3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06775" marR="0" lvl="1" indent="-453388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condições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disponibilizadas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36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None/>
            </a:pPr>
            <a:endParaRPr sz="36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06775" marR="0" lvl="1" indent="-453388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relações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existentes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3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2057400" y="527925"/>
            <a:ext cx="8050963" cy="1078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lang="en-US" sz="6300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 que faz o SAAPT?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E28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sp>
          <p:nvSpPr>
            <p:cNvPr id="120" name="Google Shape;120;p4"/>
            <p:cNvSpPr/>
            <p:nvPr/>
          </p:nvSpPr>
          <p:spPr>
            <a:xfrm>
              <a:off x="0" y="0"/>
              <a:ext cx="22645999" cy="11977999"/>
            </a:xfrm>
            <a:custGeom>
              <a:avLst/>
              <a:gdLst/>
              <a:ahLst/>
              <a:cxnLst/>
              <a:rect l="l" t="t" r="r" b="b"/>
              <a:pathLst>
                <a:path w="5745374" h="3038863" extrusionOk="0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1" name="Google Shape;121;p4"/>
            <p:cNvCxnSpPr/>
            <p:nvPr/>
          </p:nvCxnSpPr>
          <p:spPr>
            <a:xfrm>
              <a:off x="0" y="1266422"/>
              <a:ext cx="22645999" cy="0"/>
            </a:xfrm>
            <a:prstGeom prst="straightConnector1">
              <a:avLst/>
            </a:pr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2" name="Google Shape;122;p4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55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avLst/>
              <a:gdLst/>
              <a:ahLst/>
              <a:cxnLst/>
              <a:rect l="l" t="t" r="r" b="b"/>
              <a:pathLst>
                <a:path w="6321665" h="6350000" extrusionOk="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4"/>
          <p:cNvSpPr txBox="1"/>
          <p:nvPr/>
        </p:nvSpPr>
        <p:spPr>
          <a:xfrm>
            <a:off x="921908" y="3133653"/>
            <a:ext cx="16444184" cy="481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906775" marR="0" lvl="1" indent="-453388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lang="en-US" sz="41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ATENDIMENTO ÀS DEMANDAS INDIVIDUAIS OU COLETIVAS RELACIONADAS AO PROCESSO DE TRABALHO;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None/>
            </a:pPr>
            <a:endParaRPr sz="41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06775" marR="0" lvl="1" indent="-453388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lang="en-US" sz="41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AVALIAÇÃO DE DESEMPENHO ANUAL;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2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None/>
            </a:pPr>
            <a:endParaRPr sz="4199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06775" marR="0" lvl="1" indent="-453388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Char char="•"/>
            </a:pPr>
            <a:r>
              <a:rPr lang="en-US" sz="4199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AVALIAÇÃO EM ESTÁGIO PROBATÓRIO.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2209800" y="527925"/>
            <a:ext cx="6346329" cy="1127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Ações do setor</a:t>
            </a:r>
            <a:endParaRPr sz="6600" b="0" i="0" u="none" strike="noStrike" cap="none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A6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/>
          <p:nvPr/>
        </p:nvSpPr>
        <p:spPr>
          <a:xfrm>
            <a:off x="-1620397" y="150717"/>
            <a:ext cx="21268361" cy="344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rgbClr val="FDCF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Avaliação de Desempenho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rgbClr val="FDCF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&amp;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n-US" sz="70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a importância da atuação dos gestores</a:t>
            </a:r>
            <a:endParaRPr sz="70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16214B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8099" y="4785215"/>
            <a:ext cx="7300965" cy="459297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7421526" y="5082363"/>
            <a:ext cx="10578381" cy="4325781"/>
          </a:xfrm>
          <a:custGeom>
            <a:avLst/>
            <a:gdLst/>
            <a:ahLst/>
            <a:cxnLst/>
            <a:rect l="l" t="t" r="r" b="b"/>
            <a:pathLst>
              <a:path w="8426593" h="3038863" extrusionOk="0">
                <a:moveTo>
                  <a:pt x="8302133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8302133" y="0"/>
                </a:lnTo>
                <a:cubicBezTo>
                  <a:pt x="8370713" y="0"/>
                  <a:pt x="8426593" y="55880"/>
                  <a:pt x="8426593" y="124460"/>
                </a:cubicBezTo>
                <a:lnTo>
                  <a:pt x="8426593" y="2914403"/>
                </a:lnTo>
                <a:cubicBezTo>
                  <a:pt x="8426593" y="2982983"/>
                  <a:pt x="8370713" y="3038863"/>
                  <a:pt x="8302133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7513169" y="4410452"/>
            <a:ext cx="10395102" cy="460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48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17171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Gestores/as: trabalhadores/as com papel político-pedagógico fundamental na criação de uma cultura organizacional baseada em </a:t>
            </a:r>
            <a:r>
              <a:rPr lang="en-US" sz="3200" b="1" i="0" u="none" strike="noStrike" cap="none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processos democráticos</a:t>
            </a:r>
            <a:r>
              <a:rPr lang="en-US" sz="3200" b="0" i="0" u="none" strike="noStrike" cap="none">
                <a:solidFill>
                  <a:srgbClr val="17171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</a:t>
            </a:r>
            <a:r>
              <a:rPr lang="en-US" sz="3200" b="1" i="0" u="none" strike="noStrike" cap="none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participativos</a:t>
            </a:r>
            <a:r>
              <a:rPr lang="en-US" sz="3200" b="0" i="0" u="none" strike="noStrike" cap="none">
                <a:solidFill>
                  <a:srgbClr val="17171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de construção do fazer de uma universidade pela perspectiva do fortalecimento do </a:t>
            </a:r>
            <a:r>
              <a:rPr lang="en-US" sz="3200" b="1" i="0" u="none" strike="noStrike" cap="none">
                <a:solidFill>
                  <a:srgbClr val="171717"/>
                </a:solidFill>
                <a:latin typeface="Open Sans"/>
                <a:ea typeface="Open Sans"/>
                <a:cs typeface="Open Sans"/>
                <a:sym typeface="Open Sans"/>
              </a:rPr>
              <a:t>trabalho coletivo</a:t>
            </a:r>
            <a:r>
              <a:rPr lang="en-US" sz="3200" b="0" i="0" u="none" strike="noStrike" cap="none">
                <a:solidFill>
                  <a:srgbClr val="171717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(GLEICE LIMA, 2022, p. 49)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8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171717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/>
          <p:nvPr/>
        </p:nvSpPr>
        <p:spPr>
          <a:xfrm>
            <a:off x="10196366" y="0"/>
            <a:ext cx="8091634" cy="10287000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61025" y="0"/>
            <a:ext cx="2126975" cy="25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270437" y="592038"/>
            <a:ext cx="9611458" cy="931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9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9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9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Processo que mede a atuação dos/as servidores/as de acordo com as atribuições que possuem, com vistas a melhor articular as atividades desenvolvidas por esses trabalhadores com o PDI e, consequentemente aprimorar o desempenho das atividades promovidas coletivamente no setor.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9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um processo sistemático, diagnóstico e periódico que destaca os pontos fortes e aqueles que precisam ser aperfeiçoados.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9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É, em suma, um processo pedagógico e contínuo em busca de melhorias para a instituição e de reforço no potencial de desenvolvimento dos/as servidores/as.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644952" y="177836"/>
            <a:ext cx="15580072" cy="111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O que é a avaliação </a:t>
            </a:r>
            <a:r>
              <a:rPr lang="en-US" sz="6500" b="0" i="0" u="none" strike="noStrike" cap="none">
                <a:solidFill>
                  <a:srgbClr val="171717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 </a:t>
            </a:r>
            <a:r>
              <a:rPr lang="en-US" sz="6500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desempenho?</a:t>
            </a:r>
            <a:r>
              <a:rPr lang="en-US" sz="6500" b="0" i="0" u="none" strike="noStrike" cap="non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10219895" y="2250741"/>
            <a:ext cx="7534214" cy="8414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Decreto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1" i="0" u="none" strike="noStrike" cap="none" dirty="0" smtClea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Nº </a:t>
            </a:r>
            <a:r>
              <a:rPr lang="en-US" sz="3600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5.825, de 2006: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7"/>
              <a:buFont typeface="Arial"/>
              <a:buNone/>
            </a:pPr>
            <a:endParaRPr sz="2327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7"/>
              <a:buFont typeface="Arial"/>
              <a:buNone/>
            </a:pP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Artigo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8º, 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§1º - O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Avaliação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Desempenho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27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deverá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7"/>
              <a:buFont typeface="Arial"/>
              <a:buNone/>
            </a:pPr>
            <a:endParaRPr sz="2327" b="0" i="0" u="none" strike="noStrike" cap="none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just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7"/>
              <a:buFont typeface="Arial"/>
              <a:buNone/>
            </a:pP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 -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fornecer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indicadores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que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subsidiem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planejamento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estratégico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visando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desenvolvimento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pessoal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da IFE; II -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propiciar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condições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favoráveis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à </a:t>
            </a:r>
            <a:r>
              <a:rPr lang="en-US" sz="2327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melhoria</a:t>
            </a:r>
            <a:r>
              <a:rPr lang="en-US" sz="2327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dos </a:t>
            </a:r>
            <a:r>
              <a:rPr lang="en-US" sz="2327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processos</a:t>
            </a:r>
            <a:r>
              <a:rPr lang="en-US" sz="2327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327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; III -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identificar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avaliar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 </a:t>
            </a:r>
            <a:r>
              <a:rPr lang="en-US" sz="2327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desempenho</a:t>
            </a:r>
            <a:r>
              <a:rPr lang="en-US" sz="2327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27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coletivo</a:t>
            </a:r>
            <a:r>
              <a:rPr lang="en-US" sz="2327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 individual do </a:t>
            </a:r>
            <a:r>
              <a:rPr lang="en-US" sz="2327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servidor</a:t>
            </a:r>
            <a:r>
              <a:rPr lang="en-US" sz="2327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327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consideradas</a:t>
            </a:r>
            <a:r>
              <a:rPr lang="en-US" sz="2327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as </a:t>
            </a:r>
            <a:r>
              <a:rPr lang="en-US" sz="2327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condições</a:t>
            </a:r>
            <a:r>
              <a:rPr lang="en-US" sz="2327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327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trabalho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; IV -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subsidiar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elaboração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dos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Programas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Capacitação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Aperfeiçoamento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bem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dimensionamento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das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necessidades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institucionais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pessoal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de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políticas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saúde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327" b="0" i="0" u="none" strike="noStrike" cap="none" dirty="0" err="1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ocupacional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; e V - </a:t>
            </a:r>
            <a:r>
              <a:rPr lang="en-US" sz="2327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aferir</a:t>
            </a:r>
            <a:r>
              <a:rPr lang="en-US" sz="2327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o </a:t>
            </a:r>
            <a:r>
              <a:rPr lang="en-US" sz="2327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mérito</a:t>
            </a:r>
            <a:r>
              <a:rPr lang="en-US" sz="2327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para </a:t>
            </a:r>
            <a:r>
              <a:rPr lang="en-US" sz="2327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progressão</a:t>
            </a:r>
            <a:r>
              <a:rPr lang="en-US" sz="2327" b="0" i="0" u="none" strike="noStrike" cap="none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85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7"/>
              <a:buFont typeface="Arial"/>
              <a:buNone/>
            </a:pPr>
            <a:endParaRPr sz="2327" b="0" i="0" u="none" strike="noStrike" cap="none" dirty="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A6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1217" y="3481405"/>
            <a:ext cx="6250059" cy="5906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534940" y="197596"/>
            <a:ext cx="17218120" cy="41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Quando avaliamos o/a trabalhador/a individualmente,  devem ser também consideradas as condições, a organização e as relações de trabalho em que ele/a está inserido/a.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16214B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6118842" y="4447949"/>
            <a:ext cx="11781526" cy="351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 i="0" u="none" strike="noStrike" cap="none">
                <a:solidFill>
                  <a:srgbClr val="FDCF60"/>
                </a:solidFill>
                <a:latin typeface="Montserrat"/>
                <a:ea typeface="Montserrat"/>
                <a:cs typeface="Montserrat"/>
                <a:sym typeface="Montserrat"/>
              </a:rPr>
              <a:t>Quando avaliamos o/a trabalhador/a também analisamos a equipe, a gestão e o trabalho promovido no setor.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"/>
          <p:cNvSpPr txBox="1"/>
          <p:nvPr/>
        </p:nvSpPr>
        <p:spPr>
          <a:xfrm>
            <a:off x="636899" y="0"/>
            <a:ext cx="8761811" cy="216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PROCESSO AVALIATIVO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/>
          <p:nvPr/>
        </p:nvSpPr>
        <p:spPr>
          <a:xfrm>
            <a:off x="438221" y="2726104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 l="26218" r="26332"/>
          <a:stretch/>
        </p:blipFill>
        <p:spPr>
          <a:xfrm>
            <a:off x="10961941" y="0"/>
            <a:ext cx="732605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 txBox="1"/>
          <p:nvPr/>
        </p:nvSpPr>
        <p:spPr>
          <a:xfrm>
            <a:off x="348299" y="2669011"/>
            <a:ext cx="10350997" cy="559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3"/>
              <a:buFont typeface="Arial"/>
              <a:buNone/>
            </a:pPr>
            <a:r>
              <a:rPr lang="en-US" sz="3953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Para que a AD apresente um resultado significativo é fundamental que haja o </a:t>
            </a:r>
            <a:r>
              <a:rPr lang="en-US" sz="3953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acompanhamento contínuo</a:t>
            </a:r>
            <a:r>
              <a:rPr lang="en-US" sz="3953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do gestor e o </a:t>
            </a:r>
            <a:r>
              <a:rPr lang="en-US" sz="3953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envolvimento das equipes</a:t>
            </a:r>
            <a:r>
              <a:rPr lang="en-US" sz="3953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nesse processo.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53"/>
              <a:buFont typeface="Arial"/>
              <a:buNone/>
            </a:pPr>
            <a:r>
              <a:rPr lang="en-US" sz="3953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Ela precisa ter esse </a:t>
            </a:r>
            <a:r>
              <a:rPr lang="en-US" sz="3953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caráter pedagógico</a:t>
            </a:r>
            <a:r>
              <a:rPr lang="en-US" sz="3953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algo que somente é possível se todos os envolvidos participarem efetivamente do procedimento.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/>
        </p:nvSpPr>
        <p:spPr>
          <a:xfrm>
            <a:off x="636899" y="0"/>
            <a:ext cx="8761811" cy="2205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0C45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PLANEJAMENTO COLETIVO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438221" y="2726104"/>
            <a:ext cx="783603" cy="108286"/>
          </a:xfrm>
          <a:prstGeom prst="rect">
            <a:avLst/>
          </a:prstGeom>
          <a:solidFill>
            <a:srgbClr val="0C45A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 l="26218" r="26332"/>
          <a:stretch/>
        </p:blipFill>
        <p:spPr>
          <a:xfrm>
            <a:off x="10961941" y="0"/>
            <a:ext cx="7326059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/>
          <p:nvPr/>
        </p:nvSpPr>
        <p:spPr>
          <a:xfrm>
            <a:off x="297712" y="3217374"/>
            <a:ext cx="10350997" cy="632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7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Para que uma pessoa possa ser avaliada e cobrada por um desempenho satisfatório, ela deve, em primeiro lugar, saber, sem quaisquer dúvidas, quais são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suas atividades</a:t>
            </a:r>
            <a:r>
              <a:rPr lang="en-US" sz="2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o que elas implicam para o dia a dia do seu setor e da sua unidade. Devem estar claramente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definidas por escrito</a:t>
            </a:r>
            <a:r>
              <a:rPr lang="en-US" sz="2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e ser de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conhecimento de todos da equipe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Por isso, o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planejamento das atividades</a:t>
            </a:r>
            <a:r>
              <a:rPr lang="en-US" sz="2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deve ser construído coletivamente e é instrumento fundamental dentro do processo avaliativo.</a:t>
            </a:r>
            <a:endParaRPr sz="2800" b="0" i="0" u="none" strike="noStrike" cap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1589</Words>
  <Application>Microsoft Office PowerPoint</Application>
  <PresentationFormat>Personalizar</PresentationFormat>
  <Paragraphs>130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Open Sans ExtraBold</vt:lpstr>
      <vt:lpstr>Arial</vt:lpstr>
      <vt:lpstr>Montserrat SemiBold</vt:lpstr>
      <vt:lpstr>Barlow Medium</vt:lpstr>
      <vt:lpstr>Montserrat</vt:lpstr>
      <vt:lpstr>Calibri</vt:lpstr>
      <vt:lpstr>Open Sans Light</vt:lpstr>
      <vt:lpstr>Open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RODRIGO CUNHA ALVES FERREIRA</cp:lastModifiedBy>
  <cp:revision>2</cp:revision>
  <dcterms:created xsi:type="dcterms:W3CDTF">2006-08-16T00:00:00Z</dcterms:created>
  <dcterms:modified xsi:type="dcterms:W3CDTF">2024-10-30T17:12:56Z</dcterms:modified>
</cp:coreProperties>
</file>