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317" r:id="rId4"/>
    <p:sldId id="257" r:id="rId5"/>
    <p:sldId id="263" r:id="rId6"/>
    <p:sldId id="264" r:id="rId7"/>
    <p:sldId id="259" r:id="rId8"/>
    <p:sldId id="260" r:id="rId9"/>
    <p:sldId id="261" r:id="rId10"/>
    <p:sldId id="262" r:id="rId11"/>
    <p:sldId id="267" r:id="rId12"/>
    <p:sldId id="268" r:id="rId13"/>
    <p:sldId id="269" r:id="rId14"/>
    <p:sldId id="270" r:id="rId15"/>
    <p:sldId id="272" r:id="rId16"/>
    <p:sldId id="271" r:id="rId17"/>
    <p:sldId id="318" r:id="rId18"/>
    <p:sldId id="277" r:id="rId19"/>
    <p:sldId id="276" r:id="rId20"/>
    <p:sldId id="273" r:id="rId21"/>
    <p:sldId id="274" r:id="rId22"/>
    <p:sldId id="275" r:id="rId23"/>
    <p:sldId id="287" r:id="rId24"/>
    <p:sldId id="290" r:id="rId25"/>
    <p:sldId id="295" r:id="rId26"/>
    <p:sldId id="296" r:id="rId27"/>
    <p:sldId id="319" r:id="rId28"/>
    <p:sldId id="299" r:id="rId29"/>
    <p:sldId id="288" r:id="rId30"/>
    <p:sldId id="300" r:id="rId31"/>
    <p:sldId id="297" r:id="rId32"/>
    <p:sldId id="298" r:id="rId33"/>
    <p:sldId id="307" r:id="rId34"/>
    <p:sldId id="308" r:id="rId35"/>
    <p:sldId id="294" r:id="rId36"/>
    <p:sldId id="310" r:id="rId37"/>
    <p:sldId id="291" r:id="rId38"/>
    <p:sldId id="312" r:id="rId39"/>
    <p:sldId id="313" r:id="rId40"/>
    <p:sldId id="314" r:id="rId41"/>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pt-BR"/>
              <a:t>Clique para editar o título mestre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a:t>Clique para editar o estilo do subtítulo mestre</a:t>
            </a:r>
            <a:endParaRPr lang="en-US" dirty="0"/>
          </a:p>
        </p:txBody>
      </p:sp>
      <p:sp>
        <p:nvSpPr>
          <p:cNvPr id="4" name="Date Placeholder 3"/>
          <p:cNvSpPr>
            <a:spLocks noGrp="1"/>
          </p:cNvSpPr>
          <p:nvPr>
            <p:ph type="dt" sz="half" idx="10"/>
          </p:nvPr>
        </p:nvSpPr>
        <p:spPr/>
        <p:txBody>
          <a:bodyPr/>
          <a:lstStyle/>
          <a:p>
            <a:fld id="{D6425A58-A5DE-4C57-8E37-48C1CD28C732}" type="datetimeFigureOut">
              <a:rPr lang="pt-BR" smtClean="0"/>
              <a:t>01/03/2021</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50AE6FF1-54CD-4BCF-A32A-860B00772BF6}" type="slidenum">
              <a:rPr lang="pt-BR" smtClean="0"/>
              <a:t>‹nº›</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a:p>
        </p:txBody>
      </p:sp>
      <p:sp>
        <p:nvSpPr>
          <p:cNvPr id="3" name="Vertical Text Placeholder 2"/>
          <p:cNvSpPr>
            <a:spLocks noGrp="1"/>
          </p:cNvSpPr>
          <p:nvPr>
            <p:ph type="body" orient="vert" idx="1"/>
          </p:nvPr>
        </p:nvSpPr>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4" name="Date Placeholder 3"/>
          <p:cNvSpPr>
            <a:spLocks noGrp="1"/>
          </p:cNvSpPr>
          <p:nvPr>
            <p:ph type="dt" sz="half" idx="10"/>
          </p:nvPr>
        </p:nvSpPr>
        <p:spPr/>
        <p:txBody>
          <a:bodyPr/>
          <a:lstStyle/>
          <a:p>
            <a:fld id="{D6425A58-A5DE-4C57-8E37-48C1CD28C732}" type="datetimeFigureOut">
              <a:rPr lang="pt-BR" smtClean="0"/>
              <a:t>01/03/2021</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50AE6FF1-54CD-4BCF-A32A-860B00772BF6}" type="slidenum">
              <a:rPr lang="pt-BR" smtClean="0"/>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pt-BR"/>
              <a:t>Clique para editar o título mestre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4" name="Date Placeholder 3"/>
          <p:cNvSpPr>
            <a:spLocks noGrp="1"/>
          </p:cNvSpPr>
          <p:nvPr>
            <p:ph type="dt" sz="half" idx="10"/>
          </p:nvPr>
        </p:nvSpPr>
        <p:spPr/>
        <p:txBody>
          <a:bodyPr/>
          <a:lstStyle/>
          <a:p>
            <a:fld id="{D6425A58-A5DE-4C57-8E37-48C1CD28C732}" type="datetimeFigureOut">
              <a:rPr lang="pt-BR" smtClean="0"/>
              <a:t>01/03/2021</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50AE6FF1-54CD-4BCF-A32A-860B00772BF6}" type="slidenum">
              <a:rPr lang="pt-BR" smtClean="0"/>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a:p>
        </p:txBody>
      </p:sp>
      <p:sp>
        <p:nvSpPr>
          <p:cNvPr id="3" name="Content Placeholder 2"/>
          <p:cNvSpPr>
            <a:spLocks noGrp="1"/>
          </p:cNvSpPr>
          <p:nvPr>
            <p:ph idx="1"/>
          </p:nvPr>
        </p:nvSpPr>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4" name="Date Placeholder 3"/>
          <p:cNvSpPr>
            <a:spLocks noGrp="1"/>
          </p:cNvSpPr>
          <p:nvPr>
            <p:ph type="dt" sz="half" idx="10"/>
          </p:nvPr>
        </p:nvSpPr>
        <p:spPr/>
        <p:txBody>
          <a:bodyPr/>
          <a:lstStyle/>
          <a:p>
            <a:fld id="{D6425A58-A5DE-4C57-8E37-48C1CD28C732}" type="datetimeFigureOut">
              <a:rPr lang="pt-BR" smtClean="0"/>
              <a:t>01/03/2021</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50AE6FF1-54CD-4BCF-A32A-860B00772BF6}" type="slidenum">
              <a:rPr lang="pt-BR" smtClean="0"/>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pt-BR"/>
              <a:t>Clique para editar o título mestre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 texto mestre</a:t>
            </a:r>
          </a:p>
        </p:txBody>
      </p:sp>
      <p:sp>
        <p:nvSpPr>
          <p:cNvPr id="4" name="Date Placeholder 3"/>
          <p:cNvSpPr>
            <a:spLocks noGrp="1"/>
          </p:cNvSpPr>
          <p:nvPr>
            <p:ph type="dt" sz="half" idx="10"/>
          </p:nvPr>
        </p:nvSpPr>
        <p:spPr/>
        <p:txBody>
          <a:bodyPr/>
          <a:lstStyle/>
          <a:p>
            <a:fld id="{D6425A58-A5DE-4C57-8E37-48C1CD28C732}" type="datetimeFigureOut">
              <a:rPr lang="pt-BR" smtClean="0"/>
              <a:t>01/03/2021</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50AE6FF1-54CD-4BCF-A32A-860B00772BF6}" type="slidenum">
              <a:rPr lang="pt-BR" smtClean="0"/>
              <a:t>‹nº›</a:t>
            </a:fld>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4"/>
          <p:cNvSpPr>
            <a:spLocks noGrp="1"/>
          </p:cNvSpPr>
          <p:nvPr>
            <p:ph type="dt" sz="half" idx="10"/>
          </p:nvPr>
        </p:nvSpPr>
        <p:spPr/>
        <p:txBody>
          <a:bodyPr/>
          <a:lstStyle/>
          <a:p>
            <a:fld id="{D6425A58-A5DE-4C57-8E37-48C1CD28C732}" type="datetimeFigureOut">
              <a:rPr lang="pt-BR" smtClean="0"/>
              <a:t>01/03/2021</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50AE6FF1-54CD-4BCF-A32A-860B00772BF6}" type="slidenum">
              <a:rPr lang="pt-BR" smtClean="0"/>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t-BR"/>
              <a:t>Clique para editar o título mestre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7" name="Date Placeholder 6"/>
          <p:cNvSpPr>
            <a:spLocks noGrp="1"/>
          </p:cNvSpPr>
          <p:nvPr>
            <p:ph type="dt" sz="half" idx="10"/>
          </p:nvPr>
        </p:nvSpPr>
        <p:spPr/>
        <p:txBody>
          <a:bodyPr/>
          <a:lstStyle/>
          <a:p>
            <a:fld id="{D6425A58-A5DE-4C57-8E37-48C1CD28C732}" type="datetimeFigureOut">
              <a:rPr lang="pt-BR" smtClean="0"/>
              <a:t>01/03/2021</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50AE6FF1-54CD-4BCF-A32A-860B00772BF6}" type="slidenum">
              <a:rPr lang="pt-BR" smtClean="0"/>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a:p>
        </p:txBody>
      </p:sp>
      <p:sp>
        <p:nvSpPr>
          <p:cNvPr id="3" name="Date Placeholder 2"/>
          <p:cNvSpPr>
            <a:spLocks noGrp="1"/>
          </p:cNvSpPr>
          <p:nvPr>
            <p:ph type="dt" sz="half" idx="10"/>
          </p:nvPr>
        </p:nvSpPr>
        <p:spPr/>
        <p:txBody>
          <a:bodyPr/>
          <a:lstStyle/>
          <a:p>
            <a:fld id="{D6425A58-A5DE-4C57-8E37-48C1CD28C732}" type="datetimeFigureOut">
              <a:rPr lang="pt-BR" smtClean="0"/>
              <a:t>01/03/2021</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50AE6FF1-54CD-4BCF-A32A-860B00772BF6}" type="slidenum">
              <a:rPr lang="pt-BR" smtClean="0"/>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425A58-A5DE-4C57-8E37-48C1CD28C732}" type="datetimeFigureOut">
              <a:rPr lang="pt-BR" smtClean="0"/>
              <a:t>01/03/2021</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50AE6FF1-54CD-4BCF-A32A-860B00772BF6}" type="slidenum">
              <a:rPr lang="pt-BR" smtClean="0"/>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pt-BR"/>
              <a:t>Clique para editar o título mestre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 texto mestre</a:t>
            </a:r>
          </a:p>
        </p:txBody>
      </p:sp>
      <p:sp>
        <p:nvSpPr>
          <p:cNvPr id="5" name="Date Placeholder 4"/>
          <p:cNvSpPr>
            <a:spLocks noGrp="1"/>
          </p:cNvSpPr>
          <p:nvPr>
            <p:ph type="dt" sz="half" idx="10"/>
          </p:nvPr>
        </p:nvSpPr>
        <p:spPr/>
        <p:txBody>
          <a:bodyPr/>
          <a:lstStyle/>
          <a:p>
            <a:fld id="{D6425A58-A5DE-4C57-8E37-48C1CD28C732}" type="datetimeFigureOut">
              <a:rPr lang="pt-BR" smtClean="0"/>
              <a:t>01/03/2021</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50AE6FF1-54CD-4BCF-A32A-860B00772BF6}" type="slidenum">
              <a:rPr lang="pt-BR" smtClean="0"/>
              <a:t>‹nº›</a:t>
            </a:fld>
            <a:endParaRPr lang="pt-BR"/>
          </a:p>
        </p:txBody>
      </p:sp>
      <p:sp>
        <p:nvSpPr>
          <p:cNvPr id="9" name="Content Placeholder 8"/>
          <p:cNvSpPr>
            <a:spLocks noGrp="1"/>
          </p:cNvSpPr>
          <p:nvPr>
            <p:ph sz="quarter" idx="13"/>
          </p:nvPr>
        </p:nvSpPr>
        <p:spPr>
          <a:xfrm>
            <a:off x="304800" y="381000"/>
            <a:ext cx="7772400" cy="4942840"/>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pt-BR"/>
              <a:t>Clique para editar o título mestre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BR"/>
              <a:t>Clique no ícone para adicionar uma imagem</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 texto mestre</a:t>
            </a:r>
          </a:p>
        </p:txBody>
      </p:sp>
      <p:sp>
        <p:nvSpPr>
          <p:cNvPr id="8" name="Date Placeholder 7"/>
          <p:cNvSpPr>
            <a:spLocks noGrp="1"/>
          </p:cNvSpPr>
          <p:nvPr>
            <p:ph type="dt" sz="half" idx="10"/>
          </p:nvPr>
        </p:nvSpPr>
        <p:spPr/>
        <p:txBody>
          <a:bodyPr/>
          <a:lstStyle/>
          <a:p>
            <a:fld id="{D6425A58-A5DE-4C57-8E37-48C1CD28C732}" type="datetimeFigureOut">
              <a:rPr lang="pt-BR" smtClean="0"/>
              <a:t>01/03/2021</a:t>
            </a:fld>
            <a:endParaRPr lang="pt-BR"/>
          </a:p>
        </p:txBody>
      </p:sp>
      <p:sp>
        <p:nvSpPr>
          <p:cNvPr id="9" name="Slide Number Placeholder 8"/>
          <p:cNvSpPr>
            <a:spLocks noGrp="1"/>
          </p:cNvSpPr>
          <p:nvPr>
            <p:ph type="sldNum" sz="quarter" idx="11"/>
          </p:nvPr>
        </p:nvSpPr>
        <p:spPr/>
        <p:txBody>
          <a:bodyPr/>
          <a:lstStyle/>
          <a:p>
            <a:fld id="{50AE6FF1-54CD-4BCF-A32A-860B00772BF6}" type="slidenum">
              <a:rPr lang="pt-BR" smtClean="0"/>
              <a:t>‹nº›</a:t>
            </a:fld>
            <a:endParaRPr lang="pt-BR"/>
          </a:p>
        </p:txBody>
      </p:sp>
      <p:sp>
        <p:nvSpPr>
          <p:cNvPr id="10" name="Footer Placeholder 9"/>
          <p:cNvSpPr>
            <a:spLocks noGrp="1"/>
          </p:cNvSpPr>
          <p:nvPr>
            <p:ph type="ftr" sz="quarter" idx="12"/>
          </p:nvPr>
        </p:nvSpPr>
        <p:spPr/>
        <p:txBody>
          <a:bodyPr/>
          <a:lstStyle/>
          <a:p>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pt-BR"/>
              <a:t>Clique para editar o título mestre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50AE6FF1-54CD-4BCF-A32A-860B00772BF6}" type="slidenum">
              <a:rPr lang="pt-BR" smtClean="0"/>
              <a:t>‹nº›</a:t>
            </a:fld>
            <a:endParaRPr lang="pt-BR"/>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pt-BR"/>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D6425A58-A5DE-4C57-8E37-48C1CD28C732}" type="datetimeFigureOut">
              <a:rPr lang="pt-BR" smtClean="0"/>
              <a:t>01/03/2021</a:t>
            </a:fld>
            <a:endParaRPr lang="pt-B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portal.iphan.gov.br/uploads/ckfinder/arquivos/Decreto-Lei%20n%C2%B0%2025%20de%2030%20de%20novembro%20de%201937.pdf"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pt-BR" dirty="0"/>
              <a:t>Legislação aplicada ao Turismo</a:t>
            </a:r>
          </a:p>
        </p:txBody>
      </p:sp>
      <p:sp>
        <p:nvSpPr>
          <p:cNvPr id="3" name="Subtítulo 2"/>
          <p:cNvSpPr>
            <a:spLocks noGrp="1"/>
          </p:cNvSpPr>
          <p:nvPr>
            <p:ph type="subTitle" idx="1"/>
          </p:nvPr>
        </p:nvSpPr>
        <p:spPr/>
        <p:txBody>
          <a:bodyPr>
            <a:normAutofit lnSpcReduction="10000"/>
          </a:bodyPr>
          <a:lstStyle/>
          <a:p>
            <a:r>
              <a:rPr lang="pt-BR" dirty="0"/>
              <a:t>Prof. Rodrigo Machado Vilani</a:t>
            </a:r>
          </a:p>
          <a:p>
            <a:endParaRPr lang="pt-BR" dirty="0"/>
          </a:p>
          <a:p>
            <a:pPr algn="ctr"/>
            <a:r>
              <a:rPr lang="pt-BR"/>
              <a:t>2020</a:t>
            </a:r>
            <a:endParaRPr lang="pt-BR" dirty="0"/>
          </a:p>
        </p:txBody>
      </p:sp>
    </p:spTree>
    <p:extLst>
      <p:ext uri="{BB962C8B-B14F-4D97-AF65-F5344CB8AC3E}">
        <p14:creationId xmlns:p14="http://schemas.microsoft.com/office/powerpoint/2010/main" val="17969030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Estado brasileiro</a:t>
            </a:r>
          </a:p>
        </p:txBody>
      </p:sp>
      <p:sp>
        <p:nvSpPr>
          <p:cNvPr id="3" name="Espaço Reservado para Conteúdo 2"/>
          <p:cNvSpPr>
            <a:spLocks noGrp="1"/>
          </p:cNvSpPr>
          <p:nvPr>
            <p:ph idx="1"/>
          </p:nvPr>
        </p:nvSpPr>
        <p:spPr>
          <a:xfrm>
            <a:off x="480392" y="1600200"/>
            <a:ext cx="7620000" cy="4800600"/>
          </a:xfrm>
        </p:spPr>
        <p:txBody>
          <a:bodyPr>
            <a:normAutofit/>
          </a:bodyPr>
          <a:lstStyle/>
          <a:p>
            <a:pPr marL="114300" indent="0">
              <a:buNone/>
            </a:pPr>
            <a:r>
              <a:rPr lang="pt-BR" sz="2600" dirty="0"/>
              <a:t>Forma do Estado Brasileiro: federação </a:t>
            </a:r>
          </a:p>
          <a:p>
            <a:pPr marL="114300" indent="0">
              <a:buNone/>
            </a:pPr>
            <a:r>
              <a:rPr lang="pt-BR" sz="1600" dirty="0"/>
              <a:t>repartição, ou distribuição, de competências; capacidade de auto-organização dos Estados-Membros; representação dos Estados-Membros no Senado Federal</a:t>
            </a:r>
          </a:p>
          <a:p>
            <a:pPr marL="114300" indent="0">
              <a:buNone/>
            </a:pPr>
            <a:endParaRPr lang="pt-BR" sz="2600" dirty="0"/>
          </a:p>
          <a:p>
            <a:pPr marL="114300" indent="0">
              <a:buNone/>
            </a:pPr>
            <a:r>
              <a:rPr lang="pt-BR" sz="2600" dirty="0"/>
              <a:t>Forma do Governo Brasileiro: república </a:t>
            </a:r>
          </a:p>
          <a:p>
            <a:pPr marL="114300" indent="0">
              <a:buNone/>
            </a:pPr>
            <a:r>
              <a:rPr lang="pt-BR" sz="1600" dirty="0"/>
              <a:t>pluralidade das funções; temporariedade; eletividade; responsabilidade</a:t>
            </a:r>
          </a:p>
          <a:p>
            <a:pPr marL="114300" indent="0">
              <a:buNone/>
            </a:pPr>
            <a:endParaRPr lang="pt-BR" sz="2600" dirty="0"/>
          </a:p>
          <a:p>
            <a:pPr marL="114300" indent="0">
              <a:buNone/>
            </a:pPr>
            <a:r>
              <a:rPr lang="pt-BR" sz="2600" dirty="0"/>
              <a:t>Sistema do Governo Brasileiro: presidencialismo</a:t>
            </a:r>
          </a:p>
          <a:p>
            <a:pPr marL="114300" indent="0">
              <a:buNone/>
            </a:pPr>
            <a:r>
              <a:rPr lang="pt-BR" sz="1600" dirty="0"/>
              <a:t>Presidente é, ao mesmo tempo, chefe de Estado e de Governo</a:t>
            </a:r>
          </a:p>
        </p:txBody>
      </p:sp>
    </p:spTree>
    <p:extLst>
      <p:ext uri="{BB962C8B-B14F-4D97-AF65-F5344CB8AC3E}">
        <p14:creationId xmlns:p14="http://schemas.microsoft.com/office/powerpoint/2010/main" val="23434166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Normas Jurídicas</a:t>
            </a:r>
          </a:p>
        </p:txBody>
      </p:sp>
      <p:sp>
        <p:nvSpPr>
          <p:cNvPr id="3" name="Espaço Reservado para Conteúdo 2"/>
          <p:cNvSpPr>
            <a:spLocks noGrp="1"/>
          </p:cNvSpPr>
          <p:nvPr>
            <p:ph idx="1"/>
          </p:nvPr>
        </p:nvSpPr>
        <p:spPr/>
        <p:txBody>
          <a:bodyPr/>
          <a:lstStyle/>
          <a:p>
            <a:pPr algn="just"/>
            <a:r>
              <a:rPr lang="pt-BR" sz="2600" dirty="0"/>
              <a:t>São “padrões de conduta social impostos pelo Estado, para que seja possível a convivência dos homens em sociedade. São fórmulas de agir, determinações que fixam pautas do comportamento interindividual.”</a:t>
            </a:r>
          </a:p>
          <a:p>
            <a:pPr algn="just"/>
            <a:endParaRPr lang="pt-BR" sz="2600" dirty="0"/>
          </a:p>
          <a:p>
            <a:pPr algn="just"/>
            <a:r>
              <a:rPr lang="pt-BR" sz="2600" dirty="0"/>
              <a:t>“As normas ou regras jurídicas estão para o Direito de um povo, assim como as células para um organismo vivo.”</a:t>
            </a:r>
          </a:p>
          <a:p>
            <a:pPr marL="114300" indent="0" algn="just">
              <a:buNone/>
            </a:pPr>
            <a:endParaRPr lang="pt-BR" dirty="0"/>
          </a:p>
          <a:p>
            <a:pPr marL="114300" indent="0" algn="just">
              <a:buNone/>
            </a:pPr>
            <a:r>
              <a:rPr lang="pt-BR" sz="1400" dirty="0"/>
              <a:t>(NADER, 1982, p. 102)</a:t>
            </a:r>
          </a:p>
        </p:txBody>
      </p:sp>
    </p:spTree>
    <p:extLst>
      <p:ext uri="{BB962C8B-B14F-4D97-AF65-F5344CB8AC3E}">
        <p14:creationId xmlns:p14="http://schemas.microsoft.com/office/powerpoint/2010/main" val="24643296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Normas jurídicas</a:t>
            </a:r>
          </a:p>
        </p:txBody>
      </p:sp>
      <p:sp>
        <p:nvSpPr>
          <p:cNvPr id="3" name="Espaço Reservado para Conteúdo 2"/>
          <p:cNvSpPr>
            <a:spLocks noGrp="1"/>
          </p:cNvSpPr>
          <p:nvPr>
            <p:ph idx="1"/>
          </p:nvPr>
        </p:nvSpPr>
        <p:spPr/>
        <p:txBody>
          <a:bodyPr/>
          <a:lstStyle/>
          <a:p>
            <a:r>
              <a:rPr lang="pt-BR" dirty="0"/>
              <a:t>Características (NADER, 1982)</a:t>
            </a:r>
          </a:p>
        </p:txBody>
      </p:sp>
      <p:graphicFrame>
        <p:nvGraphicFramePr>
          <p:cNvPr id="4" name="Tabela 3"/>
          <p:cNvGraphicFramePr>
            <a:graphicFrameLocks noGrp="1"/>
          </p:cNvGraphicFramePr>
          <p:nvPr>
            <p:extLst>
              <p:ext uri="{D42A27DB-BD31-4B8C-83A1-F6EECF244321}">
                <p14:modId xmlns:p14="http://schemas.microsoft.com/office/powerpoint/2010/main" val="405347573"/>
              </p:ext>
            </p:extLst>
          </p:nvPr>
        </p:nvGraphicFramePr>
        <p:xfrm>
          <a:off x="539552" y="2132856"/>
          <a:ext cx="8208912" cy="4104456"/>
        </p:xfrm>
        <a:graphic>
          <a:graphicData uri="http://schemas.openxmlformats.org/drawingml/2006/table">
            <a:tbl>
              <a:tblPr bandRow="1">
                <a:tableStyleId>{5C22544A-7EE6-4342-B048-85BDC9FD1C3A}</a:tableStyleId>
              </a:tblPr>
              <a:tblGrid>
                <a:gridCol w="1781179">
                  <a:extLst>
                    <a:ext uri="{9D8B030D-6E8A-4147-A177-3AD203B41FA5}">
                      <a16:colId xmlns:a16="http://schemas.microsoft.com/office/drawing/2014/main" val="20000"/>
                    </a:ext>
                  </a:extLst>
                </a:gridCol>
                <a:gridCol w="6427733">
                  <a:extLst>
                    <a:ext uri="{9D8B030D-6E8A-4147-A177-3AD203B41FA5}">
                      <a16:colId xmlns:a16="http://schemas.microsoft.com/office/drawing/2014/main" val="20001"/>
                    </a:ext>
                  </a:extLst>
                </a:gridCol>
              </a:tblGrid>
              <a:tr h="655518">
                <a:tc>
                  <a:txBody>
                    <a:bodyPr/>
                    <a:lstStyle/>
                    <a:p>
                      <a:r>
                        <a:rPr lang="pt-BR" dirty="0"/>
                        <a:t>Bilateralidade</a:t>
                      </a:r>
                    </a:p>
                  </a:txBody>
                  <a:tcPr/>
                </a:tc>
                <a:tc>
                  <a:txBody>
                    <a:bodyPr/>
                    <a:lstStyle/>
                    <a:p>
                      <a:r>
                        <a:rPr lang="pt-BR" dirty="0"/>
                        <a:t>O Direito existe sempre vinculando duas ou</a:t>
                      </a:r>
                      <a:r>
                        <a:rPr lang="pt-BR" baseline="0" dirty="0"/>
                        <a:t> mais pessoas, atribuindo poder a uma parte e impondo dever à outra</a:t>
                      </a:r>
                      <a:endParaRPr lang="pt-BR" dirty="0"/>
                    </a:p>
                  </a:txBody>
                  <a:tcPr/>
                </a:tc>
                <a:extLst>
                  <a:ext uri="{0D108BD9-81ED-4DB2-BD59-A6C34878D82A}">
                    <a16:rowId xmlns:a16="http://schemas.microsoft.com/office/drawing/2014/main" val="10000"/>
                  </a:ext>
                </a:extLst>
              </a:tr>
              <a:tr h="655518">
                <a:tc>
                  <a:txBody>
                    <a:bodyPr/>
                    <a:lstStyle/>
                    <a:p>
                      <a:r>
                        <a:rPr lang="pt-BR" dirty="0"/>
                        <a:t>Generalidade</a:t>
                      </a:r>
                    </a:p>
                  </a:txBody>
                  <a:tcPr/>
                </a:tc>
                <a:tc>
                  <a:txBody>
                    <a:bodyPr/>
                    <a:lstStyle/>
                    <a:p>
                      <a:r>
                        <a:rPr lang="pt-BR" dirty="0"/>
                        <a:t>Revela que a norma jurídica</a:t>
                      </a:r>
                      <a:r>
                        <a:rPr lang="pt-BR" baseline="0" dirty="0"/>
                        <a:t> é preceito de ordem geral, que obriga a todos que estiverem em igual situação jurídica</a:t>
                      </a:r>
                      <a:endParaRPr lang="pt-BR" dirty="0"/>
                    </a:p>
                  </a:txBody>
                  <a:tcPr/>
                </a:tc>
                <a:extLst>
                  <a:ext uri="{0D108BD9-81ED-4DB2-BD59-A6C34878D82A}">
                    <a16:rowId xmlns:a16="http://schemas.microsoft.com/office/drawing/2014/main" val="10001"/>
                  </a:ext>
                </a:extLst>
              </a:tr>
              <a:tr h="936454">
                <a:tc>
                  <a:txBody>
                    <a:bodyPr/>
                    <a:lstStyle/>
                    <a:p>
                      <a:r>
                        <a:rPr lang="pt-BR" dirty="0" err="1"/>
                        <a:t>Abstratividade</a:t>
                      </a:r>
                      <a:endParaRPr lang="pt-BR" dirty="0"/>
                    </a:p>
                  </a:txBody>
                  <a:tcPr/>
                </a:tc>
                <a:tc>
                  <a:txBody>
                    <a:bodyPr/>
                    <a:lstStyle/>
                    <a:p>
                      <a:r>
                        <a:rPr lang="pt-BR" dirty="0"/>
                        <a:t>Visando atingir o maior</a:t>
                      </a:r>
                      <a:r>
                        <a:rPr lang="pt-BR" baseline="0" dirty="0"/>
                        <a:t> número possível de situações, a norma jurídica é abstrata, regulando os casos dentro do seu denominador comum, ou seja, como ocorrem via de regra</a:t>
                      </a:r>
                      <a:endParaRPr lang="pt-BR" dirty="0"/>
                    </a:p>
                  </a:txBody>
                  <a:tcPr/>
                </a:tc>
                <a:extLst>
                  <a:ext uri="{0D108BD9-81ED-4DB2-BD59-A6C34878D82A}">
                    <a16:rowId xmlns:a16="http://schemas.microsoft.com/office/drawing/2014/main" val="10002"/>
                  </a:ext>
                </a:extLst>
              </a:tr>
              <a:tr h="855601">
                <a:tc>
                  <a:txBody>
                    <a:bodyPr/>
                    <a:lstStyle/>
                    <a:p>
                      <a:r>
                        <a:rPr lang="pt-BR" dirty="0"/>
                        <a:t>Imperatividade</a:t>
                      </a:r>
                    </a:p>
                  </a:txBody>
                  <a:tcPr/>
                </a:tc>
                <a:tc>
                  <a:txBody>
                    <a:bodyPr/>
                    <a:lstStyle/>
                    <a:p>
                      <a:r>
                        <a:rPr lang="pt-BR" dirty="0"/>
                        <a:t>Para garantir efetivamente a ordem social, o Direito se manifesta através de normas que possuem caráter imperativo, que</a:t>
                      </a:r>
                      <a:r>
                        <a:rPr lang="pt-BR" baseline="0" dirty="0"/>
                        <a:t> significa imposição de vontade e não mero aconselhamento</a:t>
                      </a:r>
                      <a:endParaRPr lang="pt-BR" dirty="0"/>
                    </a:p>
                  </a:txBody>
                  <a:tcPr/>
                </a:tc>
                <a:extLst>
                  <a:ext uri="{0D108BD9-81ED-4DB2-BD59-A6C34878D82A}">
                    <a16:rowId xmlns:a16="http://schemas.microsoft.com/office/drawing/2014/main" val="10003"/>
                  </a:ext>
                </a:extLst>
              </a:tr>
              <a:tr h="942566">
                <a:tc>
                  <a:txBody>
                    <a:bodyPr/>
                    <a:lstStyle/>
                    <a:p>
                      <a:r>
                        <a:rPr lang="pt-BR" dirty="0"/>
                        <a:t>Coercibilidade</a:t>
                      </a:r>
                    </a:p>
                  </a:txBody>
                  <a:tcPr/>
                </a:tc>
                <a:tc>
                  <a:txBody>
                    <a:bodyPr/>
                    <a:lstStyle/>
                    <a:p>
                      <a:r>
                        <a:rPr lang="pt-BR" dirty="0"/>
                        <a:t>Elemento psicológico: intimidação através das penalidades; Elemento material: força</a:t>
                      </a:r>
                      <a:r>
                        <a:rPr lang="pt-BR" baseline="0" dirty="0"/>
                        <a:t> propriamente, que é acionada quando o destinatário da regra não a cumpre espontaneamente</a:t>
                      </a:r>
                      <a:endParaRPr lang="pt-BR" dirty="0"/>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9917174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Fontes do Direito</a:t>
            </a:r>
          </a:p>
        </p:txBody>
      </p:sp>
      <p:sp>
        <p:nvSpPr>
          <p:cNvPr id="3" name="Espaço Reservado para Conteúdo 2"/>
          <p:cNvSpPr>
            <a:spLocks noGrp="1"/>
          </p:cNvSpPr>
          <p:nvPr>
            <p:ph idx="1"/>
          </p:nvPr>
        </p:nvSpPr>
        <p:spPr/>
        <p:txBody>
          <a:bodyPr>
            <a:normAutofit lnSpcReduction="10000"/>
          </a:bodyPr>
          <a:lstStyle/>
          <a:p>
            <a:pPr algn="just"/>
            <a:r>
              <a:rPr lang="pt-BR" dirty="0"/>
              <a:t>Fontes históricas: indicam as gênese das modernas instituições jurídicas (p. ex. Direito Romano);</a:t>
            </a:r>
          </a:p>
          <a:p>
            <a:pPr algn="just"/>
            <a:endParaRPr lang="pt-BR" dirty="0"/>
          </a:p>
          <a:p>
            <a:pPr algn="just"/>
            <a:r>
              <a:rPr lang="pt-BR" dirty="0"/>
              <a:t>Fontes materiais: “O Direito não é um produto arbitrário da vontade do legislador, mas uma criação que se lastreia no querer social [...] Como causa produtora do Direito, as fontes materiais [indiretas] são constituídas pelos fatos sociais, pelos problemas que emergem na sociedade” e as fontes diretas são as instituições competentes para elaboração das normas (NADER, p. 171)</a:t>
            </a:r>
          </a:p>
          <a:p>
            <a:pPr algn="just"/>
            <a:endParaRPr lang="pt-BR" dirty="0"/>
          </a:p>
          <a:p>
            <a:pPr algn="just"/>
            <a:r>
              <a:rPr lang="pt-BR" dirty="0"/>
              <a:t>Fontes formais: “são os meios de expressão do Direito, as formas pelas quais as normas jurídicas se exteriorizam, tornam-se conhecidas” (NADER, p. 172)</a:t>
            </a:r>
          </a:p>
        </p:txBody>
      </p:sp>
    </p:spTree>
    <p:extLst>
      <p:ext uri="{BB962C8B-B14F-4D97-AF65-F5344CB8AC3E}">
        <p14:creationId xmlns:p14="http://schemas.microsoft.com/office/powerpoint/2010/main" val="36447554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Fontes do Direito</a:t>
            </a:r>
          </a:p>
        </p:txBody>
      </p:sp>
      <p:sp>
        <p:nvSpPr>
          <p:cNvPr id="3" name="Espaço Reservado para Conteúdo 2"/>
          <p:cNvSpPr>
            <a:spLocks noGrp="1"/>
          </p:cNvSpPr>
          <p:nvPr>
            <p:ph idx="1"/>
          </p:nvPr>
        </p:nvSpPr>
        <p:spPr/>
        <p:txBody>
          <a:bodyPr/>
          <a:lstStyle/>
          <a:p>
            <a:r>
              <a:rPr lang="pt-BR" dirty="0"/>
              <a:t>Lei </a:t>
            </a:r>
          </a:p>
          <a:p>
            <a:r>
              <a:rPr lang="pt-BR" dirty="0"/>
              <a:t>Costume</a:t>
            </a:r>
          </a:p>
          <a:p>
            <a:pPr algn="just"/>
            <a:r>
              <a:rPr lang="pt-BR" dirty="0"/>
              <a:t>Diferença quanto à origem: a origem da lei é certa e pré-determinada, segundo o processo legislativo; o costume não possui origem certa, não se pode determinar onde e como surgiu um hábito social que se converteu em uso jurídico.</a:t>
            </a:r>
          </a:p>
          <a:p>
            <a:endParaRPr lang="pt-BR" dirty="0"/>
          </a:p>
          <a:p>
            <a:pPr algn="just"/>
            <a:r>
              <a:rPr lang="pt-BR" dirty="0"/>
              <a:t>Jurisprudência: “para que se possa falar em jurisprudência de um Tribunal, é necessário certo número de decisões que coincidam quanto à substância das questões objeto de seu pronunciamento” (REALE, p. 168).</a:t>
            </a:r>
          </a:p>
        </p:txBody>
      </p:sp>
    </p:spTree>
    <p:extLst>
      <p:ext uri="{BB962C8B-B14F-4D97-AF65-F5344CB8AC3E}">
        <p14:creationId xmlns:p14="http://schemas.microsoft.com/office/powerpoint/2010/main" val="30360400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Fontes do Direito</a:t>
            </a:r>
          </a:p>
        </p:txBody>
      </p:sp>
      <p:sp>
        <p:nvSpPr>
          <p:cNvPr id="3" name="Espaço Reservado para Conteúdo 2"/>
          <p:cNvSpPr>
            <a:spLocks noGrp="1"/>
          </p:cNvSpPr>
          <p:nvPr>
            <p:ph idx="1"/>
          </p:nvPr>
        </p:nvSpPr>
        <p:spPr/>
        <p:txBody>
          <a:bodyPr/>
          <a:lstStyle/>
          <a:p>
            <a:pPr algn="just"/>
            <a:r>
              <a:rPr lang="pt-BR" dirty="0"/>
              <a:t>Doutrina: “Ao submeter o Direito positivo a uma análise crítica e ao conceber novos conceitos e institutos, a doutrina favorece o trabalho do legislador e assume a condição de fonte indireta do Direito. [...] A ciência elabora também princípios gerais de Direito, que orientam os legisladores, magistrados e advogados. Aqueles, na fase de formação da lei e a estes, na etapa de aplicação” (NADER, p. 222 e 227)</a:t>
            </a:r>
          </a:p>
        </p:txBody>
      </p:sp>
    </p:spTree>
    <p:extLst>
      <p:ext uri="{BB962C8B-B14F-4D97-AF65-F5344CB8AC3E}">
        <p14:creationId xmlns:p14="http://schemas.microsoft.com/office/powerpoint/2010/main" val="23642864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Lei</a:t>
            </a:r>
          </a:p>
        </p:txBody>
      </p:sp>
      <p:sp>
        <p:nvSpPr>
          <p:cNvPr id="3" name="Espaço Reservado para Conteúdo 2"/>
          <p:cNvSpPr>
            <a:spLocks noGrp="1"/>
          </p:cNvSpPr>
          <p:nvPr>
            <p:ph idx="1"/>
          </p:nvPr>
        </p:nvSpPr>
        <p:spPr/>
        <p:txBody>
          <a:bodyPr/>
          <a:lstStyle/>
          <a:p>
            <a:r>
              <a:rPr lang="pt-BR" dirty="0"/>
              <a:t>“É um ato do Poder Legislativo, que estabelece as normas de acordo com os interesses sociais.”</a:t>
            </a:r>
          </a:p>
          <a:p>
            <a:pPr lvl="1"/>
            <a:r>
              <a:rPr lang="pt-BR" dirty="0"/>
              <a:t>Lei em sentido amplo</a:t>
            </a:r>
          </a:p>
          <a:p>
            <a:pPr lvl="1"/>
            <a:r>
              <a:rPr lang="pt-BR" dirty="0"/>
              <a:t>Lei em sentido estrito</a:t>
            </a:r>
          </a:p>
          <a:p>
            <a:endParaRPr lang="pt-BR" dirty="0"/>
          </a:p>
          <a:p>
            <a:pPr algn="just"/>
            <a:r>
              <a:rPr lang="pt-BR" dirty="0"/>
              <a:t>Lei de ordem pública: “reúne preceitos de importância fundamental ao equilíbrio e à segurança da sociedade, pois disciplina os fatos de maior relevo ao bem-estar da coletividade” (normas de família, penais etc.)</a:t>
            </a:r>
          </a:p>
          <a:p>
            <a:pPr algn="just"/>
            <a:endParaRPr lang="pt-BR" dirty="0"/>
          </a:p>
          <a:p>
            <a:pPr marL="114300" indent="0" algn="just">
              <a:buNone/>
            </a:pPr>
            <a:r>
              <a:rPr lang="pt-BR" sz="1400" dirty="0"/>
              <a:t>(NADER, p. 178)</a:t>
            </a:r>
          </a:p>
        </p:txBody>
      </p:sp>
    </p:spTree>
    <p:extLst>
      <p:ext uri="{BB962C8B-B14F-4D97-AF65-F5344CB8AC3E}">
        <p14:creationId xmlns:p14="http://schemas.microsoft.com/office/powerpoint/2010/main" val="39725007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Lei</a:t>
            </a:r>
          </a:p>
        </p:txBody>
      </p:sp>
      <p:sp>
        <p:nvSpPr>
          <p:cNvPr id="3" name="Espaço Reservado para Conteúdo 2"/>
          <p:cNvSpPr>
            <a:spLocks noGrp="1"/>
          </p:cNvSpPr>
          <p:nvPr>
            <p:ph idx="1"/>
          </p:nvPr>
        </p:nvSpPr>
        <p:spPr/>
        <p:txBody>
          <a:bodyPr/>
          <a:lstStyle/>
          <a:p>
            <a:pPr marL="114300" indent="0">
              <a:buNone/>
            </a:pPr>
            <a:r>
              <a:rPr lang="pt-BR" dirty="0"/>
              <a:t>Art. 59. O processo legislativo compreende a elaboração de:</a:t>
            </a:r>
          </a:p>
          <a:p>
            <a:pPr marL="114300" indent="0">
              <a:buNone/>
            </a:pPr>
            <a:r>
              <a:rPr lang="pt-BR" dirty="0"/>
              <a:t>	I - emendas à Constituição;</a:t>
            </a:r>
          </a:p>
          <a:p>
            <a:pPr marL="114300" indent="0">
              <a:buNone/>
            </a:pPr>
            <a:r>
              <a:rPr lang="pt-BR" dirty="0"/>
              <a:t>	II - leis complementares;</a:t>
            </a:r>
          </a:p>
          <a:p>
            <a:pPr marL="114300" indent="0">
              <a:buNone/>
            </a:pPr>
            <a:r>
              <a:rPr lang="pt-BR" dirty="0"/>
              <a:t>	III - leis ordinárias;</a:t>
            </a:r>
          </a:p>
          <a:p>
            <a:pPr marL="114300" indent="0">
              <a:buNone/>
            </a:pPr>
            <a:r>
              <a:rPr lang="pt-BR" dirty="0"/>
              <a:t>	IV - leis delegadas;</a:t>
            </a:r>
          </a:p>
          <a:p>
            <a:pPr marL="114300" indent="0">
              <a:buNone/>
            </a:pPr>
            <a:r>
              <a:rPr lang="pt-BR" dirty="0"/>
              <a:t>	V - medidas provisórias;</a:t>
            </a:r>
          </a:p>
          <a:p>
            <a:pPr marL="114300" indent="0">
              <a:buNone/>
            </a:pPr>
            <a:r>
              <a:rPr lang="pt-BR" dirty="0"/>
              <a:t>	VI - decretos legislativos;</a:t>
            </a:r>
          </a:p>
          <a:p>
            <a:pPr marL="114300" indent="0">
              <a:buNone/>
            </a:pPr>
            <a:r>
              <a:rPr lang="pt-BR" dirty="0"/>
              <a:t>	VII - resoluções.</a:t>
            </a:r>
          </a:p>
          <a:p>
            <a:endParaRPr lang="pt-BR" dirty="0"/>
          </a:p>
        </p:txBody>
      </p:sp>
    </p:spTree>
    <p:extLst>
      <p:ext uri="{BB962C8B-B14F-4D97-AF65-F5344CB8AC3E}">
        <p14:creationId xmlns:p14="http://schemas.microsoft.com/office/powerpoint/2010/main" val="39433632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Formação da Lei</a:t>
            </a:r>
          </a:p>
        </p:txBody>
      </p:sp>
      <p:sp>
        <p:nvSpPr>
          <p:cNvPr id="3" name="Espaço Reservado para Conteúdo 2"/>
          <p:cNvSpPr>
            <a:spLocks noGrp="1"/>
          </p:cNvSpPr>
          <p:nvPr>
            <p:ph idx="1"/>
          </p:nvPr>
        </p:nvSpPr>
        <p:spPr/>
        <p:txBody>
          <a:bodyPr/>
          <a:lstStyle/>
          <a:p>
            <a:pPr>
              <a:lnSpc>
                <a:spcPct val="200000"/>
              </a:lnSpc>
            </a:pPr>
            <a:r>
              <a:rPr lang="pt-BR" dirty="0"/>
              <a:t>Iniciativa da Lei (art. 56, CF)</a:t>
            </a:r>
          </a:p>
          <a:p>
            <a:pPr>
              <a:lnSpc>
                <a:spcPct val="200000"/>
              </a:lnSpc>
            </a:pPr>
            <a:r>
              <a:rPr lang="pt-BR" dirty="0"/>
              <a:t>Exame pelas Comissões Técnicas, Discussão e Aprovação</a:t>
            </a:r>
          </a:p>
          <a:p>
            <a:pPr>
              <a:lnSpc>
                <a:spcPct val="200000"/>
              </a:lnSpc>
            </a:pPr>
            <a:r>
              <a:rPr lang="pt-BR" dirty="0"/>
              <a:t>Revisão do Projeto</a:t>
            </a:r>
          </a:p>
          <a:p>
            <a:pPr>
              <a:lnSpc>
                <a:spcPct val="200000"/>
              </a:lnSpc>
            </a:pPr>
            <a:r>
              <a:rPr lang="pt-BR" dirty="0"/>
              <a:t>Sanção</a:t>
            </a:r>
          </a:p>
          <a:p>
            <a:pPr>
              <a:lnSpc>
                <a:spcPct val="200000"/>
              </a:lnSpc>
            </a:pPr>
            <a:r>
              <a:rPr lang="pt-BR" dirty="0"/>
              <a:t>Promulgação</a:t>
            </a:r>
          </a:p>
          <a:p>
            <a:pPr>
              <a:lnSpc>
                <a:spcPct val="200000"/>
              </a:lnSpc>
            </a:pPr>
            <a:r>
              <a:rPr lang="pt-BR" dirty="0"/>
              <a:t>Publicação</a:t>
            </a:r>
          </a:p>
        </p:txBody>
      </p:sp>
    </p:spTree>
    <p:extLst>
      <p:ext uri="{BB962C8B-B14F-4D97-AF65-F5344CB8AC3E}">
        <p14:creationId xmlns:p14="http://schemas.microsoft.com/office/powerpoint/2010/main" val="4013381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Lei: elementos</a:t>
            </a:r>
          </a:p>
        </p:txBody>
      </p:sp>
      <p:sp>
        <p:nvSpPr>
          <p:cNvPr id="3" name="Espaço Reservado para Conteúdo 2"/>
          <p:cNvSpPr>
            <a:spLocks noGrp="1"/>
          </p:cNvSpPr>
          <p:nvPr>
            <p:ph idx="1"/>
          </p:nvPr>
        </p:nvSpPr>
        <p:spPr/>
        <p:txBody>
          <a:bodyPr/>
          <a:lstStyle/>
          <a:p>
            <a:r>
              <a:rPr lang="pt-BR" dirty="0"/>
              <a:t>Disposições (palavras reveladoras da regra jurídica); </a:t>
            </a:r>
          </a:p>
          <a:p>
            <a:endParaRPr lang="pt-BR" dirty="0"/>
          </a:p>
          <a:p>
            <a:r>
              <a:rPr lang="pt-BR" dirty="0"/>
              <a:t>Sanção (ato pelo qual o chefe do Poder Executivo manifesta sua concordância com a lei elaborada pelo Poder Legislativo); </a:t>
            </a:r>
          </a:p>
          <a:p>
            <a:endParaRPr lang="pt-BR" dirty="0"/>
          </a:p>
          <a:p>
            <a:r>
              <a:rPr lang="pt-BR" dirty="0"/>
              <a:t>Promulgação (ato pelo qual se declara a existência da lei, e se ordena seu cumprimento); </a:t>
            </a:r>
          </a:p>
          <a:p>
            <a:endParaRPr lang="pt-BR" dirty="0"/>
          </a:p>
          <a:p>
            <a:r>
              <a:rPr lang="pt-BR" dirty="0"/>
              <a:t>Publicação (ato pelo qual se torna a lei conhecida e vigente). </a:t>
            </a:r>
          </a:p>
        </p:txBody>
      </p:sp>
    </p:spTree>
    <p:extLst>
      <p:ext uri="{BB962C8B-B14F-4D97-AF65-F5344CB8AC3E}">
        <p14:creationId xmlns:p14="http://schemas.microsoft.com/office/powerpoint/2010/main" val="15881204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Estado</a:t>
            </a:r>
          </a:p>
        </p:txBody>
      </p:sp>
      <p:sp>
        <p:nvSpPr>
          <p:cNvPr id="3" name="Espaço Reservado para Conteúdo 2"/>
          <p:cNvSpPr>
            <a:spLocks noGrp="1"/>
          </p:cNvSpPr>
          <p:nvPr>
            <p:ph idx="1"/>
          </p:nvPr>
        </p:nvSpPr>
        <p:spPr/>
        <p:txBody>
          <a:bodyPr/>
          <a:lstStyle/>
          <a:p>
            <a:pPr marL="114300" indent="0" algn="just">
              <a:buNone/>
            </a:pPr>
            <a:r>
              <a:rPr lang="pt-BR" sz="2400" dirty="0"/>
              <a:t>“Estado é um </a:t>
            </a:r>
            <a:r>
              <a:rPr lang="pt-BR" sz="2400" i="1" dirty="0"/>
              <a:t>complexo político, social e jurídico que envolve a administração de uma sociedade estabelecida em caráter permanente em um território dotado de poder autônomo.”</a:t>
            </a:r>
          </a:p>
          <a:p>
            <a:pPr marL="114300" indent="0">
              <a:buNone/>
            </a:pPr>
            <a:r>
              <a:rPr lang="pt-BR" sz="1400" dirty="0"/>
              <a:t>(NADER, P. </a:t>
            </a:r>
            <a:r>
              <a:rPr lang="pt-BR" sz="1400" i="1" dirty="0"/>
              <a:t>Introdução ao estudo do Direito</a:t>
            </a:r>
            <a:r>
              <a:rPr lang="pt-BR" sz="1400" dirty="0"/>
              <a:t>. Rio de Janeiro: Forense, 1988. p. 158)</a:t>
            </a:r>
          </a:p>
          <a:p>
            <a:pPr marL="114300" indent="0">
              <a:buNone/>
            </a:pPr>
            <a:endParaRPr lang="pt-BR" sz="1400" dirty="0"/>
          </a:p>
          <a:p>
            <a:pPr marL="114300" indent="0">
              <a:buNone/>
            </a:pPr>
            <a:r>
              <a:rPr lang="pt-BR" sz="2600" dirty="0"/>
              <a:t>Elementos do Estado:</a:t>
            </a:r>
          </a:p>
          <a:p>
            <a:pPr lvl="2"/>
            <a:r>
              <a:rPr lang="pt-BR" sz="2200" dirty="0"/>
              <a:t>População</a:t>
            </a:r>
          </a:p>
          <a:p>
            <a:pPr lvl="2"/>
            <a:r>
              <a:rPr lang="pt-BR" sz="2200" dirty="0"/>
              <a:t>Território</a:t>
            </a:r>
          </a:p>
          <a:p>
            <a:pPr lvl="2"/>
            <a:r>
              <a:rPr lang="pt-BR" sz="2200" dirty="0"/>
              <a:t>Soberania</a:t>
            </a:r>
          </a:p>
        </p:txBody>
      </p:sp>
    </p:spTree>
    <p:extLst>
      <p:ext uri="{BB962C8B-B14F-4D97-AF65-F5344CB8AC3E}">
        <p14:creationId xmlns:p14="http://schemas.microsoft.com/office/powerpoint/2010/main" val="26540108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z="4400" dirty="0"/>
              <a:t>Integração e aplicação do Direito</a:t>
            </a:r>
          </a:p>
        </p:txBody>
      </p:sp>
      <p:sp>
        <p:nvSpPr>
          <p:cNvPr id="3" name="Espaço Reservado para Conteúdo 2"/>
          <p:cNvSpPr>
            <a:spLocks noGrp="1"/>
          </p:cNvSpPr>
          <p:nvPr>
            <p:ph idx="1"/>
          </p:nvPr>
        </p:nvSpPr>
        <p:spPr/>
        <p:txBody>
          <a:bodyPr/>
          <a:lstStyle/>
          <a:p>
            <a:r>
              <a:rPr lang="pt-BR" dirty="0"/>
              <a:t>Integração é o processo de preenchimento de lacunas na lei, a fim de que se possa dar sempre uma reposta jurídica a quem se encontre ao desemparo da lei expressa (REALE, p. 292).</a:t>
            </a:r>
          </a:p>
          <a:p>
            <a:pPr algn="just"/>
            <a:r>
              <a:rPr lang="pt-BR" dirty="0"/>
              <a:t>Aplicação é a imposição de uma diretriz, fruto da interpretação da norma, como decorrência de competência legal. (REALE, 291).</a:t>
            </a:r>
          </a:p>
          <a:p>
            <a:pPr algn="just"/>
            <a:endParaRPr lang="pt-BR" dirty="0"/>
          </a:p>
          <a:p>
            <a:pPr marL="114300" indent="0" algn="just">
              <a:buNone/>
            </a:pPr>
            <a:r>
              <a:rPr lang="pt-BR" b="1" dirty="0">
                <a:effectLst>
                  <a:outerShdw blurRad="38100" dist="38100" dir="2700000" algn="tl">
                    <a:srgbClr val="000000">
                      <a:alpha val="43137"/>
                    </a:srgbClr>
                  </a:outerShdw>
                </a:effectLst>
              </a:rPr>
              <a:t>Decreto-lei 4.657/1942 </a:t>
            </a:r>
          </a:p>
          <a:p>
            <a:pPr algn="just"/>
            <a:r>
              <a:rPr lang="pt-BR" dirty="0"/>
              <a:t>Art. 4</a:t>
            </a:r>
            <a:r>
              <a:rPr lang="pt-BR" u="sng" baseline="30000" dirty="0"/>
              <a:t>o</a:t>
            </a:r>
            <a:r>
              <a:rPr lang="pt-BR" dirty="0"/>
              <a:t>  Quando a lei for omissa, o juiz decidirá o caso de acordo com a analogia, os costumes e os princípios gerais de direito.</a:t>
            </a:r>
          </a:p>
          <a:p>
            <a:pPr algn="just"/>
            <a:r>
              <a:rPr lang="pt-BR" dirty="0"/>
              <a:t>Art. 5</a:t>
            </a:r>
            <a:r>
              <a:rPr lang="pt-BR" u="sng" baseline="30000" dirty="0"/>
              <a:t>o</a:t>
            </a:r>
            <a:r>
              <a:rPr lang="pt-BR" dirty="0"/>
              <a:t>  Na aplicação da lei, o juiz atenderá aos fins sociais a que ela se dirige e às exigências do bem comum.</a:t>
            </a:r>
          </a:p>
        </p:txBody>
      </p:sp>
    </p:spTree>
    <p:extLst>
      <p:ext uri="{BB962C8B-B14F-4D97-AF65-F5344CB8AC3E}">
        <p14:creationId xmlns:p14="http://schemas.microsoft.com/office/powerpoint/2010/main" val="26991365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z="4400" dirty="0"/>
              <a:t>Integração e aplicação do Direito</a:t>
            </a:r>
          </a:p>
        </p:txBody>
      </p:sp>
      <p:sp>
        <p:nvSpPr>
          <p:cNvPr id="3" name="Espaço Reservado para Conteúdo 2"/>
          <p:cNvSpPr>
            <a:spLocks noGrp="1"/>
          </p:cNvSpPr>
          <p:nvPr>
            <p:ph idx="1"/>
          </p:nvPr>
        </p:nvSpPr>
        <p:spPr/>
        <p:txBody>
          <a:bodyPr/>
          <a:lstStyle/>
          <a:p>
            <a:pPr algn="just"/>
            <a:r>
              <a:rPr lang="pt-BR" dirty="0">
                <a:effectLst>
                  <a:outerShdw blurRad="38100" dist="38100" dir="2700000" algn="tl">
                    <a:srgbClr val="000000">
                      <a:alpha val="43137"/>
                    </a:srgbClr>
                  </a:outerShdw>
                </a:effectLst>
              </a:rPr>
              <a:t>Analogia</a:t>
            </a:r>
            <a:r>
              <a:rPr lang="pt-BR" dirty="0"/>
              <a:t>: “é um recurso técnico que consiste em se aplicar, a um caso não previsto pelo legislador, a solução por ele apresentada para um outro caso fundamentalmente semelhante ao não previsto” (NADER, p. 234).</a:t>
            </a:r>
          </a:p>
          <a:p>
            <a:pPr algn="just"/>
            <a:r>
              <a:rPr lang="pt-BR" dirty="0"/>
              <a:t>O fundamento da analogia está na necessidade que o legislador possui de dar harmonia e coerência ao sistema jurídico (NADER, p. 23</a:t>
            </a:r>
          </a:p>
          <a:p>
            <a:pPr algn="just"/>
            <a:endParaRPr lang="pt-BR" dirty="0"/>
          </a:p>
          <a:p>
            <a:pPr algn="just"/>
            <a:r>
              <a:rPr lang="pt-BR" dirty="0"/>
              <a:t>Exemplo: no artigo 197 da Lei 7210/94 (Lei das Execuções Penais), que dispõe recurso de agravo, não foi definido o seu rito procedimental. Por analogia, entendeu-se que deveria ser aplicado o rito do Recurso em Sentido Estrito (artigo 581 do Código de Processo Penal) .</a:t>
            </a:r>
          </a:p>
        </p:txBody>
      </p:sp>
    </p:spTree>
    <p:extLst>
      <p:ext uri="{BB962C8B-B14F-4D97-AF65-F5344CB8AC3E}">
        <p14:creationId xmlns:p14="http://schemas.microsoft.com/office/powerpoint/2010/main" val="22403567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z="4400" dirty="0"/>
              <a:t>Integração e aplicação do Direito</a:t>
            </a:r>
          </a:p>
        </p:txBody>
      </p:sp>
      <p:sp>
        <p:nvSpPr>
          <p:cNvPr id="3" name="Espaço Reservado para Conteúdo 2"/>
          <p:cNvSpPr>
            <a:spLocks noGrp="1"/>
          </p:cNvSpPr>
          <p:nvPr>
            <p:ph idx="1"/>
          </p:nvPr>
        </p:nvSpPr>
        <p:spPr/>
        <p:txBody>
          <a:bodyPr/>
          <a:lstStyle/>
          <a:p>
            <a:pPr algn="just"/>
            <a:r>
              <a:rPr lang="pt-BR" dirty="0">
                <a:effectLst>
                  <a:outerShdw blurRad="38100" dist="38100" dir="2700000" algn="tl">
                    <a:srgbClr val="000000">
                      <a:alpha val="43137"/>
                    </a:srgbClr>
                  </a:outerShdw>
                </a:effectLst>
              </a:rPr>
              <a:t>Princípios gerais do Direito: </a:t>
            </a:r>
            <a:r>
              <a:rPr lang="pt-BR" dirty="0"/>
              <a:t>“enunciações normativas de valor genérico, que condicionam e orientam a compreensão do ordenamento jurídico, quer para a sua aplicação e integração, quer para a elaboração de novas normas” (REALE, p. 300).</a:t>
            </a:r>
          </a:p>
          <a:p>
            <a:pPr algn="just"/>
            <a:endParaRPr lang="pt-BR" dirty="0"/>
          </a:p>
          <a:p>
            <a:pPr algn="just"/>
            <a:r>
              <a:rPr lang="pt-BR" dirty="0"/>
              <a:t>Exemplos: igualdade de todos perante a lei; todos são inocentes até prova em contrário; irretroatividade da lei para proteção dos direitos adquiridos; proibição de locupletamentos ilícitos, função social da propriedade...</a:t>
            </a:r>
          </a:p>
          <a:p>
            <a:pPr marL="114300" indent="0">
              <a:buNone/>
            </a:pPr>
            <a:endParaRPr lang="pt-BR" dirty="0"/>
          </a:p>
        </p:txBody>
      </p:sp>
    </p:spTree>
    <p:extLst>
      <p:ext uri="{BB962C8B-B14F-4D97-AF65-F5344CB8AC3E}">
        <p14:creationId xmlns:p14="http://schemas.microsoft.com/office/powerpoint/2010/main" val="6237698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Princípios constitucionais do Direito do Turismo</a:t>
            </a:r>
          </a:p>
        </p:txBody>
      </p:sp>
      <p:sp>
        <p:nvSpPr>
          <p:cNvPr id="3" name="Espaço Reservado para Conteúdo 2"/>
          <p:cNvSpPr>
            <a:spLocks noGrp="1"/>
          </p:cNvSpPr>
          <p:nvPr>
            <p:ph idx="1"/>
          </p:nvPr>
        </p:nvSpPr>
        <p:spPr/>
        <p:txBody>
          <a:bodyPr/>
          <a:lstStyle/>
          <a:p>
            <a:pPr marL="411480" lvl="1" indent="0" algn="just">
              <a:buNone/>
            </a:pPr>
            <a:endParaRPr lang="pt-BR" sz="2400" dirty="0"/>
          </a:p>
          <a:p>
            <a:pPr marL="411480" lvl="1" indent="0" algn="just">
              <a:buNone/>
            </a:pPr>
            <a:endParaRPr lang="pt-BR" sz="2400" dirty="0"/>
          </a:p>
          <a:p>
            <a:pPr marL="411480" lvl="1" indent="0" algn="just">
              <a:buNone/>
            </a:pPr>
            <a:endParaRPr lang="pt-BR" sz="2400" dirty="0"/>
          </a:p>
          <a:p>
            <a:pPr marL="411480" lvl="1" indent="0" algn="just">
              <a:buNone/>
            </a:pPr>
            <a:r>
              <a:rPr lang="pt-BR" sz="2400" dirty="0"/>
              <a:t>Art. 180. A União, os Estados, o Distrito Federal e os Municípios </a:t>
            </a:r>
            <a:r>
              <a:rPr lang="pt-BR" sz="2800" b="1" dirty="0"/>
              <a:t>promoverão</a:t>
            </a:r>
            <a:r>
              <a:rPr lang="pt-BR" sz="2400" dirty="0"/>
              <a:t> e </a:t>
            </a:r>
            <a:r>
              <a:rPr lang="pt-BR" sz="2800" b="1" dirty="0"/>
              <a:t>incentivarão</a:t>
            </a:r>
            <a:r>
              <a:rPr lang="pt-BR" sz="2400" dirty="0"/>
              <a:t> o turismo como fator de </a:t>
            </a:r>
            <a:r>
              <a:rPr lang="pt-BR" sz="2800" b="1" dirty="0"/>
              <a:t>desenvolvimento</a:t>
            </a:r>
            <a:r>
              <a:rPr lang="pt-BR" sz="2400" dirty="0"/>
              <a:t> social e econômico.</a:t>
            </a:r>
            <a:endParaRPr lang="pt-BR" sz="2200" dirty="0"/>
          </a:p>
        </p:txBody>
      </p:sp>
    </p:spTree>
    <p:extLst>
      <p:ext uri="{BB962C8B-B14F-4D97-AF65-F5344CB8AC3E}">
        <p14:creationId xmlns:p14="http://schemas.microsoft.com/office/powerpoint/2010/main" val="11055488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Princípios constitucionais</a:t>
            </a:r>
          </a:p>
        </p:txBody>
      </p:sp>
      <p:sp>
        <p:nvSpPr>
          <p:cNvPr id="3" name="Espaço Reservado para Conteúdo 2"/>
          <p:cNvSpPr>
            <a:spLocks noGrp="1"/>
          </p:cNvSpPr>
          <p:nvPr>
            <p:ph idx="1"/>
          </p:nvPr>
        </p:nvSpPr>
        <p:spPr/>
        <p:txBody>
          <a:bodyPr>
            <a:normAutofit fontScale="92500"/>
          </a:bodyPr>
          <a:lstStyle/>
          <a:p>
            <a:pPr marL="114300" indent="0">
              <a:buNone/>
            </a:pPr>
            <a:r>
              <a:rPr lang="pt-BR" sz="2600" dirty="0"/>
              <a:t>Art. 23. É competência comum da União, dos Estados, do Distrito Federal e dos Municípios:</a:t>
            </a:r>
          </a:p>
          <a:p>
            <a:pPr marL="114300" indent="0">
              <a:buNone/>
            </a:pPr>
            <a:r>
              <a:rPr lang="pt-BR" sz="2600" dirty="0"/>
              <a:t>...</a:t>
            </a:r>
          </a:p>
          <a:p>
            <a:pPr marL="114300" indent="0">
              <a:buNone/>
            </a:pPr>
            <a:r>
              <a:rPr lang="pt-BR" sz="2600" dirty="0"/>
              <a:t>III - </a:t>
            </a:r>
            <a:r>
              <a:rPr lang="pt-BR" sz="3400" b="1" dirty="0"/>
              <a:t>proteger</a:t>
            </a:r>
            <a:r>
              <a:rPr lang="pt-BR" sz="2600" dirty="0"/>
              <a:t> os documentos, as obras e outros bens de valor histórico, artístico e cultural, os monumentos, as paisagens naturais notáveis e os sítios arqueológicos;</a:t>
            </a:r>
          </a:p>
          <a:p>
            <a:pPr marL="114300" indent="0">
              <a:buNone/>
            </a:pPr>
            <a:r>
              <a:rPr lang="pt-BR" sz="2800" dirty="0"/>
              <a:t>...</a:t>
            </a:r>
          </a:p>
          <a:p>
            <a:pPr marL="114300" indent="0">
              <a:buNone/>
            </a:pPr>
            <a:r>
              <a:rPr lang="pt-BR" sz="2600" dirty="0"/>
              <a:t>VI - </a:t>
            </a:r>
            <a:r>
              <a:rPr lang="pt-BR" sz="3400" b="1" dirty="0"/>
              <a:t>proteger</a:t>
            </a:r>
            <a:r>
              <a:rPr lang="pt-BR" sz="2600" dirty="0"/>
              <a:t> o meio ambiente e combater a poluição em qualquer de suas formas;</a:t>
            </a:r>
          </a:p>
          <a:p>
            <a:pPr marL="114300" indent="0">
              <a:buNone/>
            </a:pPr>
            <a:r>
              <a:rPr lang="pt-BR" sz="2600" dirty="0"/>
              <a:t>VII - </a:t>
            </a:r>
            <a:r>
              <a:rPr lang="pt-BR" sz="3400" b="1" dirty="0"/>
              <a:t>preservar</a:t>
            </a:r>
            <a:r>
              <a:rPr lang="pt-BR" sz="2600" dirty="0"/>
              <a:t> as florestas, a fauna e a flora;</a:t>
            </a:r>
          </a:p>
          <a:p>
            <a:pPr marL="114300" indent="0">
              <a:buNone/>
            </a:pPr>
            <a:endParaRPr lang="pt-BR" dirty="0"/>
          </a:p>
        </p:txBody>
      </p:sp>
    </p:spTree>
    <p:extLst>
      <p:ext uri="{BB962C8B-B14F-4D97-AF65-F5344CB8AC3E}">
        <p14:creationId xmlns:p14="http://schemas.microsoft.com/office/powerpoint/2010/main" val="14387521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Princípios constitucionais</a:t>
            </a:r>
          </a:p>
        </p:txBody>
      </p:sp>
      <p:sp>
        <p:nvSpPr>
          <p:cNvPr id="3" name="Espaço Reservado para Conteúdo 2"/>
          <p:cNvSpPr>
            <a:spLocks noGrp="1"/>
          </p:cNvSpPr>
          <p:nvPr>
            <p:ph idx="1"/>
          </p:nvPr>
        </p:nvSpPr>
        <p:spPr/>
        <p:txBody>
          <a:bodyPr>
            <a:normAutofit/>
          </a:bodyPr>
          <a:lstStyle/>
          <a:p>
            <a:pPr marL="114300" indent="0">
              <a:buNone/>
            </a:pPr>
            <a:r>
              <a:rPr lang="pt-BR" sz="2800" dirty="0"/>
              <a:t>Art. 24. Compete à União, aos Estados e ao Distrito Federal legislar concorrentemente sobre:</a:t>
            </a:r>
          </a:p>
          <a:p>
            <a:pPr marL="114300" indent="0">
              <a:buNone/>
            </a:pPr>
            <a:r>
              <a:rPr lang="pt-BR" sz="2800" dirty="0"/>
              <a:t>...</a:t>
            </a:r>
          </a:p>
          <a:p>
            <a:pPr marL="114300" indent="0">
              <a:buNone/>
            </a:pPr>
            <a:r>
              <a:rPr lang="pt-BR" sz="2800" dirty="0"/>
              <a:t>VII - </a:t>
            </a:r>
            <a:r>
              <a:rPr lang="pt-BR" sz="3400" b="1" dirty="0"/>
              <a:t>proteção</a:t>
            </a:r>
            <a:r>
              <a:rPr lang="pt-BR" sz="2800" dirty="0"/>
              <a:t> ao patrimônio histórico, cultural, artístico, turístico e paisagístico;</a:t>
            </a:r>
          </a:p>
          <a:p>
            <a:pPr marL="114300" indent="0">
              <a:buNone/>
            </a:pPr>
            <a:r>
              <a:rPr lang="pt-BR" sz="2800" dirty="0"/>
              <a:t>VIII - </a:t>
            </a:r>
            <a:r>
              <a:rPr lang="pt-BR" sz="3400" b="1" dirty="0"/>
              <a:t>responsabilidade por dano </a:t>
            </a:r>
            <a:r>
              <a:rPr lang="pt-BR" sz="2800" dirty="0"/>
              <a:t>ao meio ambiente, ao consumidor, a bens e direitos de valor artístico, estético, histórico, turístico e paisagístico;</a:t>
            </a:r>
          </a:p>
          <a:p>
            <a:pPr marL="114300" indent="0">
              <a:buNone/>
            </a:pPr>
            <a:endParaRPr lang="pt-BR" dirty="0"/>
          </a:p>
        </p:txBody>
      </p:sp>
    </p:spTree>
    <p:extLst>
      <p:ext uri="{BB962C8B-B14F-4D97-AF65-F5344CB8AC3E}">
        <p14:creationId xmlns:p14="http://schemas.microsoft.com/office/powerpoint/2010/main" val="42790644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Princípios constitucionais</a:t>
            </a:r>
          </a:p>
        </p:txBody>
      </p:sp>
      <p:sp>
        <p:nvSpPr>
          <p:cNvPr id="3" name="Espaço Reservado para Conteúdo 2"/>
          <p:cNvSpPr>
            <a:spLocks noGrp="1"/>
          </p:cNvSpPr>
          <p:nvPr>
            <p:ph idx="1"/>
          </p:nvPr>
        </p:nvSpPr>
        <p:spPr/>
        <p:txBody>
          <a:bodyPr>
            <a:normAutofit/>
          </a:bodyPr>
          <a:lstStyle/>
          <a:p>
            <a:pPr marL="114300" indent="0">
              <a:buNone/>
            </a:pPr>
            <a:endParaRPr lang="pt-BR" sz="2800" dirty="0"/>
          </a:p>
          <a:p>
            <a:pPr marL="114300" indent="0" algn="ctr">
              <a:buNone/>
            </a:pPr>
            <a:r>
              <a:rPr lang="pt-BR" sz="2800" dirty="0"/>
              <a:t>Art. 6º São direitos sociais a educação, a saúde, a alimentação, o trabalho, a moradia, o transporte, o </a:t>
            </a:r>
            <a:r>
              <a:rPr lang="pt-BR" sz="3600" b="1" u="sng" dirty="0"/>
              <a:t>lazer</a:t>
            </a:r>
            <a:r>
              <a:rPr lang="pt-BR" sz="2800" dirty="0"/>
              <a:t>, a segurança, a previdência social, a proteção à maternidade e à infância, a assistência aos desamparados, na forma desta Constituição.</a:t>
            </a:r>
          </a:p>
        </p:txBody>
      </p:sp>
    </p:spTree>
    <p:extLst>
      <p:ext uri="{BB962C8B-B14F-4D97-AF65-F5344CB8AC3E}">
        <p14:creationId xmlns:p14="http://schemas.microsoft.com/office/powerpoint/2010/main" val="6400970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Princípio da promoção do turismo</a:t>
            </a:r>
          </a:p>
        </p:txBody>
      </p:sp>
      <p:sp>
        <p:nvSpPr>
          <p:cNvPr id="3" name="Espaço Reservado para Conteúdo 2"/>
          <p:cNvSpPr>
            <a:spLocks noGrp="1"/>
          </p:cNvSpPr>
          <p:nvPr>
            <p:ph idx="1"/>
          </p:nvPr>
        </p:nvSpPr>
        <p:spPr/>
        <p:txBody>
          <a:bodyPr/>
          <a:lstStyle/>
          <a:p>
            <a:pPr lvl="1" algn="just"/>
            <a:endParaRPr lang="pt-BR" dirty="0"/>
          </a:p>
          <a:p>
            <a:pPr lvl="1" algn="just"/>
            <a:r>
              <a:rPr lang="pt-BR" sz="2200" dirty="0"/>
              <a:t>Promover: dar impulso a; pôr em execução; ser a causa de; anunciar; impelir para adiante (Dicionário Houaiss)</a:t>
            </a:r>
          </a:p>
          <a:p>
            <a:pPr lvl="1" algn="just"/>
            <a:endParaRPr lang="pt-BR" sz="2200" dirty="0"/>
          </a:p>
          <a:p>
            <a:pPr lvl="1" algn="just"/>
            <a:r>
              <a:rPr lang="pt-BR" sz="2200" dirty="0"/>
              <a:t>Para Pinto </a:t>
            </a:r>
            <a:r>
              <a:rPr lang="pt-BR" sz="2200" dirty="0" err="1"/>
              <a:t>Nieto</a:t>
            </a:r>
            <a:r>
              <a:rPr lang="pt-BR" sz="2200" dirty="0"/>
              <a:t> (2001), o Estado deve criar condições para que a atividade do turismo cresça em constante aprimoramento com vistas ao desenvolvimento social e econômico.</a:t>
            </a:r>
          </a:p>
          <a:p>
            <a:pPr lvl="1" algn="just"/>
            <a:endParaRPr lang="pt-BR" sz="2200" dirty="0"/>
          </a:p>
          <a:p>
            <a:pPr lvl="1" algn="just"/>
            <a:r>
              <a:rPr lang="pt-BR" sz="2200" dirty="0"/>
              <a:t>Ministério do Turismo (</a:t>
            </a:r>
            <a:r>
              <a:rPr lang="pt-BR" sz="2200" dirty="0" err="1"/>
              <a:t>MTur</a:t>
            </a:r>
            <a:r>
              <a:rPr lang="pt-BR" sz="2200" dirty="0"/>
              <a:t>): programa de promoção dos produtos turísticos</a:t>
            </a:r>
          </a:p>
          <a:p>
            <a:pPr marL="411480" lvl="1" indent="0" algn="just">
              <a:buNone/>
            </a:pPr>
            <a:endParaRPr lang="pt-BR" sz="2200" dirty="0"/>
          </a:p>
        </p:txBody>
      </p:sp>
    </p:spTree>
    <p:extLst>
      <p:ext uri="{BB962C8B-B14F-4D97-AF65-F5344CB8AC3E}">
        <p14:creationId xmlns:p14="http://schemas.microsoft.com/office/powerpoint/2010/main" val="106391621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Princípio da promoção do turismo</a:t>
            </a:r>
          </a:p>
        </p:txBody>
      </p:sp>
      <p:sp>
        <p:nvSpPr>
          <p:cNvPr id="3" name="Espaço Reservado para Conteúdo 2"/>
          <p:cNvSpPr>
            <a:spLocks noGrp="1"/>
          </p:cNvSpPr>
          <p:nvPr>
            <p:ph idx="1"/>
          </p:nvPr>
        </p:nvSpPr>
        <p:spPr>
          <a:xfrm>
            <a:off x="512620" y="1821880"/>
            <a:ext cx="7620000" cy="4800600"/>
          </a:xfrm>
        </p:spPr>
        <p:txBody>
          <a:bodyPr>
            <a:normAutofit lnSpcReduction="10000"/>
          </a:bodyPr>
          <a:lstStyle/>
          <a:p>
            <a:pPr marL="411480" lvl="1" indent="0" algn="just">
              <a:buNone/>
            </a:pPr>
            <a:endParaRPr lang="pt-BR" dirty="0"/>
          </a:p>
          <a:p>
            <a:pPr marL="411480" lvl="1" indent="0" algn="just">
              <a:buNone/>
            </a:pPr>
            <a:endParaRPr lang="pt-BR" dirty="0"/>
          </a:p>
          <a:p>
            <a:pPr marL="411480" lvl="1" indent="0" algn="just">
              <a:buNone/>
            </a:pPr>
            <a:endParaRPr lang="pt-BR" dirty="0"/>
          </a:p>
          <a:p>
            <a:pPr marL="411480" lvl="1" indent="0" algn="just">
              <a:buNone/>
            </a:pPr>
            <a:endParaRPr lang="pt-BR" dirty="0"/>
          </a:p>
          <a:p>
            <a:pPr marL="411480" lvl="1" indent="0" algn="just">
              <a:buNone/>
            </a:pPr>
            <a:endParaRPr lang="pt-BR" sz="2200" dirty="0"/>
          </a:p>
          <a:p>
            <a:pPr marL="411480" lvl="1" indent="0" algn="just">
              <a:buNone/>
            </a:pPr>
            <a:endParaRPr lang="pt-BR" sz="2200" dirty="0"/>
          </a:p>
          <a:p>
            <a:pPr marL="411480" lvl="1" indent="0" algn="just">
              <a:buNone/>
            </a:pPr>
            <a:endParaRPr lang="pt-BR" sz="2200" dirty="0"/>
          </a:p>
          <a:p>
            <a:pPr marL="411480" lvl="1" indent="0" algn="just">
              <a:buNone/>
            </a:pPr>
            <a:endParaRPr lang="pt-BR" sz="2200" dirty="0"/>
          </a:p>
          <a:p>
            <a:pPr marL="411480" lvl="1" indent="0" algn="just">
              <a:buNone/>
            </a:pPr>
            <a:endParaRPr lang="pt-BR" sz="2200" dirty="0"/>
          </a:p>
          <a:p>
            <a:pPr marL="411480" lvl="1" indent="0" algn="just">
              <a:buNone/>
            </a:pPr>
            <a:endParaRPr lang="pt-BR" sz="2200" dirty="0"/>
          </a:p>
          <a:p>
            <a:pPr marL="411480" lvl="1" indent="0" algn="just">
              <a:buNone/>
            </a:pPr>
            <a:endParaRPr lang="pt-BR" sz="2200" dirty="0"/>
          </a:p>
          <a:p>
            <a:pPr marL="114300" indent="0" algn="just">
              <a:buNone/>
            </a:pPr>
            <a:endParaRPr lang="pt-BR" sz="1200" dirty="0"/>
          </a:p>
          <a:p>
            <a:pPr marL="114300" indent="0" algn="just">
              <a:buNone/>
            </a:pPr>
            <a:endParaRPr lang="pt-BR" sz="1200" dirty="0"/>
          </a:p>
          <a:p>
            <a:pPr marL="114300" indent="0" algn="just">
              <a:buNone/>
            </a:pPr>
            <a:r>
              <a:rPr lang="pt-BR" sz="1200" dirty="0"/>
              <a:t>http://www.turismo.gov.br/acesso-a-informacao/63-acoes-e-programas/4820-promover-os-produtos-turisticos.html</a:t>
            </a:r>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584" y="1412776"/>
            <a:ext cx="7067550" cy="4524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457246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Princípio do incentivo ao turismo</a:t>
            </a:r>
          </a:p>
        </p:txBody>
      </p:sp>
      <p:sp>
        <p:nvSpPr>
          <p:cNvPr id="3" name="Espaço Reservado para Conteúdo 2"/>
          <p:cNvSpPr>
            <a:spLocks noGrp="1"/>
          </p:cNvSpPr>
          <p:nvPr>
            <p:ph idx="1"/>
          </p:nvPr>
        </p:nvSpPr>
        <p:spPr/>
        <p:txBody>
          <a:bodyPr/>
          <a:lstStyle/>
          <a:p>
            <a:pPr lvl="1"/>
            <a:endParaRPr lang="pt-BR" dirty="0"/>
          </a:p>
          <a:p>
            <a:pPr lvl="1"/>
            <a:r>
              <a:rPr lang="pt-BR" dirty="0"/>
              <a:t>Incentivar: despertar o interesse; encorajar; estimular (Dicionário Houaiss)</a:t>
            </a:r>
          </a:p>
          <a:p>
            <a:pPr lvl="1"/>
            <a:endParaRPr lang="pt-BR" dirty="0"/>
          </a:p>
          <a:p>
            <a:pPr lvl="1"/>
            <a:r>
              <a:rPr lang="pt-BR" dirty="0"/>
              <a:t>Para Pinto </a:t>
            </a:r>
            <a:r>
              <a:rPr lang="pt-BR" dirty="0" err="1"/>
              <a:t>Nieto</a:t>
            </a:r>
            <a:r>
              <a:rPr lang="pt-BR" dirty="0"/>
              <a:t> (2001) o estímulo pode se dar por meio de isenções tributárias, financiamento, treinamento profissional, criação de </a:t>
            </a:r>
            <a:r>
              <a:rPr lang="pt-BR" dirty="0" err="1"/>
              <a:t>pólos</a:t>
            </a:r>
            <a:r>
              <a:rPr lang="pt-BR" dirty="0"/>
              <a:t> turísticos ...</a:t>
            </a:r>
          </a:p>
          <a:p>
            <a:pPr lvl="1"/>
            <a:endParaRPr lang="pt-BR" dirty="0"/>
          </a:p>
          <a:p>
            <a:pPr lvl="1"/>
            <a:r>
              <a:rPr lang="pt-BR" dirty="0" err="1"/>
              <a:t>Mtur</a:t>
            </a:r>
            <a:r>
              <a:rPr lang="pt-BR" dirty="0"/>
              <a:t>: programa de financiamento “Invista no Turismo Brasileiro”</a:t>
            </a:r>
          </a:p>
        </p:txBody>
      </p:sp>
    </p:spTree>
    <p:extLst>
      <p:ext uri="{BB962C8B-B14F-4D97-AF65-F5344CB8AC3E}">
        <p14:creationId xmlns:p14="http://schemas.microsoft.com/office/powerpoint/2010/main" val="24348114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A sociedade e o Direito</a:t>
            </a:r>
          </a:p>
        </p:txBody>
      </p:sp>
      <p:sp>
        <p:nvSpPr>
          <p:cNvPr id="3" name="Espaço Reservado para Conteúdo 2"/>
          <p:cNvSpPr>
            <a:spLocks noGrp="1"/>
          </p:cNvSpPr>
          <p:nvPr>
            <p:ph idx="1"/>
          </p:nvPr>
        </p:nvSpPr>
        <p:spPr/>
        <p:txBody>
          <a:bodyPr/>
          <a:lstStyle/>
          <a:p>
            <a:r>
              <a:rPr lang="pt-BR" dirty="0"/>
              <a:t>Interação social: </a:t>
            </a:r>
          </a:p>
          <a:p>
            <a:pPr lvl="1">
              <a:lnSpc>
                <a:spcPct val="150000"/>
              </a:lnSpc>
            </a:pPr>
            <a:r>
              <a:rPr lang="pt-BR" dirty="0"/>
              <a:t>“processos de mútua influência, de relações interindividuais e intergrupais, que se formam sob a força de variados interesses”</a:t>
            </a:r>
          </a:p>
          <a:p>
            <a:pPr lvl="1">
              <a:lnSpc>
                <a:spcPct val="150000"/>
              </a:lnSpc>
            </a:pPr>
            <a:r>
              <a:rPr lang="pt-BR" b="1" dirty="0"/>
              <a:t>Cooperação</a:t>
            </a:r>
            <a:r>
              <a:rPr lang="pt-BR" dirty="0"/>
              <a:t>: “pessoas motivadas por um mesmo objetivo e valor”;</a:t>
            </a:r>
          </a:p>
          <a:p>
            <a:pPr lvl="1">
              <a:lnSpc>
                <a:spcPct val="150000"/>
              </a:lnSpc>
            </a:pPr>
            <a:r>
              <a:rPr lang="pt-BR" b="1" dirty="0"/>
              <a:t>Competição</a:t>
            </a:r>
            <a:r>
              <a:rPr lang="pt-BR" dirty="0"/>
              <a:t>: partes disputam para “obter o que almejam, uma visando a exclusão da outra”;</a:t>
            </a:r>
          </a:p>
          <a:p>
            <a:pPr lvl="1">
              <a:lnSpc>
                <a:spcPct val="150000"/>
              </a:lnSpc>
            </a:pPr>
            <a:r>
              <a:rPr lang="pt-BR" b="1" dirty="0"/>
              <a:t>Conflito</a:t>
            </a:r>
            <a:r>
              <a:rPr lang="pt-BR" dirty="0"/>
              <a:t>: quando as partes chegam a um impasse e “recorrem à agressão, moral ou física, ou buscam mediação da justiça”.</a:t>
            </a:r>
          </a:p>
          <a:p>
            <a:pPr marL="411480" lvl="1" indent="0">
              <a:buNone/>
            </a:pPr>
            <a:endParaRPr lang="pt-BR" sz="1200" dirty="0"/>
          </a:p>
          <a:p>
            <a:pPr marL="411480" lvl="1" indent="0">
              <a:buNone/>
            </a:pPr>
            <a:r>
              <a:rPr lang="pt-BR" sz="1200" dirty="0"/>
              <a:t>(NADER, 1988., p. 24-25)</a:t>
            </a:r>
          </a:p>
          <a:p>
            <a:pPr marL="411480" lvl="1" indent="0">
              <a:buNone/>
            </a:pPr>
            <a:endParaRPr lang="pt-BR" dirty="0"/>
          </a:p>
        </p:txBody>
      </p:sp>
    </p:spTree>
    <p:extLst>
      <p:ext uri="{BB962C8B-B14F-4D97-AF65-F5344CB8AC3E}">
        <p14:creationId xmlns:p14="http://schemas.microsoft.com/office/powerpoint/2010/main" val="9784205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Princípios constitucionais</a:t>
            </a:r>
          </a:p>
        </p:txBody>
      </p:sp>
      <p:sp>
        <p:nvSpPr>
          <p:cNvPr id="3" name="Espaço Reservado para Conteúdo 2"/>
          <p:cNvSpPr>
            <a:spLocks noGrp="1"/>
          </p:cNvSpPr>
          <p:nvPr>
            <p:ph idx="1"/>
          </p:nvPr>
        </p:nvSpPr>
        <p:spPr/>
        <p:txBody>
          <a:bodyPr>
            <a:normAutofit/>
          </a:bodyPr>
          <a:lstStyle/>
          <a:p>
            <a:r>
              <a:rPr lang="pt-BR" dirty="0"/>
              <a:t>Princípio do incentivo ao turismo</a:t>
            </a:r>
          </a:p>
          <a:p>
            <a:pPr marL="114300" indent="0">
              <a:buNone/>
            </a:pPr>
            <a:endParaRPr lang="pt-BR" dirty="0"/>
          </a:p>
          <a:p>
            <a:pPr marL="114300" indent="0">
              <a:buNone/>
            </a:pPr>
            <a:endParaRPr lang="pt-BR" dirty="0"/>
          </a:p>
          <a:p>
            <a:pPr marL="114300" indent="0">
              <a:buNone/>
            </a:pPr>
            <a:endParaRPr lang="pt-BR" dirty="0"/>
          </a:p>
          <a:p>
            <a:pPr marL="114300" indent="0">
              <a:buNone/>
            </a:pPr>
            <a:endParaRPr lang="pt-BR" dirty="0"/>
          </a:p>
          <a:p>
            <a:pPr marL="114300" indent="0">
              <a:buNone/>
            </a:pPr>
            <a:endParaRPr lang="pt-BR" dirty="0"/>
          </a:p>
          <a:p>
            <a:pPr marL="114300" indent="0">
              <a:buNone/>
            </a:pPr>
            <a:endParaRPr lang="pt-BR" dirty="0"/>
          </a:p>
          <a:p>
            <a:pPr marL="114300" indent="0">
              <a:buNone/>
            </a:pPr>
            <a:endParaRPr lang="pt-BR" dirty="0"/>
          </a:p>
          <a:p>
            <a:pPr marL="114300" indent="0">
              <a:buNone/>
            </a:pPr>
            <a:endParaRPr lang="pt-BR" dirty="0"/>
          </a:p>
          <a:p>
            <a:pPr marL="114300" indent="0">
              <a:buNone/>
            </a:pPr>
            <a:endParaRPr lang="pt-BR" dirty="0"/>
          </a:p>
          <a:p>
            <a:pPr marL="114300" indent="0">
              <a:buNone/>
            </a:pPr>
            <a:endParaRPr lang="pt-BR" dirty="0"/>
          </a:p>
          <a:p>
            <a:pPr marL="114300" indent="0">
              <a:buNone/>
            </a:pPr>
            <a:r>
              <a:rPr lang="pt-BR" sz="1200" dirty="0"/>
              <a:t>http://investimento.turismo.gov.br/2013-10-27-00-11-8.html</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3643" y="188640"/>
            <a:ext cx="7458075" cy="5819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3195623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p:txBody>
          <a:bodyPr/>
          <a:lstStyle/>
          <a:p>
            <a:r>
              <a:rPr lang="pt-BR" dirty="0"/>
              <a:t>Lei Geral do Turismo (Lei 11771/2008)</a:t>
            </a:r>
          </a:p>
          <a:p>
            <a:pPr marL="114300" indent="0" algn="just">
              <a:buNone/>
            </a:pPr>
            <a:r>
              <a:rPr lang="pt-BR" dirty="0"/>
              <a:t>Art. 2</a:t>
            </a:r>
            <a:r>
              <a:rPr lang="pt-BR" u="sng" baseline="30000" dirty="0"/>
              <a:t>o</a:t>
            </a:r>
            <a:r>
              <a:rPr lang="pt-BR" dirty="0"/>
              <a:t>  Para os fins desta Lei, considera-se turismo as atividades realizadas por pessoas físicas durante viagens e estadas em lugares diferentes do seu entorno habitual, por um período inferior a 1 (um) ano, com finalidade de lazer, negócios ou outras.</a:t>
            </a:r>
          </a:p>
          <a:p>
            <a:pPr marL="114300" indent="0" algn="just">
              <a:buNone/>
            </a:pPr>
            <a:r>
              <a:rPr lang="pt-BR" dirty="0"/>
              <a:t>Parágrafo único.  As viagens e estadas de que trata o caput deste artigo devem gerar movimentação econômica, trabalho, emprego, renda e receitas públicas, constituindo-se instrumento de </a:t>
            </a:r>
            <a:r>
              <a:rPr lang="pt-BR" sz="2600" b="1" u="sng" dirty="0"/>
              <a:t>desenvolvimento econômico e social, promoção e diversidade cultural e preservação da biodiversidade</a:t>
            </a:r>
            <a:r>
              <a:rPr lang="pt-BR" dirty="0"/>
              <a:t>.</a:t>
            </a:r>
          </a:p>
          <a:p>
            <a:endParaRPr lang="pt-BR" dirty="0"/>
          </a:p>
        </p:txBody>
      </p:sp>
      <p:sp>
        <p:nvSpPr>
          <p:cNvPr id="6" name="Título 1">
            <a:extLst>
              <a:ext uri="{FF2B5EF4-FFF2-40B4-BE49-F238E27FC236}">
                <a16:creationId xmlns:a16="http://schemas.microsoft.com/office/drawing/2014/main" id="{1D702063-975D-4D04-906B-805BA782ADCD}"/>
              </a:ext>
            </a:extLst>
          </p:cNvPr>
          <p:cNvSpPr>
            <a:spLocks noGrp="1"/>
          </p:cNvSpPr>
          <p:nvPr>
            <p:ph type="title"/>
          </p:nvPr>
        </p:nvSpPr>
        <p:spPr>
          <a:xfrm>
            <a:off x="457200" y="274638"/>
            <a:ext cx="7620000" cy="1143000"/>
          </a:xfrm>
        </p:spPr>
        <p:txBody>
          <a:bodyPr/>
          <a:lstStyle/>
          <a:p>
            <a:r>
              <a:rPr lang="pt-BR" dirty="0"/>
              <a:t>Princípio do desenvolvimento do turismo</a:t>
            </a:r>
          </a:p>
        </p:txBody>
      </p:sp>
    </p:spTree>
    <p:extLst>
      <p:ext uri="{BB962C8B-B14F-4D97-AF65-F5344CB8AC3E}">
        <p14:creationId xmlns:p14="http://schemas.microsoft.com/office/powerpoint/2010/main" val="46040536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Princípio do desenvolvimento do turismo</a:t>
            </a:r>
          </a:p>
        </p:txBody>
      </p:sp>
      <p:sp>
        <p:nvSpPr>
          <p:cNvPr id="3" name="Espaço Reservado para Conteúdo 2"/>
          <p:cNvSpPr>
            <a:spLocks noGrp="1"/>
          </p:cNvSpPr>
          <p:nvPr>
            <p:ph idx="1"/>
          </p:nvPr>
        </p:nvSpPr>
        <p:spPr/>
        <p:txBody>
          <a:bodyPr/>
          <a:lstStyle/>
          <a:p>
            <a:r>
              <a:rPr lang="pt-BR" dirty="0"/>
              <a:t>Lei Geral do Turismo (Lei 11.771/2008)</a:t>
            </a:r>
          </a:p>
          <a:p>
            <a:pPr marL="114300" indent="0">
              <a:buNone/>
            </a:pPr>
            <a:r>
              <a:rPr lang="pt-BR" dirty="0"/>
              <a:t>Art. 3</a:t>
            </a:r>
            <a:r>
              <a:rPr lang="pt-BR" u="sng" baseline="30000" dirty="0"/>
              <a:t>o</a:t>
            </a:r>
            <a:r>
              <a:rPr lang="pt-BR" dirty="0"/>
              <a:t>  Caberá ao Ministério do Turismo estabelecer a Política Nacional de Turismo, </a:t>
            </a:r>
            <a:r>
              <a:rPr lang="pt-BR" sz="2600" b="1" dirty="0"/>
              <a:t>planejar, fomentar, regulamentar, coordenar e fiscalizar</a:t>
            </a:r>
            <a:r>
              <a:rPr lang="pt-BR" dirty="0"/>
              <a:t> a atividade turística, bem como </a:t>
            </a:r>
            <a:r>
              <a:rPr lang="pt-BR" sz="2600" b="1" dirty="0"/>
              <a:t>promover e divulgar</a:t>
            </a:r>
            <a:r>
              <a:rPr lang="pt-BR" dirty="0"/>
              <a:t> institucionalmente o turismo em âmbito nacional e internacional.</a:t>
            </a:r>
          </a:p>
          <a:p>
            <a:pPr marL="114300" indent="0">
              <a:buNone/>
            </a:pPr>
            <a:r>
              <a:rPr lang="pt-BR" dirty="0"/>
              <a:t>Parágrafo único.  O poder público atuará, mediante apoio técnico, logístico e financeiro, na consolidação do turismo como importante fator de </a:t>
            </a:r>
            <a:r>
              <a:rPr lang="pt-BR" sz="2600" b="1" dirty="0"/>
              <a:t>desenvolvimento</a:t>
            </a:r>
            <a:r>
              <a:rPr lang="pt-BR" dirty="0"/>
              <a:t> sustentável, de distribuição de renda, de geração de emprego e da conservação do patrimônio natural, cultural e turístico brasileiro.</a:t>
            </a:r>
          </a:p>
        </p:txBody>
      </p:sp>
    </p:spTree>
    <p:extLst>
      <p:ext uri="{BB962C8B-B14F-4D97-AF65-F5344CB8AC3E}">
        <p14:creationId xmlns:p14="http://schemas.microsoft.com/office/powerpoint/2010/main" val="147173808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p:txBody>
          <a:bodyPr>
            <a:normAutofit fontScale="77500" lnSpcReduction="20000"/>
          </a:bodyPr>
          <a:lstStyle/>
          <a:p>
            <a:pPr marL="114300" indent="0">
              <a:buNone/>
            </a:pPr>
            <a:endParaRPr lang="pt-BR" dirty="0"/>
          </a:p>
          <a:p>
            <a:pPr marL="114300" indent="0">
              <a:buNone/>
            </a:pPr>
            <a:r>
              <a:rPr lang="pt-BR" dirty="0"/>
              <a:t>Lei Geral do Turismo (Lei 11.771/2008)</a:t>
            </a:r>
          </a:p>
          <a:p>
            <a:endParaRPr lang="pt-BR" dirty="0"/>
          </a:p>
          <a:p>
            <a:pPr marL="114300" indent="0">
              <a:buNone/>
            </a:pPr>
            <a:r>
              <a:rPr lang="pt-BR" dirty="0"/>
              <a:t>Art. 6</a:t>
            </a:r>
            <a:r>
              <a:rPr lang="pt-BR" u="sng" baseline="30000" dirty="0"/>
              <a:t>o</a:t>
            </a:r>
            <a:r>
              <a:rPr lang="pt-BR" dirty="0"/>
              <a:t>  O Plano Nacional de Turismo - PNT será elaborado pelo Ministério do Turismo, ouvidos os segmentos públicos e privados interessados, inclusive o Conselho Nacional de Turismo, e aprovado pelo Presidente da República, com o intuito de promover:</a:t>
            </a:r>
          </a:p>
          <a:p>
            <a:pPr marL="114300" indent="0">
              <a:buNone/>
            </a:pPr>
            <a:r>
              <a:rPr lang="pt-BR" dirty="0"/>
              <a:t>I - a política de crédito para o setor, nela incluídos agentes financeiros, linhas de financiamento e custo financeiro;</a:t>
            </a:r>
          </a:p>
          <a:p>
            <a:pPr marL="114300" indent="0">
              <a:buNone/>
            </a:pPr>
            <a:r>
              <a:rPr lang="pt-BR" dirty="0"/>
              <a:t>II - a boa imagem do produto turístico brasileiro no mercado nacional e internacional; </a:t>
            </a:r>
          </a:p>
          <a:p>
            <a:pPr marL="114300" indent="0">
              <a:buNone/>
            </a:pPr>
            <a:r>
              <a:rPr lang="pt-BR" dirty="0"/>
              <a:t>III -  a vinda de turistas estrangeiros e a movimentação de turistas no mercado interno; </a:t>
            </a:r>
          </a:p>
          <a:p>
            <a:pPr marL="114300" indent="0">
              <a:buNone/>
            </a:pPr>
            <a:r>
              <a:rPr lang="pt-BR" dirty="0"/>
              <a:t>IV - maior aporte de divisas ao balanço de pagamentos;</a:t>
            </a:r>
          </a:p>
          <a:p>
            <a:pPr marL="114300" indent="0">
              <a:buNone/>
            </a:pPr>
            <a:r>
              <a:rPr lang="pt-BR" dirty="0"/>
              <a:t>V - a incorporação de segmentos especiais de demanda ao mercado interno, em especial os idosos, os jovens e as pessoas portadoras de deficiência ou com mobilidade reduzida, pelo incentivo a programas de descontos e facilitação de deslocamentos, hospedagem e fruição dos produtos turísticos em geral e campanhas institucionais de promoção;</a:t>
            </a:r>
          </a:p>
        </p:txBody>
      </p:sp>
      <p:sp>
        <p:nvSpPr>
          <p:cNvPr id="6" name="Título 1">
            <a:extLst>
              <a:ext uri="{FF2B5EF4-FFF2-40B4-BE49-F238E27FC236}">
                <a16:creationId xmlns:a16="http://schemas.microsoft.com/office/drawing/2014/main" id="{7A19BB57-41CE-48AD-9AE9-676B59322CD8}"/>
              </a:ext>
            </a:extLst>
          </p:cNvPr>
          <p:cNvSpPr txBox="1">
            <a:spLocks/>
          </p:cNvSpPr>
          <p:nvPr/>
        </p:nvSpPr>
        <p:spPr>
          <a:xfrm>
            <a:off x="609600" y="427038"/>
            <a:ext cx="7620000" cy="11430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pt-BR"/>
              <a:t>Princípio do desenvolvimento do turismo</a:t>
            </a:r>
            <a:endParaRPr lang="pt-BR" dirty="0"/>
          </a:p>
        </p:txBody>
      </p:sp>
    </p:spTree>
    <p:extLst>
      <p:ext uri="{BB962C8B-B14F-4D97-AF65-F5344CB8AC3E}">
        <p14:creationId xmlns:p14="http://schemas.microsoft.com/office/powerpoint/2010/main" val="41888997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67544" y="1556792"/>
            <a:ext cx="7620000" cy="4800600"/>
          </a:xfrm>
        </p:spPr>
        <p:txBody>
          <a:bodyPr>
            <a:normAutofit fontScale="62500" lnSpcReduction="20000"/>
          </a:bodyPr>
          <a:lstStyle/>
          <a:p>
            <a:pPr marL="114300" indent="0">
              <a:buNone/>
            </a:pPr>
            <a:r>
              <a:rPr lang="pt-BR" sz="2700" dirty="0"/>
              <a:t>Art. 6</a:t>
            </a:r>
            <a:r>
              <a:rPr lang="pt-BR" sz="2700" u="sng" baseline="30000" dirty="0"/>
              <a:t>o</a:t>
            </a:r>
            <a:r>
              <a:rPr lang="pt-BR" sz="2700" dirty="0"/>
              <a:t>  O Plano Nacional de Turismo - PNT será elaborado pelo Ministério do Turismo, ouvidos os segmentos públicos e privados interessados, inclusive o Conselho Nacional de Turismo, e aprovado pelo Presidente da República, com o intuito de promover:</a:t>
            </a:r>
          </a:p>
          <a:p>
            <a:pPr marL="114300" indent="0">
              <a:buNone/>
            </a:pPr>
            <a:r>
              <a:rPr lang="pt-BR" sz="2700" dirty="0"/>
              <a:t>...</a:t>
            </a:r>
          </a:p>
          <a:p>
            <a:pPr marL="114300" indent="0">
              <a:buNone/>
            </a:pPr>
            <a:r>
              <a:rPr lang="pt-BR" sz="2700" dirty="0"/>
              <a:t>VI - a proteção do meio ambiente, da biodiversidade e do patrimônio cultural de interesse turístico; </a:t>
            </a:r>
          </a:p>
          <a:p>
            <a:pPr marL="114300" indent="0">
              <a:buNone/>
            </a:pPr>
            <a:r>
              <a:rPr lang="pt-BR" sz="2700" dirty="0"/>
              <a:t>VII - a atenuação de passivos socioambientais eventualmente provocados pela atividade turística;</a:t>
            </a:r>
          </a:p>
          <a:p>
            <a:pPr marL="114300" indent="0">
              <a:buNone/>
            </a:pPr>
            <a:r>
              <a:rPr lang="pt-BR" sz="2700" dirty="0"/>
              <a:t>VIII - o estímulo ao turismo responsável praticado em áreas naturais protegidas ou não; </a:t>
            </a:r>
          </a:p>
          <a:p>
            <a:pPr marL="114300" indent="0">
              <a:buNone/>
            </a:pPr>
            <a:r>
              <a:rPr lang="pt-BR" sz="2700" dirty="0"/>
              <a:t>IX - a orientação às ações do setor privado, fornecendo aos agentes econômicos subsídios para planejar e executar suas atividades; e </a:t>
            </a:r>
          </a:p>
          <a:p>
            <a:pPr marL="114300" indent="0">
              <a:buNone/>
            </a:pPr>
            <a:r>
              <a:rPr lang="pt-BR" sz="2700" dirty="0"/>
              <a:t>X - a informação da sociedade e do cidadão sobre a importância econômica e social do turismo.</a:t>
            </a:r>
          </a:p>
          <a:p>
            <a:pPr marL="114300" indent="0">
              <a:buNone/>
            </a:pPr>
            <a:r>
              <a:rPr lang="pt-BR" sz="2700" dirty="0"/>
              <a:t>Parágrafo único.  O PNT terá suas metas e programas revistos a cada 4 (quatro) anos, em consonância com o plano plurianual, ou quando necessário, observado o interesse público, tendo por objetivo ordenar as ações do setor público, orientando o esforço do Estado e a utilização dos recursos públicos para o desenvolvimento do turismo.</a:t>
            </a:r>
          </a:p>
        </p:txBody>
      </p:sp>
      <p:sp>
        <p:nvSpPr>
          <p:cNvPr id="6" name="Título 1">
            <a:extLst>
              <a:ext uri="{FF2B5EF4-FFF2-40B4-BE49-F238E27FC236}">
                <a16:creationId xmlns:a16="http://schemas.microsoft.com/office/drawing/2014/main" id="{B5D79732-58E3-4451-A0CA-F0910A952B80}"/>
              </a:ext>
            </a:extLst>
          </p:cNvPr>
          <p:cNvSpPr>
            <a:spLocks noGrp="1"/>
          </p:cNvSpPr>
          <p:nvPr>
            <p:ph type="title"/>
          </p:nvPr>
        </p:nvSpPr>
        <p:spPr>
          <a:xfrm>
            <a:off x="457200" y="274638"/>
            <a:ext cx="7620000" cy="1143000"/>
          </a:xfrm>
        </p:spPr>
        <p:txBody>
          <a:bodyPr/>
          <a:lstStyle/>
          <a:p>
            <a:r>
              <a:rPr lang="pt-BR" dirty="0"/>
              <a:t>Princípio do desenvolvimento do turismo</a:t>
            </a:r>
          </a:p>
        </p:txBody>
      </p:sp>
    </p:spTree>
    <p:extLst>
      <p:ext uri="{BB962C8B-B14F-4D97-AF65-F5344CB8AC3E}">
        <p14:creationId xmlns:p14="http://schemas.microsoft.com/office/powerpoint/2010/main" val="279037138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Princípio da proteção ao patrimônio turístico</a:t>
            </a:r>
          </a:p>
        </p:txBody>
      </p:sp>
      <p:sp>
        <p:nvSpPr>
          <p:cNvPr id="3" name="Espaço Reservado para Conteúdo 2"/>
          <p:cNvSpPr>
            <a:spLocks noGrp="1"/>
          </p:cNvSpPr>
          <p:nvPr>
            <p:ph idx="1"/>
          </p:nvPr>
        </p:nvSpPr>
        <p:spPr/>
        <p:txBody>
          <a:bodyPr/>
          <a:lstStyle/>
          <a:p>
            <a:pPr lvl="1"/>
            <a:r>
              <a:rPr lang="pt-BR" dirty="0"/>
              <a:t>Exemplos de aplicação:</a:t>
            </a:r>
          </a:p>
          <a:p>
            <a:pPr lvl="1"/>
            <a:endParaRPr lang="pt-BR" dirty="0"/>
          </a:p>
          <a:p>
            <a:pPr lvl="2" algn="just"/>
            <a:r>
              <a:rPr lang="pt-BR" sz="2000" dirty="0"/>
              <a:t>Instituto do Patrimônio Histórico e Artístico Nacional (Iphan): “O tombamento é o instrumento de reconhecimento e proteção do patrimônio cultural mais conhecido, e pode ser feito pela administração federal, estadual e municipal. Em âmbito federal, o tombamento foi instituído pelo </a:t>
            </a:r>
            <a:r>
              <a:rPr lang="pt-BR" sz="2000" dirty="0">
                <a:hlinkClick r:id="rId2"/>
              </a:rPr>
              <a:t>Decreto-Lei nº 25, de 30 de novembro de 1937</a:t>
            </a:r>
            <a:r>
              <a:rPr lang="pt-BR" sz="2000" dirty="0"/>
              <a:t>, o primeiro instrumento legal de proteção do Patrimônio Cultural Brasileiro e o primeiro das Américas, e cujos preceitos fundamentais se mantêm atuais e em uso até os nossos dias.”  (v.: http://portal.iphan.gov.br/pagina/detalhes/126)</a:t>
            </a:r>
          </a:p>
        </p:txBody>
      </p:sp>
    </p:spTree>
    <p:extLst>
      <p:ext uri="{BB962C8B-B14F-4D97-AF65-F5344CB8AC3E}">
        <p14:creationId xmlns:p14="http://schemas.microsoft.com/office/powerpoint/2010/main" val="1938395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Princípio da proteção ao patrimônio turístico</a:t>
            </a:r>
          </a:p>
        </p:txBody>
      </p:sp>
      <p:sp>
        <p:nvSpPr>
          <p:cNvPr id="3" name="Espaço Reservado para Conteúdo 2"/>
          <p:cNvSpPr>
            <a:spLocks noGrp="1"/>
          </p:cNvSpPr>
          <p:nvPr>
            <p:ph idx="1"/>
          </p:nvPr>
        </p:nvSpPr>
        <p:spPr/>
        <p:txBody>
          <a:bodyPr/>
          <a:lstStyle/>
          <a:p>
            <a:pPr lvl="1"/>
            <a:r>
              <a:rPr lang="pt-BR" dirty="0"/>
              <a:t>Exemplos de aplicação:</a:t>
            </a:r>
          </a:p>
          <a:p>
            <a:pPr lvl="1"/>
            <a:endParaRPr lang="pt-BR" dirty="0"/>
          </a:p>
          <a:p>
            <a:pPr lvl="2"/>
            <a:r>
              <a:rPr lang="pt-BR" sz="2000" dirty="0"/>
              <a:t>Instituto do Patrimônio Histórico e Artístico Nacional (Iphan): </a:t>
            </a:r>
            <a:r>
              <a:rPr lang="pt-BR" sz="2000" i="1" dirty="0"/>
              <a:t>Livros do Tombo</a:t>
            </a:r>
            <a:br>
              <a:rPr lang="pt-BR" sz="2000" i="1" dirty="0"/>
            </a:br>
            <a:r>
              <a:rPr lang="pt-BR" sz="2000" i="1" dirty="0"/>
              <a:t>Conjuntos Urbanos Tombados (Cidades Históricas)</a:t>
            </a:r>
            <a:br>
              <a:rPr lang="pt-BR" sz="2000" i="1" dirty="0"/>
            </a:br>
            <a:r>
              <a:rPr lang="pt-BR" sz="2000" i="1" dirty="0"/>
              <a:t>Embarcações Tombadas</a:t>
            </a:r>
            <a:br>
              <a:rPr lang="pt-BR" sz="2000" i="1" dirty="0"/>
            </a:br>
            <a:r>
              <a:rPr lang="pt-BR" sz="2000" i="1" dirty="0"/>
              <a:t>Decreto-Lei nº 25, de 30 de novembro de 1937</a:t>
            </a:r>
            <a:br>
              <a:rPr lang="pt-BR" sz="2000" i="1" dirty="0"/>
            </a:br>
            <a:r>
              <a:rPr lang="pt-BR" sz="2000" i="1" dirty="0"/>
              <a:t>Lista de Bens Tombados e Processos em Andamento (1938 - 2016)</a:t>
            </a:r>
            <a:br>
              <a:rPr lang="pt-BR" sz="2000" i="1" dirty="0"/>
            </a:br>
            <a:r>
              <a:rPr lang="pt-BR" sz="2000" i="1" dirty="0"/>
              <a:t>Lista dos Bens Tombados por Estado (1938 - 2016)</a:t>
            </a:r>
            <a:br>
              <a:rPr lang="pt-BR" sz="2000" i="1" dirty="0"/>
            </a:br>
            <a:r>
              <a:rPr lang="pt-BR" sz="2000" i="1" dirty="0"/>
              <a:t>Lista do Patrimônio Cultural Ferroviário (2007 - 2015)</a:t>
            </a:r>
          </a:p>
        </p:txBody>
      </p:sp>
    </p:spTree>
    <p:extLst>
      <p:ext uri="{BB962C8B-B14F-4D97-AF65-F5344CB8AC3E}">
        <p14:creationId xmlns:p14="http://schemas.microsoft.com/office/powerpoint/2010/main" val="281032520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Princípio da responsabilidade por danos a bens e direitos de valor turístico</a:t>
            </a:r>
          </a:p>
        </p:txBody>
      </p:sp>
      <p:sp>
        <p:nvSpPr>
          <p:cNvPr id="3" name="Espaço Reservado para Conteúdo 2"/>
          <p:cNvSpPr>
            <a:spLocks noGrp="1"/>
          </p:cNvSpPr>
          <p:nvPr>
            <p:ph idx="1"/>
          </p:nvPr>
        </p:nvSpPr>
        <p:spPr/>
        <p:txBody>
          <a:bodyPr>
            <a:normAutofit/>
          </a:bodyPr>
          <a:lstStyle/>
          <a:p>
            <a:pPr lvl="1"/>
            <a:endParaRPr lang="pt-BR" dirty="0"/>
          </a:p>
          <a:p>
            <a:pPr lvl="1"/>
            <a:r>
              <a:rPr lang="pt-BR" dirty="0"/>
              <a:t>Exemplo de aplicação: Lei 9.605/98</a:t>
            </a:r>
          </a:p>
          <a:p>
            <a:pPr marL="777240" lvl="2" indent="0">
              <a:buNone/>
            </a:pPr>
            <a:endParaRPr lang="pt-BR" sz="2000" dirty="0"/>
          </a:p>
          <a:p>
            <a:pPr marL="777240" lvl="2" indent="0">
              <a:buNone/>
            </a:pPr>
            <a:r>
              <a:rPr lang="pt-BR" sz="2000" dirty="0"/>
              <a:t>Art. 62. Destruir, inutilizar ou deteriorar:</a:t>
            </a:r>
          </a:p>
          <a:p>
            <a:pPr marL="777240" lvl="2" indent="0">
              <a:buNone/>
            </a:pPr>
            <a:r>
              <a:rPr lang="pt-BR" sz="2000" dirty="0"/>
              <a:t>I - bem especialmente protegido por lei, ato administrativo ou decisão judicial;</a:t>
            </a:r>
          </a:p>
          <a:p>
            <a:pPr marL="777240" lvl="2" indent="0">
              <a:buNone/>
            </a:pPr>
            <a:r>
              <a:rPr lang="pt-BR" sz="2000" dirty="0"/>
              <a:t>II - arquivo, registro, museu, biblioteca, pinacoteca, instalação científica ou similar protegido por lei, ato administrativo ou decisão judicial:</a:t>
            </a:r>
          </a:p>
          <a:p>
            <a:pPr marL="777240" lvl="2" indent="0">
              <a:buNone/>
            </a:pPr>
            <a:r>
              <a:rPr lang="pt-BR" sz="2000" dirty="0"/>
              <a:t>Pena - reclusão, de um a três anos, e multa.</a:t>
            </a:r>
          </a:p>
          <a:p>
            <a:pPr marL="777240" lvl="2" indent="0">
              <a:buNone/>
            </a:pPr>
            <a:r>
              <a:rPr lang="pt-BR" sz="2000" dirty="0"/>
              <a:t>Parágrafo único. Se o crime for culposo, a pena é de seis meses a um ano de detenção, sem prejuízo da multa.</a:t>
            </a:r>
          </a:p>
        </p:txBody>
      </p:sp>
    </p:spTree>
    <p:extLst>
      <p:ext uri="{BB962C8B-B14F-4D97-AF65-F5344CB8AC3E}">
        <p14:creationId xmlns:p14="http://schemas.microsoft.com/office/powerpoint/2010/main" val="304669159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Princípio da responsabilidade por danos a bens e direitos de valor turístico</a:t>
            </a:r>
          </a:p>
        </p:txBody>
      </p:sp>
      <p:sp>
        <p:nvSpPr>
          <p:cNvPr id="3" name="Espaço Reservado para Conteúdo 2"/>
          <p:cNvSpPr>
            <a:spLocks noGrp="1"/>
          </p:cNvSpPr>
          <p:nvPr>
            <p:ph idx="1"/>
          </p:nvPr>
        </p:nvSpPr>
        <p:spPr/>
        <p:txBody>
          <a:bodyPr>
            <a:normAutofit lnSpcReduction="10000"/>
          </a:bodyPr>
          <a:lstStyle/>
          <a:p>
            <a:pPr marL="411480" lvl="1" indent="0">
              <a:buNone/>
            </a:pPr>
            <a:endParaRPr lang="pt-BR" dirty="0"/>
          </a:p>
          <a:p>
            <a:pPr marL="411480" lvl="1" indent="0">
              <a:buNone/>
            </a:pPr>
            <a:r>
              <a:rPr lang="pt-BR" dirty="0"/>
              <a:t>Art. 63. Alterar o aspecto ou estrutura de edificação ou local especialmente protegido por lei, ato administrativo ou decisão judicial, em razão de seu valor paisagístico, ecológico, turístico, artístico, histórico, cultural, religioso, arqueológico, etnográfico ou monumental, sem autorização da autoridade competente ou em desacordo com a concedida:</a:t>
            </a:r>
          </a:p>
          <a:p>
            <a:pPr marL="411480" lvl="1" indent="0">
              <a:buNone/>
            </a:pPr>
            <a:r>
              <a:rPr lang="pt-BR" dirty="0"/>
              <a:t>Pena - reclusão, de um a três anos, e multa.</a:t>
            </a:r>
          </a:p>
          <a:p>
            <a:pPr marL="411480" lvl="1" indent="0">
              <a:buNone/>
            </a:pPr>
            <a:endParaRPr lang="pt-BR" dirty="0"/>
          </a:p>
          <a:p>
            <a:pPr marL="411480" lvl="1" indent="0">
              <a:buNone/>
            </a:pPr>
            <a:r>
              <a:rPr lang="pt-BR" dirty="0"/>
              <a:t>Art. 64. Promover construção em solo não edificável, ou no seu entorno, assim considerado em razão de seu valor paisagístico, ecológico, artístico, turístico, histórico, cultural, religioso, arqueológico, etnográfico ou monumental, sem autorização da autoridade competente ou em desacordo com a concedida:</a:t>
            </a:r>
          </a:p>
          <a:p>
            <a:pPr marL="411480" lvl="1" indent="0">
              <a:buNone/>
            </a:pPr>
            <a:r>
              <a:rPr lang="pt-BR" dirty="0"/>
              <a:t>Pena - detenção, de seis meses a um ano, e multa.</a:t>
            </a:r>
          </a:p>
          <a:p>
            <a:endParaRPr lang="pt-BR" dirty="0"/>
          </a:p>
        </p:txBody>
      </p:sp>
    </p:spTree>
    <p:extLst>
      <p:ext uri="{BB962C8B-B14F-4D97-AF65-F5344CB8AC3E}">
        <p14:creationId xmlns:p14="http://schemas.microsoft.com/office/powerpoint/2010/main" val="112306837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Princípio do direito ao lazer</a:t>
            </a:r>
          </a:p>
        </p:txBody>
      </p:sp>
      <p:sp>
        <p:nvSpPr>
          <p:cNvPr id="3" name="Espaço Reservado para Conteúdo 2"/>
          <p:cNvSpPr>
            <a:spLocks noGrp="1"/>
          </p:cNvSpPr>
          <p:nvPr>
            <p:ph idx="1"/>
          </p:nvPr>
        </p:nvSpPr>
        <p:spPr/>
        <p:txBody>
          <a:bodyPr>
            <a:normAutofit/>
          </a:bodyPr>
          <a:lstStyle/>
          <a:p>
            <a:endParaRPr lang="pt-BR" dirty="0"/>
          </a:p>
          <a:p>
            <a:pPr lvl="1"/>
            <a:r>
              <a:rPr lang="pt-BR" dirty="0"/>
              <a:t>No Estatuto da Cidade (Lei 10.257/2001):</a:t>
            </a:r>
          </a:p>
          <a:p>
            <a:pPr marL="114300" indent="0" algn="just">
              <a:buNone/>
            </a:pPr>
            <a:r>
              <a:rPr lang="pt-BR" dirty="0"/>
              <a:t>	</a:t>
            </a:r>
            <a:r>
              <a:rPr lang="pt-BR" sz="2000" dirty="0"/>
              <a:t>Art. 2</a:t>
            </a:r>
            <a:r>
              <a:rPr lang="pt-BR" sz="2000" u="sng" baseline="30000" dirty="0"/>
              <a:t>o</a:t>
            </a:r>
            <a:r>
              <a:rPr lang="pt-BR" sz="2000" dirty="0"/>
              <a:t> A política urbana tem por objetivo ordenar o 	pleno 	desenvolvimento das funções sociais da cidade e da 	propriedade urbana, mediante as seguintes diretrizes 	gerais:</a:t>
            </a:r>
          </a:p>
          <a:p>
            <a:pPr marL="411480" lvl="1" indent="0" algn="just">
              <a:buNone/>
            </a:pPr>
            <a:r>
              <a:rPr lang="pt-BR" dirty="0"/>
              <a:t>	I – garantia do direito a cidades sustentáveis, entendido como 	o direito à terra urbana, à moradia, ao saneamento ambiental, 	à </a:t>
            </a:r>
            <a:r>
              <a:rPr lang="pt-BR" dirty="0" err="1"/>
              <a:t>infra-estrutura</a:t>
            </a:r>
            <a:r>
              <a:rPr lang="pt-BR" dirty="0"/>
              <a:t> urbana, ao transporte e aos serviços públicos, 	ao trabalho e ao lazer, para as presentes e futuras gerações;</a:t>
            </a:r>
          </a:p>
          <a:p>
            <a:endParaRPr lang="pt-BR" dirty="0"/>
          </a:p>
        </p:txBody>
      </p:sp>
    </p:spTree>
    <p:extLst>
      <p:ext uri="{BB962C8B-B14F-4D97-AF65-F5344CB8AC3E}">
        <p14:creationId xmlns:p14="http://schemas.microsoft.com/office/powerpoint/2010/main" val="42107184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Direito: fenômeno social</a:t>
            </a:r>
          </a:p>
        </p:txBody>
      </p:sp>
      <p:sp>
        <p:nvSpPr>
          <p:cNvPr id="3" name="Espaço Reservado para Conteúdo 2"/>
          <p:cNvSpPr>
            <a:spLocks noGrp="1"/>
          </p:cNvSpPr>
          <p:nvPr>
            <p:ph idx="1"/>
          </p:nvPr>
        </p:nvSpPr>
        <p:spPr/>
        <p:txBody>
          <a:bodyPr>
            <a:normAutofit/>
          </a:bodyPr>
          <a:lstStyle/>
          <a:p>
            <a:pPr marL="114300" indent="0" algn="just">
              <a:buNone/>
            </a:pPr>
            <a:r>
              <a:rPr lang="pt-BR" sz="2600" dirty="0"/>
              <a:t>“Direito corresponde à exigência essencial e indeclinável de uma convivência ordenada, pois nenhuma sociedade poderia subsistir sem um mínimo de ordem, de direção e solidariedade.”</a:t>
            </a:r>
          </a:p>
          <a:p>
            <a:pPr marL="114300" indent="0" algn="just">
              <a:buNone/>
            </a:pPr>
            <a:r>
              <a:rPr lang="pt-BR" sz="1400" dirty="0"/>
              <a:t>(REALE, M. </a:t>
            </a:r>
            <a:r>
              <a:rPr lang="pt-BR" sz="1400" i="1" dirty="0"/>
              <a:t>Lições preliminares de Direito</a:t>
            </a:r>
            <a:r>
              <a:rPr lang="pt-BR" sz="1400" dirty="0"/>
              <a:t>. São Paulo: Saraiva, 1988. p. 2).</a:t>
            </a:r>
          </a:p>
          <a:p>
            <a:pPr marL="114300" indent="0" algn="just">
              <a:buNone/>
            </a:pPr>
            <a:endParaRPr lang="pt-BR" sz="2600" dirty="0"/>
          </a:p>
          <a:p>
            <a:pPr marL="114300" indent="0" algn="just">
              <a:buNone/>
            </a:pPr>
            <a:r>
              <a:rPr lang="pt-BR" sz="2600" dirty="0"/>
              <a:t>“A vida em sociedade pressupõe organização e implica na existência do Direito. A sociedade cria o Direito no propósito de formular as bases da justiça e segurança. Com este processo as ações sociais ganham estabilidade.”</a:t>
            </a:r>
          </a:p>
          <a:p>
            <a:pPr marL="114300" indent="0" algn="just">
              <a:buNone/>
            </a:pPr>
            <a:r>
              <a:rPr lang="pt-BR" sz="1400" dirty="0"/>
              <a:t>(NADER, P. </a:t>
            </a:r>
            <a:r>
              <a:rPr lang="pt-BR" sz="1400" i="1" dirty="0"/>
              <a:t>Introdução ao estudo do Direito</a:t>
            </a:r>
            <a:r>
              <a:rPr lang="pt-BR" sz="1400" dirty="0"/>
              <a:t>. Rio de Janeiro: Forense, 1988. p. 19)</a:t>
            </a:r>
          </a:p>
        </p:txBody>
      </p:sp>
    </p:spTree>
    <p:extLst>
      <p:ext uri="{BB962C8B-B14F-4D97-AF65-F5344CB8AC3E}">
        <p14:creationId xmlns:p14="http://schemas.microsoft.com/office/powerpoint/2010/main" val="17047775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Princípio do direito ao lazer</a:t>
            </a:r>
          </a:p>
        </p:txBody>
      </p:sp>
      <p:sp>
        <p:nvSpPr>
          <p:cNvPr id="3" name="Espaço Reservado para Conteúdo 2"/>
          <p:cNvSpPr>
            <a:spLocks noGrp="1"/>
          </p:cNvSpPr>
          <p:nvPr>
            <p:ph idx="1"/>
          </p:nvPr>
        </p:nvSpPr>
        <p:spPr/>
        <p:txBody>
          <a:bodyPr>
            <a:normAutofit/>
          </a:bodyPr>
          <a:lstStyle/>
          <a:p>
            <a:endParaRPr lang="pt-BR" dirty="0"/>
          </a:p>
          <a:p>
            <a:pPr lvl="1"/>
            <a:r>
              <a:rPr lang="pt-BR" dirty="0"/>
              <a:t>No PDDUS do Rio de Janeiro (LC 111/2011):</a:t>
            </a:r>
          </a:p>
          <a:p>
            <a:pPr marL="777240" lvl="2" indent="0" algn="just">
              <a:buNone/>
            </a:pPr>
            <a:r>
              <a:rPr lang="pt-BR" sz="2000" dirty="0"/>
              <a:t>Art. 3º A política urbana do Município tem por objetivo promover o pleno desenvolvimento das funções sociais da Cidade e da propriedade urbana mediante as seguintes diretrizes: </a:t>
            </a:r>
          </a:p>
          <a:p>
            <a:pPr marL="777240" lvl="2" indent="0" algn="just">
              <a:buNone/>
            </a:pPr>
            <a:r>
              <a:rPr lang="pt-BR" sz="2000" dirty="0"/>
              <a:t>V - urbanização das favelas, dos loteamentos irregulares e clandestinos de baixa renda, com a implantação de infraestrutura, saneamento básico, equipamentos públicos, </a:t>
            </a:r>
            <a:r>
              <a:rPr lang="pt-BR" sz="2200" b="1" dirty="0"/>
              <a:t>áreas de lazer </a:t>
            </a:r>
            <a:r>
              <a:rPr lang="pt-BR" sz="2000" dirty="0"/>
              <a:t>e reflorestamento, aproveitando de todo o potencial turístico, visando à sua integração às áreas formais da Cidade, ressalvadas as situações de risco e de proteção ambiental; </a:t>
            </a:r>
          </a:p>
        </p:txBody>
      </p:sp>
    </p:spTree>
    <p:extLst>
      <p:ext uri="{BB962C8B-B14F-4D97-AF65-F5344CB8AC3E}">
        <p14:creationId xmlns:p14="http://schemas.microsoft.com/office/powerpoint/2010/main" val="18271787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Direito: acepções</a:t>
            </a:r>
          </a:p>
        </p:txBody>
      </p:sp>
      <p:sp>
        <p:nvSpPr>
          <p:cNvPr id="3" name="Espaço Reservado para Conteúdo 2"/>
          <p:cNvSpPr>
            <a:spLocks noGrp="1"/>
          </p:cNvSpPr>
          <p:nvPr>
            <p:ph idx="1"/>
          </p:nvPr>
        </p:nvSpPr>
        <p:spPr/>
        <p:txBody>
          <a:bodyPr/>
          <a:lstStyle/>
          <a:p>
            <a:pPr>
              <a:lnSpc>
                <a:spcPct val="150000"/>
              </a:lnSpc>
            </a:pPr>
            <a:r>
              <a:rPr lang="pt-BR" dirty="0"/>
              <a:t>Ciência jurídica</a:t>
            </a:r>
          </a:p>
          <a:p>
            <a:pPr>
              <a:lnSpc>
                <a:spcPct val="150000"/>
              </a:lnSpc>
            </a:pPr>
            <a:r>
              <a:rPr lang="pt-BR" dirty="0"/>
              <a:t>Ordenamento jurídico</a:t>
            </a:r>
          </a:p>
          <a:p>
            <a:pPr>
              <a:lnSpc>
                <a:spcPct val="150000"/>
              </a:lnSpc>
            </a:pPr>
            <a:r>
              <a:rPr lang="pt-BR" dirty="0"/>
              <a:t>Justiça</a:t>
            </a:r>
          </a:p>
          <a:p>
            <a:pPr>
              <a:lnSpc>
                <a:spcPct val="150000"/>
              </a:lnSpc>
            </a:pPr>
            <a:r>
              <a:rPr lang="pt-BR" dirty="0"/>
              <a:t>Direito objetivo (norma de organização social)  </a:t>
            </a:r>
          </a:p>
          <a:p>
            <a:pPr>
              <a:lnSpc>
                <a:spcPct val="150000"/>
              </a:lnSpc>
            </a:pPr>
            <a:r>
              <a:rPr lang="pt-BR" dirty="0"/>
              <a:t>Direito subjetivo (prerrogativa ou poder de agir assegurado pela ordem jurídica)</a:t>
            </a:r>
          </a:p>
        </p:txBody>
      </p:sp>
    </p:spTree>
    <p:extLst>
      <p:ext uri="{BB962C8B-B14F-4D97-AF65-F5344CB8AC3E}">
        <p14:creationId xmlns:p14="http://schemas.microsoft.com/office/powerpoint/2010/main" val="25765148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Ordem Jurídica</a:t>
            </a:r>
          </a:p>
        </p:txBody>
      </p:sp>
      <p:sp>
        <p:nvSpPr>
          <p:cNvPr id="3" name="Espaço Reservado para Conteúdo 2"/>
          <p:cNvSpPr>
            <a:spLocks noGrp="1"/>
          </p:cNvSpPr>
          <p:nvPr>
            <p:ph idx="1"/>
          </p:nvPr>
        </p:nvSpPr>
        <p:spPr/>
        <p:txBody>
          <a:bodyPr/>
          <a:lstStyle/>
          <a:p>
            <a:pPr marL="114300" indent="0" algn="just">
              <a:buNone/>
            </a:pPr>
            <a:r>
              <a:rPr lang="pt-BR" sz="2800" dirty="0"/>
              <a:t>“A ordem jurídica, que é o sistema de legalidade do Estado, forma-se pela totalidade das normas vigentes, que se localizam em diversas fontes e se revelam a partir da Constituição Federal, a responsável pelas regras mais gerais e básicas à organização social”</a:t>
            </a:r>
          </a:p>
          <a:p>
            <a:pPr marL="114300" indent="0">
              <a:buNone/>
            </a:pPr>
            <a:r>
              <a:rPr lang="pt-BR" sz="1400" dirty="0"/>
              <a:t>(NADER, P. </a:t>
            </a:r>
            <a:r>
              <a:rPr lang="pt-BR" sz="1400" i="1" dirty="0"/>
              <a:t>Introdução ao estudo do Direito</a:t>
            </a:r>
            <a:r>
              <a:rPr lang="pt-BR" sz="1400" dirty="0"/>
              <a:t>. Rio de Janeiro: Forense, 1988. p. 100)</a:t>
            </a:r>
          </a:p>
        </p:txBody>
      </p:sp>
    </p:spTree>
    <p:extLst>
      <p:ext uri="{BB962C8B-B14F-4D97-AF65-F5344CB8AC3E}">
        <p14:creationId xmlns:p14="http://schemas.microsoft.com/office/powerpoint/2010/main" val="41806714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Estado de Direito</a:t>
            </a:r>
          </a:p>
        </p:txBody>
      </p:sp>
      <p:sp>
        <p:nvSpPr>
          <p:cNvPr id="3" name="Espaço Reservado para Conteúdo 2"/>
          <p:cNvSpPr>
            <a:spLocks noGrp="1"/>
          </p:cNvSpPr>
          <p:nvPr>
            <p:ph idx="1"/>
          </p:nvPr>
        </p:nvSpPr>
        <p:spPr/>
        <p:txBody>
          <a:bodyPr>
            <a:normAutofit/>
          </a:bodyPr>
          <a:lstStyle/>
          <a:p>
            <a:pPr marL="114300" indent="0" algn="just">
              <a:buNone/>
            </a:pPr>
            <a:r>
              <a:rPr lang="pt-BR" sz="2400" dirty="0"/>
              <a:t>“O fundamental à caracterização do Estado de Direito é a proteção efetiva dos chamados </a:t>
            </a:r>
            <a:r>
              <a:rPr lang="pt-BR" sz="2400" i="1" dirty="0"/>
              <a:t>direitos humanos</a:t>
            </a:r>
            <a:r>
              <a:rPr lang="pt-BR" sz="2400" dirty="0"/>
              <a:t>. Para que esse objetivo seja alcançado é necessário que o Estado se estruture de acordo com o clássico modelo dos poderes </a:t>
            </a:r>
            <a:r>
              <a:rPr lang="pt-BR" sz="2400" i="1" dirty="0"/>
              <a:t>independentes e harmônicos</a:t>
            </a:r>
            <a:r>
              <a:rPr lang="pt-BR" sz="2400" dirty="0"/>
              <a:t>; que a ordem jurídica seja um todo harmônico e bem definido; que o Estado se apresente não apenas como poder sancionador, mas como pessoa jurídica portadora de obrigações. A plenitude do Estado de Direito pressupõe, enfim, a participação do povo na administração pública, pela escolha de seus legítimos representantes.”</a:t>
            </a:r>
          </a:p>
          <a:p>
            <a:pPr marL="114300" indent="0">
              <a:buNone/>
            </a:pPr>
            <a:r>
              <a:rPr lang="pt-BR" sz="1400" dirty="0"/>
              <a:t>(NADER, P. </a:t>
            </a:r>
            <a:r>
              <a:rPr lang="pt-BR" sz="1400" i="1" dirty="0"/>
              <a:t>Introdução ao estudo do Direito</a:t>
            </a:r>
            <a:r>
              <a:rPr lang="pt-BR" sz="1400" dirty="0"/>
              <a:t>. Rio de Janeiro: Forense, 1988. p. 169)</a:t>
            </a:r>
          </a:p>
        </p:txBody>
      </p:sp>
    </p:spTree>
    <p:extLst>
      <p:ext uri="{BB962C8B-B14F-4D97-AF65-F5344CB8AC3E}">
        <p14:creationId xmlns:p14="http://schemas.microsoft.com/office/powerpoint/2010/main" val="18188986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Constituição Federal</a:t>
            </a:r>
          </a:p>
        </p:txBody>
      </p:sp>
      <p:sp>
        <p:nvSpPr>
          <p:cNvPr id="3" name="Espaço Reservado para Conteúdo 2"/>
          <p:cNvSpPr>
            <a:spLocks noGrp="1"/>
          </p:cNvSpPr>
          <p:nvPr>
            <p:ph idx="1"/>
          </p:nvPr>
        </p:nvSpPr>
        <p:spPr/>
        <p:txBody>
          <a:bodyPr/>
          <a:lstStyle/>
          <a:p>
            <a:pPr marL="114300" indent="0" algn="just">
              <a:buNone/>
            </a:pPr>
            <a:r>
              <a:rPr lang="pt-BR" dirty="0"/>
              <a:t>Art. 1º A República Federativa do Brasil, formada pela união indissolúvel dos Estados e Municípios e do Distrito Federal, constitui-se em Estado Democrático de Direito e tem como fundamentos:</a:t>
            </a:r>
          </a:p>
          <a:p>
            <a:pPr marL="114300" indent="0" algn="just">
              <a:buNone/>
            </a:pPr>
            <a:r>
              <a:rPr lang="pt-BR" dirty="0"/>
              <a:t>I - a soberania;</a:t>
            </a:r>
          </a:p>
          <a:p>
            <a:pPr marL="114300" indent="0" algn="just">
              <a:buNone/>
            </a:pPr>
            <a:r>
              <a:rPr lang="pt-BR" dirty="0"/>
              <a:t>II - a cidadania;</a:t>
            </a:r>
          </a:p>
          <a:p>
            <a:pPr marL="114300" indent="0" algn="just">
              <a:buNone/>
            </a:pPr>
            <a:r>
              <a:rPr lang="pt-BR" dirty="0"/>
              <a:t>III - a dignidade da pessoa humana;</a:t>
            </a:r>
          </a:p>
          <a:p>
            <a:pPr marL="114300" indent="0" algn="just">
              <a:buNone/>
            </a:pPr>
            <a:r>
              <a:rPr lang="pt-BR" dirty="0"/>
              <a:t>IV - os valores sociais do trabalho e da livre iniciativa;</a:t>
            </a:r>
          </a:p>
          <a:p>
            <a:pPr marL="114300" indent="0" algn="just">
              <a:buNone/>
            </a:pPr>
            <a:r>
              <a:rPr lang="pt-BR" dirty="0"/>
              <a:t>V - o pluralismo político.</a:t>
            </a:r>
          </a:p>
          <a:p>
            <a:pPr marL="114300" indent="0" algn="just">
              <a:buNone/>
            </a:pPr>
            <a:r>
              <a:rPr lang="pt-BR" dirty="0"/>
              <a:t>Parágrafo único. Todo o poder emana do povo, que o exerce por meio de representantes eleitos ou diretamente, nos termos desta Constituição.</a:t>
            </a:r>
          </a:p>
          <a:p>
            <a:pPr marL="114300" indent="0">
              <a:buNone/>
            </a:pPr>
            <a:endParaRPr lang="pt-BR" dirty="0"/>
          </a:p>
        </p:txBody>
      </p:sp>
    </p:spTree>
    <p:extLst>
      <p:ext uri="{BB962C8B-B14F-4D97-AF65-F5344CB8AC3E}">
        <p14:creationId xmlns:p14="http://schemas.microsoft.com/office/powerpoint/2010/main" val="25878671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Constituição Federal</a:t>
            </a:r>
          </a:p>
        </p:txBody>
      </p:sp>
      <p:sp>
        <p:nvSpPr>
          <p:cNvPr id="3" name="Espaço Reservado para Conteúdo 2"/>
          <p:cNvSpPr>
            <a:spLocks noGrp="1"/>
          </p:cNvSpPr>
          <p:nvPr>
            <p:ph idx="1"/>
          </p:nvPr>
        </p:nvSpPr>
        <p:spPr/>
        <p:txBody>
          <a:bodyPr/>
          <a:lstStyle/>
          <a:p>
            <a:pPr marL="114300" indent="0" algn="just">
              <a:buNone/>
            </a:pPr>
            <a:r>
              <a:rPr lang="pt-BR" dirty="0"/>
              <a:t>Art. 2º São Poderes da União, independentes e harmônicos entre si, o Legislativo, o Executivo e o Judiciário.</a:t>
            </a:r>
          </a:p>
          <a:p>
            <a:pPr marL="114300" indent="0" algn="just">
              <a:buNone/>
            </a:pPr>
            <a:endParaRPr lang="pt-BR" dirty="0"/>
          </a:p>
          <a:p>
            <a:pPr marL="114300" indent="0" algn="just">
              <a:buNone/>
            </a:pPr>
            <a:r>
              <a:rPr lang="pt-BR" dirty="0"/>
              <a:t>Art. 3º Constituem objetivos fundamentais da República Federativa do Brasil:</a:t>
            </a:r>
          </a:p>
          <a:p>
            <a:pPr marL="114300" indent="0" algn="just">
              <a:buNone/>
            </a:pPr>
            <a:r>
              <a:rPr lang="pt-BR" dirty="0"/>
              <a:t>I - construir uma sociedade livre, justa e solidária;</a:t>
            </a:r>
          </a:p>
          <a:p>
            <a:pPr marL="114300" indent="0" algn="just">
              <a:buNone/>
            </a:pPr>
            <a:r>
              <a:rPr lang="pt-BR" dirty="0"/>
              <a:t>II - garantir o desenvolvimento nacional;</a:t>
            </a:r>
          </a:p>
          <a:p>
            <a:pPr marL="114300" indent="0" algn="just">
              <a:buNone/>
            </a:pPr>
            <a:r>
              <a:rPr lang="pt-BR" dirty="0"/>
              <a:t>III - erradicar a pobreza e a marginalização e reduzir as desigualdades sociais e regionais;</a:t>
            </a:r>
          </a:p>
          <a:p>
            <a:pPr marL="114300" indent="0" algn="just">
              <a:buNone/>
            </a:pPr>
            <a:r>
              <a:rPr lang="pt-BR" dirty="0"/>
              <a:t>IV - promover o bem de todos, sem preconceitos de origem, raça, sexo, cor, idade e quaisquer outras formas de discriminação. </a:t>
            </a:r>
          </a:p>
          <a:p>
            <a:pPr marL="114300" indent="0">
              <a:buNone/>
            </a:pPr>
            <a:endParaRPr lang="pt-BR" dirty="0"/>
          </a:p>
        </p:txBody>
      </p:sp>
    </p:spTree>
    <p:extLst>
      <p:ext uri="{BB962C8B-B14F-4D97-AF65-F5344CB8AC3E}">
        <p14:creationId xmlns:p14="http://schemas.microsoft.com/office/powerpoint/2010/main" val="177984252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ência">
  <a:themeElements>
    <a:clrScheme name="Adjacência">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Escritório">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ência">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1203</TotalTime>
  <Words>3481</Words>
  <Application>Microsoft Office PowerPoint</Application>
  <PresentationFormat>Apresentação na tela (4:3)</PresentationFormat>
  <Paragraphs>266</Paragraphs>
  <Slides>40</Slides>
  <Notes>0</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40</vt:i4>
      </vt:variant>
    </vt:vector>
  </HeadingPairs>
  <TitlesOfParts>
    <vt:vector size="44" baseType="lpstr">
      <vt:lpstr>Arial</vt:lpstr>
      <vt:lpstr>Calibri</vt:lpstr>
      <vt:lpstr>Cambria</vt:lpstr>
      <vt:lpstr>Adjacência</vt:lpstr>
      <vt:lpstr>Legislação aplicada ao Turismo</vt:lpstr>
      <vt:lpstr>Estado</vt:lpstr>
      <vt:lpstr>A sociedade e o Direito</vt:lpstr>
      <vt:lpstr>Direito: fenômeno social</vt:lpstr>
      <vt:lpstr>Direito: acepções</vt:lpstr>
      <vt:lpstr>Ordem Jurídica</vt:lpstr>
      <vt:lpstr>Estado de Direito</vt:lpstr>
      <vt:lpstr>Constituição Federal</vt:lpstr>
      <vt:lpstr>Constituição Federal</vt:lpstr>
      <vt:lpstr>Estado brasileiro</vt:lpstr>
      <vt:lpstr>Normas Jurídicas</vt:lpstr>
      <vt:lpstr>Normas jurídicas</vt:lpstr>
      <vt:lpstr>Fontes do Direito</vt:lpstr>
      <vt:lpstr>Fontes do Direito</vt:lpstr>
      <vt:lpstr>Fontes do Direito</vt:lpstr>
      <vt:lpstr>Lei</vt:lpstr>
      <vt:lpstr>Lei</vt:lpstr>
      <vt:lpstr>Formação da Lei</vt:lpstr>
      <vt:lpstr>Lei: elementos</vt:lpstr>
      <vt:lpstr>Integração e aplicação do Direito</vt:lpstr>
      <vt:lpstr>Integração e aplicação do Direito</vt:lpstr>
      <vt:lpstr>Integração e aplicação do Direito</vt:lpstr>
      <vt:lpstr>Princípios constitucionais do Direito do Turismo</vt:lpstr>
      <vt:lpstr>Princípios constitucionais</vt:lpstr>
      <vt:lpstr>Princípios constitucionais</vt:lpstr>
      <vt:lpstr>Princípios constitucionais</vt:lpstr>
      <vt:lpstr>Princípio da promoção do turismo</vt:lpstr>
      <vt:lpstr>Princípio da promoção do turismo</vt:lpstr>
      <vt:lpstr>Princípio do incentivo ao turismo</vt:lpstr>
      <vt:lpstr>Princípios constitucionais</vt:lpstr>
      <vt:lpstr>Princípio do desenvolvimento do turismo</vt:lpstr>
      <vt:lpstr>Princípio do desenvolvimento do turismo</vt:lpstr>
      <vt:lpstr>Apresentação do PowerPoint</vt:lpstr>
      <vt:lpstr>Princípio do desenvolvimento do turismo</vt:lpstr>
      <vt:lpstr>Princípio da proteção ao patrimônio turístico</vt:lpstr>
      <vt:lpstr>Princípio da proteção ao patrimônio turístico</vt:lpstr>
      <vt:lpstr>Princípio da responsabilidade por danos a bens e direitos de valor turístico</vt:lpstr>
      <vt:lpstr>Princípio da responsabilidade por danos a bens e direitos de valor turístico</vt:lpstr>
      <vt:lpstr>Princípio do direito ao lazer</vt:lpstr>
      <vt:lpstr>Princípio do direito ao lazer</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Legislação aplicada ao Turismo</dc:title>
  <dc:creator>Rodrigo Vilani</dc:creator>
  <cp:lastModifiedBy>Rodrigo Vilani</cp:lastModifiedBy>
  <cp:revision>108</cp:revision>
  <dcterms:created xsi:type="dcterms:W3CDTF">2016-09-01T11:43:56Z</dcterms:created>
  <dcterms:modified xsi:type="dcterms:W3CDTF">2021-03-01T16:20:56Z</dcterms:modified>
</cp:coreProperties>
</file>